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73" r:id="rId5"/>
    <p:sldId id="259" r:id="rId6"/>
    <p:sldId id="272" r:id="rId7"/>
    <p:sldId id="263" r:id="rId8"/>
    <p:sldId id="265" r:id="rId9"/>
    <p:sldId id="270" r:id="rId10"/>
    <p:sldId id="266" r:id="rId11"/>
    <p:sldId id="260" r:id="rId12"/>
    <p:sldId id="274" r:id="rId13"/>
    <p:sldId id="281" r:id="rId14"/>
    <p:sldId id="279" r:id="rId15"/>
    <p:sldId id="276" r:id="rId16"/>
    <p:sldId id="275" r:id="rId17"/>
    <p:sldId id="277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-1"/>
            <a:ext cx="9047018" cy="677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31782">
            <a:off x="5441740" y="2107157"/>
            <a:ext cx="359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মাদকদ্রব্য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কি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0"/>
            <a:ext cx="9144000" cy="2667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যে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দ্রব্য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গ্রহনের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ফলে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মানুষের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শারীরিক</a:t>
            </a:r>
            <a:r>
              <a:rPr lang="en-US" dirty="0" smtClean="0">
                <a:solidFill>
                  <a:schemeClr val="bg1"/>
                </a:solidFill>
              </a:rPr>
              <a:t> ও </a:t>
            </a:r>
            <a:r>
              <a:rPr lang="en-US" dirty="0" err="1" smtClean="0">
                <a:solidFill>
                  <a:schemeClr val="bg1"/>
                </a:solidFill>
              </a:rPr>
              <a:t>মানসিক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অবস্থার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উল্লেখযোগ্য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নেতিবাচক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পরিবর্তন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ঘটে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এবং</a:t>
            </a:r>
            <a:r>
              <a:rPr lang="en-US" dirty="0" smtClean="0">
                <a:solidFill>
                  <a:schemeClr val="bg1"/>
                </a:solidFill>
              </a:rPr>
              <a:t> ঐ </a:t>
            </a:r>
            <a:r>
              <a:rPr lang="en-US" dirty="0" err="1" smtClean="0">
                <a:solidFill>
                  <a:schemeClr val="bg1"/>
                </a:solidFill>
              </a:rPr>
              <a:t>দ্রব্যের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প্রতি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নির্ভরশীলতা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সৃষ্টি,পাশাপাশি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দ্রব্যটি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গ্রহনের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প্রতি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আকাঙ্খা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ক্রমশই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বৃদ্বিপ্রাপ্ত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হয়,এমন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দ্রব্যকে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মাদকদ্রব্য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বলে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397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0" y="3983182"/>
            <a:ext cx="9144000" cy="2895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মাদকাসক্তি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মাদকদ্রব্যের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আসক্তি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নেশাকে</a:t>
            </a:r>
            <a:r>
              <a:rPr lang="en-US" dirty="0" smtClean="0"/>
              <a:t> </a:t>
            </a:r>
            <a:r>
              <a:rPr lang="en-US" dirty="0" err="1" smtClean="0"/>
              <a:t>বোঝায়</a:t>
            </a:r>
            <a:r>
              <a:rPr lang="en-US" dirty="0" smtClean="0"/>
              <a:t>। এ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ভয়ংকর</a:t>
            </a:r>
            <a:r>
              <a:rPr lang="en-US" dirty="0" smtClean="0"/>
              <a:t> </a:t>
            </a:r>
            <a:r>
              <a:rPr lang="en-US" dirty="0" err="1" smtClean="0"/>
              <a:t>নেশা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নেশায়</a:t>
            </a:r>
            <a:r>
              <a:rPr lang="en-US" dirty="0" smtClean="0"/>
              <a:t> </a:t>
            </a:r>
            <a:r>
              <a:rPr lang="en-US" dirty="0" err="1" smtClean="0"/>
              <a:t>আসক্ত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সহজে</a:t>
            </a:r>
            <a:r>
              <a:rPr lang="en-US" dirty="0" smtClean="0"/>
              <a:t> </a:t>
            </a:r>
            <a:r>
              <a:rPr lang="en-US" dirty="0" err="1" smtClean="0"/>
              <a:t>কেউ</a:t>
            </a:r>
            <a:r>
              <a:rPr lang="en-US" dirty="0" smtClean="0"/>
              <a:t> </a:t>
            </a:r>
            <a:r>
              <a:rPr lang="en-US" dirty="0" err="1" smtClean="0"/>
              <a:t>পরিত্রান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</a:t>
            </a:r>
          </a:p>
        </p:txBody>
      </p:sp>
      <p:sp>
        <p:nvSpPr>
          <p:cNvPr id="3" name="Rectangle 2"/>
          <p:cNvSpPr/>
          <p:nvPr/>
        </p:nvSpPr>
        <p:spPr>
          <a:xfrm rot="19491288">
            <a:off x="5819866" y="1758729"/>
            <a:ext cx="3411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মাদকাসক্তি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69604" cy="384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p" animBg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322516">
            <a:off x="6039780" y="1217384"/>
            <a:ext cx="3456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মাদকাসক্তির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কারন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20780" y="4920734"/>
            <a:ext cx="8894619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মাদকাসক্তদের</a:t>
            </a:r>
            <a:r>
              <a:rPr lang="en-US" sz="2400" dirty="0" smtClean="0"/>
              <a:t>  </a:t>
            </a:r>
            <a:r>
              <a:rPr lang="en-US" sz="2400" dirty="0" err="1" smtClean="0"/>
              <a:t>একটা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কিশোর-কিশোরী</a:t>
            </a:r>
            <a:r>
              <a:rPr lang="en-US" sz="2400" dirty="0" smtClean="0"/>
              <a:t> ও </a:t>
            </a:r>
            <a:r>
              <a:rPr lang="en-US" sz="2400" dirty="0" err="1" smtClean="0"/>
              <a:t>তরুন</a:t>
            </a:r>
            <a:r>
              <a:rPr lang="en-US" sz="2400" dirty="0" smtClean="0"/>
              <a:t> । এ </a:t>
            </a:r>
            <a:r>
              <a:rPr lang="en-US" sz="2400" dirty="0" err="1" smtClean="0"/>
              <a:t>ছাড়াও</a:t>
            </a:r>
            <a:r>
              <a:rPr lang="en-US" sz="2400" dirty="0" smtClean="0"/>
              <a:t> </a:t>
            </a:r>
            <a:r>
              <a:rPr lang="en-US" sz="2400" dirty="0" err="1" smtClean="0"/>
              <a:t>রয়েছে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পথশিশু,শ্রমজীবী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শিশু,বিভিন্ন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পেশায়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নিয়োজিত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লোকজন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যেমনঃ</a:t>
            </a:r>
            <a:r>
              <a:rPr lang="en-US" sz="2400" dirty="0" smtClean="0"/>
              <a:t>-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" y="34636"/>
            <a:ext cx="6523193" cy="488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565510">
            <a:off x="5772913" y="2454237"/>
            <a:ext cx="3442576" cy="642397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মাদকদ্রব্য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0" y="4876800"/>
            <a:ext cx="9067799" cy="1905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</a:rPr>
              <a:t>সিগারেট,বিড়ি,তামাক,চুরুট,মদ,গাঁজা,চরস,আফিম,গুল,নস্যি,মারিজুয়ানা,হেরোইন,মরফিন,পেথিডিন,জর্দা,ফেনসিডিল,ইয়াবা </a:t>
            </a:r>
            <a:r>
              <a:rPr lang="en-US" dirty="0" err="1" smtClean="0">
                <a:solidFill>
                  <a:srgbClr val="0000CC"/>
                </a:solidFill>
              </a:rPr>
              <a:t>ইত্যাদি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dirty="0" smtClean="0">
                <a:solidFill>
                  <a:srgbClr val="0000CC"/>
                </a:solidFill>
              </a:rPr>
              <a:t>।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9233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 animBg="1"/>
      <p:bldP spid="6" grpI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0600" y="228600"/>
            <a:ext cx="3962400" cy="4651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/>
              <a:t>শ্রমিক,ব্যবসায়ী,রিকশাচালক,বাস-ট্রাক</a:t>
            </a:r>
            <a:r>
              <a:rPr lang="en-US" sz="2000" dirty="0"/>
              <a:t> </a:t>
            </a:r>
            <a:r>
              <a:rPr lang="en-US" sz="2000" dirty="0" err="1"/>
              <a:t>চালক,অন্যান্য</a:t>
            </a:r>
            <a:r>
              <a:rPr lang="en-US" sz="2000" dirty="0"/>
              <a:t> </a:t>
            </a:r>
            <a:r>
              <a:rPr lang="en-US" sz="2000" dirty="0" err="1"/>
              <a:t>পেশার</a:t>
            </a:r>
            <a:r>
              <a:rPr lang="en-US" sz="2000" dirty="0"/>
              <a:t> </a:t>
            </a:r>
            <a:r>
              <a:rPr lang="en-US" sz="2000" dirty="0" err="1"/>
              <a:t>লোকজন</a:t>
            </a:r>
            <a:r>
              <a:rPr lang="en-US" sz="2000" dirty="0"/>
              <a:t> </a:t>
            </a:r>
            <a:r>
              <a:rPr lang="en-US" sz="2000" dirty="0" err="1"/>
              <a:t>এবং</a:t>
            </a:r>
            <a:r>
              <a:rPr lang="en-US" sz="2000" dirty="0"/>
              <a:t> </a:t>
            </a:r>
            <a:r>
              <a:rPr lang="en-US" sz="2000" dirty="0" err="1"/>
              <a:t>যৌনকর্মী</a:t>
            </a:r>
            <a:r>
              <a:rPr lang="en-US" sz="2000" dirty="0"/>
              <a:t>। </a:t>
            </a:r>
            <a:r>
              <a:rPr lang="en-US" sz="2000" dirty="0" err="1"/>
              <a:t>তাদের</a:t>
            </a:r>
            <a:r>
              <a:rPr lang="en-US" sz="2000" dirty="0"/>
              <a:t> </a:t>
            </a:r>
            <a:r>
              <a:rPr lang="en-US" sz="2000" dirty="0" err="1"/>
              <a:t>মধ্যে</a:t>
            </a:r>
            <a:r>
              <a:rPr lang="en-US" sz="2000" dirty="0"/>
              <a:t> </a:t>
            </a:r>
            <a:r>
              <a:rPr lang="en-US" sz="2000" dirty="0" err="1"/>
              <a:t>মাদকাসক্তি</a:t>
            </a:r>
            <a:r>
              <a:rPr lang="en-US" sz="2000" dirty="0"/>
              <a:t> </a:t>
            </a:r>
            <a:r>
              <a:rPr lang="en-US" sz="2000" dirty="0" err="1"/>
              <a:t>বিস্তারের</a:t>
            </a:r>
            <a:r>
              <a:rPr lang="en-US" sz="2000" dirty="0"/>
              <a:t> </a:t>
            </a:r>
            <a:r>
              <a:rPr lang="en-US" sz="2000" dirty="0" err="1"/>
              <a:t>বিভিন্ন</a:t>
            </a:r>
            <a:r>
              <a:rPr lang="en-US" sz="2000" dirty="0"/>
              <a:t> </a:t>
            </a:r>
            <a:r>
              <a:rPr lang="en-US" sz="2000" dirty="0" err="1"/>
              <a:t>কারনের</a:t>
            </a:r>
            <a:r>
              <a:rPr lang="en-US" sz="2000" dirty="0"/>
              <a:t> </a:t>
            </a:r>
            <a:r>
              <a:rPr lang="en-US" sz="2000" dirty="0" err="1"/>
              <a:t>মধ্যে</a:t>
            </a:r>
            <a:r>
              <a:rPr lang="en-US" sz="2000" dirty="0"/>
              <a:t> </a:t>
            </a:r>
            <a:r>
              <a:rPr lang="en-US" sz="2000" dirty="0" err="1"/>
              <a:t>প্রধান</a:t>
            </a:r>
            <a:r>
              <a:rPr lang="en-US" sz="2000" dirty="0"/>
              <a:t> </a:t>
            </a:r>
            <a:r>
              <a:rPr lang="en-US" sz="2000" dirty="0" err="1"/>
              <a:t>কারন</a:t>
            </a:r>
            <a:r>
              <a:rPr lang="en-US" sz="2000" dirty="0"/>
              <a:t> </a:t>
            </a:r>
            <a:r>
              <a:rPr lang="en-US" sz="2000" dirty="0" err="1"/>
              <a:t>হচ্ছে</a:t>
            </a:r>
            <a:r>
              <a:rPr lang="en-US" sz="2000" dirty="0"/>
              <a:t> </a:t>
            </a:r>
            <a:r>
              <a:rPr lang="en-US" sz="2000" dirty="0" err="1"/>
              <a:t>মাদক</a:t>
            </a:r>
            <a:r>
              <a:rPr lang="en-US" sz="2000" dirty="0"/>
              <a:t> </a:t>
            </a:r>
            <a:r>
              <a:rPr lang="en-US" sz="2000" dirty="0" err="1"/>
              <a:t>প্রাপ্তির</a:t>
            </a:r>
            <a:r>
              <a:rPr lang="en-US" sz="2000" dirty="0"/>
              <a:t> </a:t>
            </a:r>
            <a:r>
              <a:rPr lang="en-US" sz="2000" dirty="0" err="1"/>
              <a:t>সহজলভ্যতা</a:t>
            </a:r>
            <a:r>
              <a:rPr lang="en-US" sz="2000" dirty="0"/>
              <a:t> ।</a:t>
            </a:r>
            <a:r>
              <a:rPr lang="en-US" sz="2000" dirty="0" err="1"/>
              <a:t>অন্যান্য</a:t>
            </a:r>
            <a:r>
              <a:rPr lang="en-US" sz="2000" dirty="0"/>
              <a:t> </a:t>
            </a:r>
            <a:r>
              <a:rPr lang="en-US" sz="2000" dirty="0" err="1"/>
              <a:t>যে</a:t>
            </a:r>
            <a:r>
              <a:rPr lang="en-US" sz="2000" dirty="0"/>
              <a:t> </a:t>
            </a:r>
            <a:r>
              <a:rPr lang="en-US" sz="2000" dirty="0" err="1"/>
              <a:t>সব</a:t>
            </a:r>
            <a:r>
              <a:rPr lang="en-US" sz="2000" dirty="0"/>
              <a:t> </a:t>
            </a:r>
            <a:r>
              <a:rPr lang="en-US" sz="2000" dirty="0" err="1"/>
              <a:t>কারন</a:t>
            </a:r>
            <a:r>
              <a:rPr lang="en-US" sz="2000" dirty="0"/>
              <a:t> </a:t>
            </a:r>
            <a:r>
              <a:rPr lang="en-US" sz="2000" dirty="0" err="1"/>
              <a:t>রয়েছে</a:t>
            </a:r>
            <a:r>
              <a:rPr lang="en-US" sz="2000" dirty="0"/>
              <a:t> </a:t>
            </a:r>
            <a:r>
              <a:rPr lang="en-US" sz="2000" dirty="0" err="1"/>
              <a:t>তা</a:t>
            </a:r>
            <a:r>
              <a:rPr lang="en-US" sz="2000" dirty="0"/>
              <a:t> </a:t>
            </a:r>
            <a:r>
              <a:rPr lang="en-US" sz="2000" dirty="0" err="1"/>
              <a:t>হলো</a:t>
            </a:r>
            <a:r>
              <a:rPr lang="en-US" sz="2000" dirty="0"/>
              <a:t> </a:t>
            </a:r>
            <a:r>
              <a:rPr lang="en-US" sz="2000" dirty="0" err="1"/>
              <a:t>হতাশা,বেকারত্ব,পারিবারিক</a:t>
            </a:r>
            <a:r>
              <a:rPr lang="en-US" sz="2000" dirty="0"/>
              <a:t> </a:t>
            </a:r>
            <a:r>
              <a:rPr lang="en-US" sz="2000" dirty="0" err="1"/>
              <a:t>অশান্তি,কৌতূহল,মন্দ</a:t>
            </a:r>
            <a:r>
              <a:rPr lang="en-US" sz="2000" dirty="0"/>
              <a:t> </a:t>
            </a:r>
            <a:r>
              <a:rPr lang="en-US" sz="2000" dirty="0" err="1"/>
              <a:t>বন্ধুদের</a:t>
            </a:r>
            <a:r>
              <a:rPr lang="en-US" sz="2000" dirty="0"/>
              <a:t> </a:t>
            </a:r>
            <a:r>
              <a:rPr lang="en-US" sz="2000" dirty="0" err="1"/>
              <a:t>কাছ</a:t>
            </a:r>
            <a:r>
              <a:rPr lang="en-US" sz="2000" dirty="0"/>
              <a:t> </a:t>
            </a:r>
            <a:r>
              <a:rPr lang="en-US" sz="2000" dirty="0" err="1"/>
              <a:t>থেকে</a:t>
            </a:r>
            <a:r>
              <a:rPr lang="en-US" sz="2000" dirty="0"/>
              <a:t> </a:t>
            </a:r>
            <a:r>
              <a:rPr lang="en-US" sz="2000" dirty="0" err="1"/>
              <a:t>এক</a:t>
            </a:r>
            <a:r>
              <a:rPr lang="en-US" sz="2000" dirty="0"/>
              <a:t> </a:t>
            </a:r>
            <a:r>
              <a:rPr lang="en-US" sz="2000" dirty="0" err="1"/>
              <a:t>ধরনের</a:t>
            </a:r>
            <a:r>
              <a:rPr lang="en-US" sz="2000" dirty="0"/>
              <a:t> </a:t>
            </a:r>
            <a:r>
              <a:rPr lang="en-US" sz="2000" dirty="0" err="1"/>
              <a:t>চাপ</a:t>
            </a:r>
            <a:r>
              <a:rPr lang="en-US" sz="2000" dirty="0"/>
              <a:t> </a:t>
            </a:r>
            <a:r>
              <a:rPr lang="en-US" sz="2000" dirty="0" err="1"/>
              <a:t>ইত্যাদি</a:t>
            </a:r>
            <a:r>
              <a:rPr lang="en-US" sz="2000" dirty="0"/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484322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665611">
            <a:off x="5985491" y="1306218"/>
            <a:ext cx="3224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মাদকাসক্তির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লক্ষন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244334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rgbClr val="0000CC"/>
                </a:solidFill>
              </a:rPr>
              <a:t>যারা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সেবন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করে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মাদকদ্রব্যের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প্রতি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তাদের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শারীরিক</a:t>
            </a:r>
            <a:r>
              <a:rPr lang="en-US" sz="2000" dirty="0" smtClean="0">
                <a:solidFill>
                  <a:srgbClr val="0000CC"/>
                </a:solidFill>
              </a:rPr>
              <a:t> ও </a:t>
            </a:r>
            <a:r>
              <a:rPr lang="en-US" sz="2000" dirty="0" err="1" smtClean="0">
                <a:solidFill>
                  <a:srgbClr val="0000CC"/>
                </a:solidFill>
              </a:rPr>
              <a:t>মানসিক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নির্ভরশীলতা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সৃষ্টি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হয়।তারা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গ্রহন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থেকে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বিরত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থাকতে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পারে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না</a:t>
            </a:r>
            <a:r>
              <a:rPr lang="en-US" sz="2000" dirty="0" smtClean="0">
                <a:solidFill>
                  <a:srgbClr val="0000CC"/>
                </a:solidFill>
              </a:rPr>
              <a:t> ।</a:t>
            </a:r>
            <a:r>
              <a:rPr lang="en-US" sz="2000" dirty="0" err="1" smtClean="0">
                <a:solidFill>
                  <a:srgbClr val="0000CC"/>
                </a:solidFill>
              </a:rPr>
              <a:t>যদি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কোনো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কারনবশত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তারা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মাদক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গ্রহন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করতে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না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পারে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তাহলে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তাদের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মধ্যে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মারাত্নক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শারীরিক</a:t>
            </a:r>
            <a:r>
              <a:rPr lang="en-US" sz="2000" dirty="0" smtClean="0">
                <a:solidFill>
                  <a:srgbClr val="0000CC"/>
                </a:solidFill>
              </a:rPr>
              <a:t> ও </a:t>
            </a:r>
            <a:r>
              <a:rPr lang="en-US" sz="2000" dirty="0" err="1" smtClean="0">
                <a:solidFill>
                  <a:srgbClr val="0000CC"/>
                </a:solidFill>
              </a:rPr>
              <a:t>মানসিক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উপসর্গের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সৃষ্টি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হয়।যেমন</a:t>
            </a:r>
            <a:r>
              <a:rPr lang="en-US" sz="2000" dirty="0" smtClean="0">
                <a:solidFill>
                  <a:srgbClr val="0000CC"/>
                </a:solidFill>
              </a:rPr>
              <a:t>:-</a:t>
            </a:r>
            <a:r>
              <a:rPr lang="en-US" sz="2000" dirty="0" err="1" smtClean="0">
                <a:solidFill>
                  <a:srgbClr val="0000CC"/>
                </a:solidFill>
              </a:rPr>
              <a:t>মেজাজ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খিটখিটে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হয়,ক্ষুধা</a:t>
            </a:r>
            <a:r>
              <a:rPr lang="en-US" sz="2000" dirty="0" smtClean="0">
                <a:solidFill>
                  <a:srgbClr val="0000CC"/>
                </a:solidFill>
              </a:rPr>
              <a:t> ও </a:t>
            </a:r>
            <a:r>
              <a:rPr lang="en-US" sz="2000" dirty="0" err="1" smtClean="0">
                <a:solidFill>
                  <a:srgbClr val="0000CC"/>
                </a:solidFill>
              </a:rPr>
              <a:t>রক্তচাপ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কমে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যায়,শ্বাস-প্রশ্বাসে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কষ্ট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হয়,নিদ্রাহীনতা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দেখা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দেয়,আচরনে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আক্রমনাত্নক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হয়ে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উঠে</a:t>
            </a:r>
            <a:r>
              <a:rPr lang="en-US" sz="2000" dirty="0" smtClean="0">
                <a:solidFill>
                  <a:srgbClr val="0000CC"/>
                </a:solidFill>
              </a:rPr>
              <a:t>।</a:t>
            </a:r>
            <a:endParaRPr lang="en-US" sz="2000" dirty="0">
              <a:solidFill>
                <a:srgbClr val="0000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" y="0"/>
            <a:ext cx="5684090" cy="314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752275">
            <a:off x="5603138" y="1328857"/>
            <a:ext cx="37871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মাদকদ্রব্য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থেকে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বিরত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থাকার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কৌশল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1"/>
            <a:ext cx="562685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rgbClr val="0000CC"/>
                </a:solidFill>
              </a:rPr>
              <a:t>প্রথমেই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দরকার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কোনো</a:t>
            </a:r>
            <a:r>
              <a:rPr lang="en-US" sz="2400" dirty="0" smtClean="0">
                <a:solidFill>
                  <a:srgbClr val="0000CC"/>
                </a:solidFill>
              </a:rPr>
              <a:t>  </a:t>
            </a:r>
            <a:r>
              <a:rPr lang="en-US" sz="2400" dirty="0" err="1" smtClean="0">
                <a:solidFill>
                  <a:srgbClr val="0000CC"/>
                </a:solidFill>
              </a:rPr>
              <a:t>অবস্থাতেই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ধূমপানসহ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অন্য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কোনো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মাদকদ্রব্য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গ্রহন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না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দৃঢ়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প্রতিজ্ঞা।মাদকসেবন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থেকে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বিরত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থাকতে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হলে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নিচের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ধারাবাহিক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কার্যক্রমগুলো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অনুসরন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করতে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হবে</a:t>
            </a:r>
            <a:r>
              <a:rPr lang="en-US" sz="2400" dirty="0" smtClean="0">
                <a:solidFill>
                  <a:srgbClr val="0000CC"/>
                </a:solidFill>
              </a:rPr>
              <a:t>। </a:t>
            </a:r>
            <a:r>
              <a:rPr lang="en-US" sz="2400" dirty="0" err="1" smtClean="0">
                <a:solidFill>
                  <a:srgbClr val="0000CC"/>
                </a:solidFill>
              </a:rPr>
              <a:t>যেমন</a:t>
            </a:r>
            <a:r>
              <a:rPr lang="en-US" sz="2400" dirty="0" smtClean="0">
                <a:solidFill>
                  <a:srgbClr val="0000CC"/>
                </a:solidFill>
              </a:rPr>
              <a:t>:-</a:t>
            </a:r>
          </a:p>
          <a:p>
            <a:pPr algn="just">
              <a:lnSpc>
                <a:spcPct val="150000"/>
              </a:lnSpc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4" y="0"/>
            <a:ext cx="5442859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0"/>
            <a:ext cx="4724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00B050"/>
                </a:solidFill>
              </a:rPr>
              <a:t>মাদক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সেবনের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ফলে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কী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অবস্থা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হয়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তা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মনে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মনে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ভাবতে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হবে</a:t>
            </a:r>
            <a:r>
              <a:rPr lang="en-US" sz="1600" b="1" dirty="0">
                <a:solidFill>
                  <a:srgbClr val="00B050"/>
                </a:solidFill>
              </a:rPr>
              <a:t>।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C00000"/>
                </a:solidFill>
              </a:rPr>
              <a:t>মা-বাবা,ভাই-বোন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যে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অস্বস্তিকর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অবস্থায়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পড়বেন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তা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ভাবতে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হবে</a:t>
            </a:r>
            <a:endParaRPr lang="en-US" sz="16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600" b="1" dirty="0" smtClean="0"/>
              <a:t>	</a:t>
            </a:r>
            <a:r>
              <a:rPr lang="en-US" sz="1600" b="1" dirty="0" err="1" smtClean="0">
                <a:solidFill>
                  <a:srgbClr val="7030A0"/>
                </a:solidFill>
              </a:rPr>
              <a:t>শিক্ষকেরা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বিষয়টি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ভালভাবে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গ্রহন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	</a:t>
            </a:r>
            <a:r>
              <a:rPr lang="en-US" sz="1600" b="1" dirty="0" err="1" smtClean="0">
                <a:solidFill>
                  <a:srgbClr val="7030A0"/>
                </a:solidFill>
              </a:rPr>
              <a:t>করবেন</a:t>
            </a:r>
            <a:r>
              <a:rPr lang="en-US" sz="1600" b="1" dirty="0" smtClean="0">
                <a:solidFill>
                  <a:srgbClr val="7030A0"/>
                </a:solidFill>
              </a:rPr>
              <a:t> 	</a:t>
            </a:r>
            <a:r>
              <a:rPr lang="en-US" sz="1600" b="1" dirty="0" err="1" smtClean="0">
                <a:solidFill>
                  <a:srgbClr val="7030A0"/>
                </a:solidFill>
              </a:rPr>
              <a:t>তাও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ভাবতে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হবে</a:t>
            </a:r>
            <a:r>
              <a:rPr lang="en-US" sz="1600" b="1" dirty="0">
                <a:solidFill>
                  <a:srgbClr val="7030A0"/>
                </a:solidFill>
              </a:rPr>
              <a:t> ।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00B050"/>
                </a:solidFill>
              </a:rPr>
              <a:t>মাদকদ্রব্য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সেবনের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কুফল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সম্পর্কে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সচেতনতা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সৃষ্টি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করতে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err="1">
                <a:solidFill>
                  <a:srgbClr val="00B050"/>
                </a:solidFill>
              </a:rPr>
              <a:t>হবে</a:t>
            </a:r>
            <a:r>
              <a:rPr lang="en-US" sz="1600" b="1" dirty="0">
                <a:solidFill>
                  <a:srgbClr val="00B050"/>
                </a:solidFill>
              </a:rPr>
              <a:t> ।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chemeClr val="accent3"/>
                </a:solidFill>
              </a:rPr>
              <a:t>মাদকদ্রব্যের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ভয়াবহতা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সম্পর্কে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বিভিন্ন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তথ্য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প্রচার</a:t>
            </a:r>
            <a:r>
              <a:rPr lang="en-US" sz="1600" b="1" dirty="0">
                <a:solidFill>
                  <a:schemeClr val="accent3"/>
                </a:solidFill>
              </a:rPr>
              <a:t> </a:t>
            </a:r>
            <a:r>
              <a:rPr lang="en-US" sz="1600" b="1" dirty="0" err="1">
                <a:solidFill>
                  <a:schemeClr val="accent3"/>
                </a:solidFill>
              </a:rPr>
              <a:t>করা</a:t>
            </a:r>
            <a:r>
              <a:rPr lang="en-US" sz="1600" b="1" dirty="0">
                <a:solidFill>
                  <a:schemeClr val="accent3"/>
                </a:solidFill>
              </a:rPr>
              <a:t> ।</a:t>
            </a:r>
          </a:p>
          <a:p>
            <a:pPr lvl="1">
              <a:lnSpc>
                <a:spcPct val="150000"/>
              </a:lnSpc>
            </a:pPr>
            <a:r>
              <a:rPr lang="en-US" sz="1600" b="1" dirty="0" smtClean="0"/>
              <a:t>	</a:t>
            </a:r>
            <a:r>
              <a:rPr lang="en-US" sz="1600" b="1" dirty="0" err="1" smtClean="0"/>
              <a:t>মাদকবিরোধী</a:t>
            </a:r>
            <a:r>
              <a:rPr lang="en-US" sz="1600" b="1" dirty="0" smtClean="0"/>
              <a:t> </a:t>
            </a:r>
            <a:r>
              <a:rPr lang="en-US" sz="1600" b="1" dirty="0" err="1"/>
              <a:t>আইন</a:t>
            </a:r>
            <a:r>
              <a:rPr lang="en-US" sz="1600" b="1" dirty="0"/>
              <a:t> </a:t>
            </a:r>
            <a:r>
              <a:rPr lang="en-US" sz="1600" b="1" dirty="0" err="1"/>
              <a:t>চালু</a:t>
            </a:r>
            <a:r>
              <a:rPr lang="en-US" sz="1600" b="1" dirty="0"/>
              <a:t> </a:t>
            </a:r>
            <a:r>
              <a:rPr lang="en-US" sz="1600" b="1" dirty="0" err="1"/>
              <a:t>করা</a:t>
            </a:r>
            <a:r>
              <a:rPr lang="en-US" sz="1600" b="1" dirty="0"/>
              <a:t> ।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7030A0"/>
                </a:solidFill>
              </a:rPr>
              <a:t>মাদকবিরোধী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জনসচেতনতা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তৈরি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করা</a:t>
            </a:r>
            <a:r>
              <a:rPr lang="en-US" sz="1600" b="1" dirty="0">
                <a:solidFill>
                  <a:srgbClr val="7030A0"/>
                </a:solidFill>
              </a:rPr>
              <a:t>।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rgbClr val="C00000"/>
                </a:solidFill>
              </a:rPr>
              <a:t>শিক্ষা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প্রতিষ্ঠানসহ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বিভিন্ন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অফিস,সংস্থা,দপ্তরকে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ধূমপানমুক্ত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এলাকা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ঘোষনা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করা</a:t>
            </a:r>
            <a:r>
              <a:rPr lang="en-US" sz="1600" b="1" dirty="0">
                <a:solidFill>
                  <a:srgbClr val="00B0F0"/>
                </a:solidFill>
              </a:rPr>
              <a:t> ।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বিভিন্ন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প্রচার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মাধ্যমে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ধূমপানের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ক্ষতিকর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দিকগুলো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তুলে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ধরা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148667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5872"/>
            <a:ext cx="4148667" cy="351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5348" y="304800"/>
            <a:ext cx="2593852" cy="6858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</a:rPr>
              <a:t>মূল্যায়ন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5638800" y="1494907"/>
            <a:ext cx="3124200" cy="340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তোমার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শ্রেনীতে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কেউ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মাদকাসক্ত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তুমি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তখন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 ?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82"/>
            <a:ext cx="5391739" cy="687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6553198" y="990600"/>
            <a:ext cx="2438401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বাড়ীর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কীভাবে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তুমি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নিজেকে</a:t>
            </a:r>
            <a:r>
              <a:rPr lang="en-US" sz="2400" b="1" dirty="0" smtClean="0">
                <a:solidFill>
                  <a:srgbClr val="0070C0"/>
                </a:solidFill>
              </a:rPr>
              <a:t> ও </a:t>
            </a:r>
            <a:r>
              <a:rPr lang="en-US" sz="2400" b="1" dirty="0" err="1" smtClean="0">
                <a:solidFill>
                  <a:srgbClr val="0070C0"/>
                </a:solidFill>
              </a:rPr>
              <a:t>পরিবারের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সবাইকে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মাদকমুক্ত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রাখবে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তার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কৌশল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ব্যাখ্যা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খাতায়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লিখে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আনবে</a:t>
            </a:r>
            <a:r>
              <a:rPr lang="en-US" sz="2400" b="1" dirty="0" smtClean="0">
                <a:solidFill>
                  <a:srgbClr val="0070C0"/>
                </a:solidFill>
              </a:rPr>
              <a:t> ।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630731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80999"/>
            <a:ext cx="3733800" cy="9906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</a:rPr>
              <a:t>শিক্ষক পরিচিতি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105400" y="2057400"/>
            <a:ext cx="4073236" cy="4191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err="1" smtClean="0">
                <a:solidFill>
                  <a:srgbClr val="7030A0"/>
                </a:solidFill>
              </a:rPr>
              <a:t>নামঃ</a:t>
            </a:r>
            <a:endParaRPr lang="en-US" sz="3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000" b="1" dirty="0" err="1" smtClean="0">
                <a:solidFill>
                  <a:srgbClr val="7030A0"/>
                </a:solidFill>
              </a:rPr>
              <a:t>মোঃ</a:t>
            </a:r>
            <a:r>
              <a:rPr lang="en-US" sz="3000" b="1" dirty="0" smtClean="0">
                <a:solidFill>
                  <a:srgbClr val="7030A0"/>
                </a:solidFill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</a:rPr>
              <a:t>শাহজালাল</a:t>
            </a:r>
            <a:r>
              <a:rPr lang="en-US" sz="3000" b="1" dirty="0" smtClean="0">
                <a:solidFill>
                  <a:srgbClr val="7030A0"/>
                </a:solidFill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</a:rPr>
              <a:t>খানঁ</a:t>
            </a:r>
            <a:endParaRPr lang="en-US" sz="3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200" b="1" dirty="0" err="1" smtClean="0"/>
              <a:t>সহকারীশিক্ষক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শরীরচর্চ</a:t>
            </a:r>
            <a:r>
              <a:rPr lang="en-US" sz="2200" b="1" dirty="0" smtClean="0"/>
              <a:t>) ।</a:t>
            </a:r>
          </a:p>
          <a:p>
            <a:pPr marL="0" indent="0">
              <a:buNone/>
            </a:pPr>
            <a:r>
              <a:rPr lang="en-US" sz="2200" b="1" dirty="0" err="1" smtClean="0"/>
              <a:t>আব্দুল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কাইয়ুম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দাখিল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মাদ্রাসা,দক্ষিনপারগেন্ডারিয়া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কেরানীগন্জ</a:t>
            </a:r>
            <a:r>
              <a:rPr lang="en-US" sz="2200" b="1" dirty="0" smtClean="0"/>
              <a:t>, ঢাকা-১৩১১ ।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B050"/>
                </a:solidFill>
              </a:rPr>
              <a:t>মোবাইল:০১৭৫৭৬০১৬৯৬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email:shahjalaltitu5@gmail.com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76200"/>
            <a:ext cx="5070764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9144000" cy="746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00600" cy="3505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13" y="-44442"/>
            <a:ext cx="4451506" cy="3495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" y="3462209"/>
            <a:ext cx="4696691" cy="3349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03" y="3451233"/>
            <a:ext cx="4365845" cy="336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0"/>
            <a:ext cx="4694836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4" y="-228600"/>
            <a:ext cx="4415466" cy="34082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4729472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472" y="3429001"/>
            <a:ext cx="4465818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4953000" cy="12954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পাঠ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>
                <a:solidFill>
                  <a:srgbClr val="00B050"/>
                </a:solidFill>
              </a:rPr>
              <a:t>পরিচিতি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শ্রেনী</a:t>
            </a:r>
            <a:r>
              <a:rPr lang="en-US" sz="2800" b="1" dirty="0" smtClean="0">
                <a:solidFill>
                  <a:srgbClr val="7030A0"/>
                </a:solidFill>
              </a:rPr>
              <a:t>		ঃ	</a:t>
            </a:r>
            <a:r>
              <a:rPr lang="en-US" sz="2800" b="1" dirty="0" err="1" smtClean="0">
                <a:solidFill>
                  <a:srgbClr val="7030A0"/>
                </a:solidFill>
              </a:rPr>
              <a:t>নবম</a:t>
            </a:r>
            <a:endParaRPr lang="en-US" sz="2800" b="1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বিষয়</a:t>
            </a:r>
            <a:r>
              <a:rPr lang="en-US" sz="2800" b="1" dirty="0" smtClean="0">
                <a:solidFill>
                  <a:srgbClr val="7030A0"/>
                </a:solidFill>
              </a:rPr>
              <a:t>		ঃ	</a:t>
            </a:r>
            <a:r>
              <a:rPr lang="en-US" sz="2800" b="1" dirty="0" err="1" smtClean="0">
                <a:solidFill>
                  <a:srgbClr val="7030A0"/>
                </a:solidFill>
              </a:rPr>
              <a:t>শারীরিক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শিক্ষা</a:t>
            </a:r>
            <a:r>
              <a:rPr lang="en-US" sz="2800" b="1" dirty="0" smtClean="0">
                <a:solidFill>
                  <a:srgbClr val="7030A0"/>
                </a:solidFill>
              </a:rPr>
              <a:t> ও 						</a:t>
            </a:r>
            <a:r>
              <a:rPr lang="en-US" sz="2800" b="1" dirty="0" err="1" smtClean="0">
                <a:solidFill>
                  <a:srgbClr val="7030A0"/>
                </a:solidFill>
              </a:rPr>
              <a:t>স্বাস্থ্যবিজ্ঞান</a:t>
            </a:r>
            <a:r>
              <a:rPr lang="en-US" sz="2800" b="1" dirty="0" smtClean="0">
                <a:solidFill>
                  <a:srgbClr val="7030A0"/>
                </a:solidFill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</a:rPr>
              <a:t>খেলাধুল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অধ্যায়</a:t>
            </a:r>
            <a:r>
              <a:rPr lang="en-US" sz="2800" b="1" dirty="0" smtClean="0">
                <a:solidFill>
                  <a:srgbClr val="7030A0"/>
                </a:solidFill>
              </a:rPr>
              <a:t>		ঃ	</a:t>
            </a:r>
            <a:r>
              <a:rPr lang="en-US" sz="2800" b="1" dirty="0" err="1" smtClean="0">
                <a:solidFill>
                  <a:srgbClr val="7030A0"/>
                </a:solidFill>
              </a:rPr>
              <a:t>প্রথম</a:t>
            </a:r>
            <a:endParaRPr lang="en-US" sz="2800" b="1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2800" b="1" dirty="0" smtClean="0">
                <a:solidFill>
                  <a:srgbClr val="7030A0"/>
                </a:solidFill>
              </a:rPr>
              <a:t>		ঃ	</a:t>
            </a:r>
            <a:r>
              <a:rPr lang="en-US" sz="2800" b="1" dirty="0" err="1" smtClean="0">
                <a:solidFill>
                  <a:srgbClr val="7030A0"/>
                </a:solidFill>
              </a:rPr>
              <a:t>শারীরিক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শিক্ষা</a:t>
            </a:r>
            <a:r>
              <a:rPr lang="en-US" sz="2800" b="1" dirty="0" smtClean="0">
                <a:solidFill>
                  <a:srgbClr val="7030A0"/>
                </a:solidFill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</a:rPr>
              <a:t>এর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গুরুত্ব</a:t>
            </a:r>
            <a:endParaRPr lang="en-US" sz="2800" b="1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সময়</a:t>
            </a:r>
            <a:r>
              <a:rPr lang="en-US" sz="2800" b="1" dirty="0" smtClean="0">
                <a:solidFill>
                  <a:srgbClr val="7030A0"/>
                </a:solidFill>
              </a:rPr>
              <a:t>		ঃ	৪০ </a:t>
            </a:r>
            <a:r>
              <a:rPr lang="en-US" sz="2800" b="1" dirty="0" err="1" smtClean="0">
                <a:solidFill>
                  <a:srgbClr val="7030A0"/>
                </a:solidFill>
              </a:rPr>
              <a:t>মিনিট</a:t>
            </a:r>
            <a:endParaRPr lang="en-US" sz="2800" b="1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তারিখ</a:t>
            </a:r>
            <a:r>
              <a:rPr lang="en-US" sz="2800" b="1" dirty="0" smtClean="0">
                <a:solidFill>
                  <a:srgbClr val="7030A0"/>
                </a:solidFill>
              </a:rPr>
              <a:t>		ঃ</a:t>
            </a:r>
            <a:r>
              <a:rPr lang="en-US" sz="2800" b="1" smtClean="0">
                <a:solidFill>
                  <a:srgbClr val="7030A0"/>
                </a:solidFill>
              </a:rPr>
              <a:t>	১৭-০২-২০২২ইং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4" y="-41564"/>
            <a:ext cx="4840941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83" y="0"/>
            <a:ext cx="4257618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352801"/>
            <a:ext cx="4840941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648" y="3338945"/>
            <a:ext cx="4207811" cy="35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63" y="2874818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এ </a:t>
            </a:r>
            <a:r>
              <a:rPr lang="en-US" b="1" dirty="0" err="1" smtClean="0">
                <a:solidFill>
                  <a:srgbClr val="0000CC"/>
                </a:solidFill>
              </a:rPr>
              <a:t>পাঠ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শেষে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শিক্ষার্থীরা</a:t>
            </a:r>
            <a:r>
              <a:rPr lang="en-US" b="1" dirty="0" smtClean="0">
                <a:solidFill>
                  <a:srgbClr val="0000CC"/>
                </a:solidFill>
              </a:rPr>
              <a:t>…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733800"/>
            <a:ext cx="8991600" cy="2971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41148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err="1" smtClean="0">
                <a:solidFill>
                  <a:srgbClr val="0000CC"/>
                </a:solidFill>
              </a:rPr>
              <a:t>শারিীরিক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শিক্ষা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কি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জানতে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পারবে</a:t>
            </a:r>
            <a:r>
              <a:rPr lang="en-US" dirty="0" smtClean="0">
                <a:solidFill>
                  <a:srgbClr val="0000CC"/>
                </a:solidFill>
              </a:rPr>
              <a:t> ।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CC"/>
                </a:solidFill>
              </a:rPr>
              <a:t>	</a:t>
            </a:r>
            <a:endParaRPr lang="en-US" sz="28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শারীরিক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শিক্ষার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লক্ষ্য</a:t>
            </a:r>
            <a:r>
              <a:rPr lang="en-US" sz="2800" dirty="0" smtClean="0">
                <a:solidFill>
                  <a:srgbClr val="0000CC"/>
                </a:solidFill>
              </a:rPr>
              <a:t>  </a:t>
            </a:r>
            <a:r>
              <a:rPr lang="en-US" sz="2800" dirty="0" err="1" smtClean="0">
                <a:solidFill>
                  <a:srgbClr val="0000CC"/>
                </a:solidFill>
              </a:rPr>
              <a:t>ব্যাখ্যা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করতে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পারবে</a:t>
            </a:r>
            <a:r>
              <a:rPr lang="en-US" sz="2800" dirty="0" smtClean="0">
                <a:solidFill>
                  <a:srgbClr val="0000CC"/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	</a:t>
            </a:r>
            <a:r>
              <a:rPr lang="en-US" sz="2800" dirty="0" err="1">
                <a:solidFill>
                  <a:srgbClr val="0000CC"/>
                </a:solidFill>
              </a:rPr>
              <a:t>শারীরিক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শিক্ষা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উদ্দেশ্য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বর্ননা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করতে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পারবে</a:t>
            </a:r>
            <a:r>
              <a:rPr lang="en-US" sz="2800" dirty="0">
                <a:solidFill>
                  <a:srgbClr val="0000CC"/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CC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	</a:t>
            </a:r>
            <a:r>
              <a:rPr lang="en-US" sz="2800" dirty="0" err="1" smtClean="0">
                <a:solidFill>
                  <a:srgbClr val="0000CC"/>
                </a:solidFill>
              </a:rPr>
              <a:t>শারীরিক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শিক্ষার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মাধ্যমে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চারিত্রিক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গুনাবলী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অর্জনে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সক্ষম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হব</a:t>
            </a:r>
            <a:r>
              <a:rPr lang="en-US" sz="2800" dirty="0" smtClean="0">
                <a:solidFill>
                  <a:srgbClr val="0000CC"/>
                </a:solidFill>
              </a:rPr>
              <a:t> ।</a:t>
            </a:r>
            <a:endParaRPr lang="en-US" sz="2800" dirty="0">
              <a:solidFill>
                <a:srgbClr val="0000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0"/>
            <a:ext cx="4384964" cy="267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-228600"/>
            <a:ext cx="4762500" cy="290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244334"/>
            <a:ext cx="891540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আব্দুল কাইয়ুম দাখিল মাদ্রাসার প্রতিদিন একটি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নির্দিষ্ট সময়ে শারীরিক শিক্ষার শিক্ষক ছাত্রদের  নিয়ে স্কাউট প্রশিক্ষন করে থাকে । মাদ্রাসা চলাকালীন সময়ে কর্তৃপক্ষ শিক্ষার্থীদের জন্য স্বাস্থ্যকর খাবার সরবরাহ করেন।</a:t>
            </a:r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856"/>
            <a:ext cx="4923313" cy="3258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312" y="-27712"/>
            <a:ext cx="4223219" cy="327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352800"/>
            <a:ext cx="9144001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00CC"/>
                </a:solidFill>
              </a:rPr>
              <a:t>মাদকাসক্তি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কী</a:t>
            </a:r>
            <a:r>
              <a:rPr lang="en-US" sz="2400" dirty="0" smtClean="0">
                <a:solidFill>
                  <a:srgbClr val="0000CC"/>
                </a:solidFill>
              </a:rPr>
              <a:t> ? 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>
                <a:solidFill>
                  <a:srgbClr val="0000CC"/>
                </a:solidFill>
              </a:rPr>
              <a:t>	</a:t>
            </a:r>
          </a:p>
          <a:p>
            <a:pPr lvl="1"/>
            <a:r>
              <a:rPr lang="en-US" sz="2400" dirty="0" smtClean="0">
                <a:solidFill>
                  <a:srgbClr val="0000CC"/>
                </a:solidFill>
              </a:rPr>
              <a:t>	</a:t>
            </a:r>
            <a:r>
              <a:rPr lang="en-US" sz="2400" dirty="0" err="1" smtClean="0">
                <a:solidFill>
                  <a:srgbClr val="0000CC"/>
                </a:solidFill>
              </a:rPr>
              <a:t>স্বাভাবিক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জীবন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যাপন</a:t>
            </a:r>
            <a:r>
              <a:rPr lang="en-US" sz="2400" dirty="0" smtClean="0">
                <a:solidFill>
                  <a:srgbClr val="0000CC"/>
                </a:solidFill>
              </a:rPr>
              <a:t> ও </a:t>
            </a:r>
            <a:r>
              <a:rPr lang="en-US" sz="2400" dirty="0" err="1" smtClean="0">
                <a:solidFill>
                  <a:srgbClr val="0000CC"/>
                </a:solidFill>
              </a:rPr>
              <a:t>লেখাপড়ার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ক্ষমতা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হ্রাস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পায়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কেন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তা</a:t>
            </a:r>
            <a:r>
              <a:rPr lang="en-US" sz="2400" dirty="0" smtClean="0">
                <a:solidFill>
                  <a:srgbClr val="0000CC"/>
                </a:solidFill>
              </a:rPr>
              <a:t> 	</a:t>
            </a:r>
            <a:r>
              <a:rPr lang="en-US" sz="2400" dirty="0" err="1" smtClean="0">
                <a:solidFill>
                  <a:srgbClr val="0000CC"/>
                </a:solidFill>
              </a:rPr>
              <a:t>ব্যাখ্যা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</a:t>
            </a:r>
            <a:r>
              <a:rPr lang="en-US" sz="2400" dirty="0" smtClean="0">
                <a:solidFill>
                  <a:srgbClr val="0000CC"/>
                </a:solidFill>
              </a:rPr>
              <a:t> ?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>
                <a:solidFill>
                  <a:srgbClr val="0000CC"/>
                </a:solidFill>
              </a:rPr>
              <a:t>	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	</a:t>
            </a:r>
            <a:r>
              <a:rPr lang="en-US" sz="2400" dirty="0" err="1" smtClean="0">
                <a:solidFill>
                  <a:srgbClr val="0000CC"/>
                </a:solidFill>
              </a:rPr>
              <a:t>কবিরের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সমস্যাটি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কী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ধরনের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ব্যাখ্যা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</a:t>
            </a:r>
            <a:r>
              <a:rPr lang="en-US" sz="2400" dirty="0" smtClean="0">
                <a:solidFill>
                  <a:srgbClr val="0000CC"/>
                </a:solidFill>
              </a:rPr>
              <a:t> ?</a:t>
            </a:r>
            <a:endParaRPr lang="en-US" sz="2400" dirty="0">
              <a:solidFill>
                <a:srgbClr val="0000CC"/>
              </a:solidFill>
            </a:endParaRPr>
          </a:p>
          <a:p>
            <a:r>
              <a:rPr lang="en-US" sz="2400" dirty="0">
                <a:solidFill>
                  <a:srgbClr val="0000CC"/>
                </a:solidFill>
              </a:rPr>
              <a:t>	</a:t>
            </a:r>
          </a:p>
          <a:p>
            <a:pPr lvl="2"/>
            <a:r>
              <a:rPr lang="en-US" sz="2400" dirty="0" err="1" smtClean="0">
                <a:solidFill>
                  <a:srgbClr val="0000CC"/>
                </a:solidFill>
              </a:rPr>
              <a:t>করিম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সাহেব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তার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ছেলেকে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সুস্থ্য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করার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জন্য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পদক্ষেপ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নিয়েছে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তা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কি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তুমি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সঠিক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মনে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</a:t>
            </a:r>
            <a:r>
              <a:rPr lang="en-US" sz="2400" dirty="0" smtClean="0">
                <a:solidFill>
                  <a:srgbClr val="0000CC"/>
                </a:solidFill>
              </a:rPr>
              <a:t> ? </a:t>
            </a:r>
            <a:r>
              <a:rPr lang="en-US" sz="2400" dirty="0" err="1" smtClean="0">
                <a:solidFill>
                  <a:srgbClr val="0000CC"/>
                </a:solidFill>
              </a:rPr>
              <a:t>উদ্দিপকের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আলোকে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বিশ্লেষন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কর</a:t>
            </a:r>
            <a:r>
              <a:rPr lang="en-US" sz="2400" dirty="0" smtClean="0">
                <a:solidFill>
                  <a:srgbClr val="0000CC"/>
                </a:solidFill>
              </a:rPr>
              <a:t> ?</a:t>
            </a:r>
            <a:endParaRPr lang="en-US" sz="2400" dirty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" y="13855"/>
            <a:ext cx="4602257" cy="33805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892" y="-27710"/>
            <a:ext cx="4590407" cy="338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984</TotalTime>
  <Words>320</Words>
  <Application>Microsoft Office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PowerPoint Presentation</vt:lpstr>
      <vt:lpstr>শিক্ষক পরিচিতি</vt:lpstr>
      <vt:lpstr>PowerPoint Presentation</vt:lpstr>
      <vt:lpstr>PowerPoint Presentation</vt:lpstr>
      <vt:lpstr>পাঠ পরিচিতি</vt:lpstr>
      <vt:lpstr>PowerPoint Presentation</vt:lpstr>
      <vt:lpstr>এ পাঠ শেষে শিক্ষার্থীরা…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মাদকদ্রব্য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AQDM</cp:lastModifiedBy>
  <cp:revision>88</cp:revision>
  <dcterms:created xsi:type="dcterms:W3CDTF">2021-02-27T10:30:42Z</dcterms:created>
  <dcterms:modified xsi:type="dcterms:W3CDTF">2022-02-26T09:09:15Z</dcterms:modified>
</cp:coreProperties>
</file>