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1" r:id="rId1"/>
  </p:sldMasterIdLst>
  <p:sldIdLst>
    <p:sldId id="256" r:id="rId2"/>
    <p:sldId id="269" r:id="rId3"/>
    <p:sldId id="257" r:id="rId4"/>
    <p:sldId id="267" r:id="rId5"/>
    <p:sldId id="268" r:id="rId6"/>
    <p:sldId id="266" r:id="rId7"/>
    <p:sldId id="270" r:id="rId8"/>
    <p:sldId id="258" r:id="rId9"/>
    <p:sldId id="259" r:id="rId10"/>
    <p:sldId id="260" r:id="rId11"/>
    <p:sldId id="261" r:id="rId12"/>
    <p:sldId id="263" r:id="rId13"/>
    <p:sldId id="264" r:id="rId14"/>
    <p:sldId id="262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1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92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71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90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49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93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564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02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440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6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2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5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7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8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7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73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92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5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torange.biz/roses-2066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4" y="770709"/>
            <a:ext cx="6000206" cy="60872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11681" y="0"/>
            <a:ext cx="8085908" cy="76944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           </a:t>
            </a:r>
            <a:r>
              <a:rPr lang="bn-IN" sz="4400" dirty="0">
                <a:solidFill>
                  <a:srgbClr val="FFFF00"/>
                </a:solidFill>
              </a:rPr>
              <a:t>সবাইকে স্বাগতম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4" name="Picture 3" descr="f4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770709"/>
            <a:ext cx="6230982" cy="6087291"/>
          </a:xfrm>
          <a:prstGeom prst="rect">
            <a:avLst/>
          </a:prstGeom>
        </p:spPr>
      </p:pic>
      <p:pic>
        <p:nvPicPr>
          <p:cNvPr id="5" name="Picture 4" descr="f1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4526" y="0"/>
            <a:ext cx="2107475" cy="770709"/>
          </a:xfrm>
          <a:prstGeom prst="rect">
            <a:avLst/>
          </a:prstGeom>
        </p:spPr>
      </p:pic>
      <p:pic>
        <p:nvPicPr>
          <p:cNvPr id="6" name="Picture 5" descr="f1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985554" cy="75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80391"/>
      </p:ext>
    </p:extLst>
  </p:cSld>
  <p:clrMapOvr>
    <a:masterClrMapping/>
  </p:clrMapOvr>
  <p:transition spd="slow">
    <p:pull dir="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4230" y="287383"/>
            <a:ext cx="96120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/>
              <a:t>গড়</a:t>
            </a:r>
          </a:p>
          <a:p>
            <a:r>
              <a:rPr lang="bn-IN" sz="2800" dirty="0">
                <a:solidFill>
                  <a:srgbClr val="7030A0"/>
                </a:solidFill>
              </a:rPr>
              <a:t>• কেন্দ্রীয় প্রবণতার পরিমাপ হলো ৩টি</a:t>
            </a:r>
          </a:p>
          <a:p>
            <a:r>
              <a:rPr lang="bn-IN" sz="2800" dirty="0">
                <a:solidFill>
                  <a:srgbClr val="7030A0"/>
                </a:solidFill>
              </a:rPr>
              <a:t>• কেন্দ্রীয় প্রবণতার পরিমাপ হলো গড়, মধ্যক ও প্রচুরক</a:t>
            </a:r>
          </a:p>
          <a:p>
            <a:r>
              <a:rPr lang="bn-IN" sz="2800" dirty="0">
                <a:solidFill>
                  <a:srgbClr val="7030A0"/>
                </a:solidFill>
              </a:rPr>
              <a:t>• সংগৃহীত উপাত্তসমূহের সমষ্টিকে  উপাত্তসমূহের সংখ্যা দিয়ে ভাগ করলে গড় পাওয়া যায়।</a:t>
            </a:r>
          </a:p>
          <a:p>
            <a:r>
              <a:rPr lang="bn-IN" sz="2800" dirty="0">
                <a:solidFill>
                  <a:srgbClr val="7030A0"/>
                </a:solidFill>
              </a:rPr>
              <a:t>• গাণিতিক গড় বা গড়=উপাত্তসমূহের সমষ্টি </a:t>
            </a:r>
            <a:r>
              <a:rPr lang="en-US" sz="2800" dirty="0" err="1">
                <a:solidFill>
                  <a:srgbClr val="7030A0"/>
                </a:solidFill>
              </a:rPr>
              <a:t>ভাগ</a:t>
            </a:r>
            <a:r>
              <a:rPr lang="bn-IN" sz="2800" dirty="0">
                <a:solidFill>
                  <a:srgbClr val="7030A0"/>
                </a:solidFill>
              </a:rPr>
              <a:t>  উপাত্তসমূহের সংখ্যা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34" y="3958045"/>
            <a:ext cx="8447314" cy="193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6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941" y="265836"/>
            <a:ext cx="1100545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/>
              <a:t>মধ্যক</a:t>
            </a:r>
          </a:p>
          <a:p>
            <a:r>
              <a:rPr lang="bn-IN" sz="2800" dirty="0">
                <a:solidFill>
                  <a:schemeClr val="accent2"/>
                </a:solidFill>
              </a:rPr>
              <a:t>• মধ্যক হলো সংগৃহীত বিন্যস্ত উপাত্তের মধ্যম মান।</a:t>
            </a:r>
          </a:p>
          <a:p>
            <a:r>
              <a:rPr lang="bn-IN" sz="2800" dirty="0">
                <a:solidFill>
                  <a:schemeClr val="accent2"/>
                </a:solidFill>
              </a:rPr>
              <a:t>• যদি উপাত্তের সংখ্যা বিজোড় হয় তাহলে,</a:t>
            </a:r>
          </a:p>
          <a:p>
            <a:endParaRPr lang="bn-IN" sz="2800" dirty="0">
              <a:solidFill>
                <a:schemeClr val="accent2"/>
              </a:solidFill>
            </a:endParaRPr>
          </a:p>
          <a:p>
            <a:r>
              <a:rPr lang="bn-IN" sz="2800" dirty="0">
                <a:solidFill>
                  <a:schemeClr val="accent2"/>
                </a:solidFill>
              </a:rPr>
              <a:t>মধ্যক= </a:t>
            </a:r>
          </a:p>
          <a:p>
            <a:endParaRPr lang="bn-IN" sz="2800" dirty="0">
              <a:solidFill>
                <a:schemeClr val="accent2"/>
              </a:solidFill>
            </a:endParaRPr>
          </a:p>
          <a:p>
            <a:r>
              <a:rPr lang="bn-IN" sz="2800" dirty="0">
                <a:solidFill>
                  <a:schemeClr val="accent2"/>
                </a:solidFill>
              </a:rPr>
              <a:t>যদি উপাত্তের সংখ্যা জোড় হয়তাহলে,মধ্যক=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11" y="2769326"/>
            <a:ext cx="3386275" cy="862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02" y="1844038"/>
            <a:ext cx="2834640" cy="772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649" y="3827416"/>
            <a:ext cx="3342509" cy="805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6" y="4799375"/>
            <a:ext cx="9993087" cy="79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2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1943" y="239485"/>
            <a:ext cx="758734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25"/>
              </a:lnSpc>
              <a:spcAft>
                <a:spcPts val="1950"/>
              </a:spcAft>
            </a:pPr>
            <a:r>
              <a:rPr lang="bn-IN" sz="28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প্রচুরক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2325"/>
              </a:lnSpc>
              <a:spcAft>
                <a:spcPts val="1950"/>
              </a:spcAft>
            </a:pP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bn-IN" sz="2400" dirty="0">
                <a:solidFill>
                  <a:srgbClr val="00B0F0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কোনো উপাত্তে যে সংখ্যাসর্বাধিকবার উপস্থাপিত হয়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2400" dirty="0">
                <a:solidFill>
                  <a:srgbClr val="00B0F0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সেই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bn-IN" sz="2400" dirty="0">
                <a:solidFill>
                  <a:srgbClr val="00B0F0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সংখ্যা বা সংখ্যাগুলো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  </a:t>
            </a:r>
            <a:r>
              <a:rPr lang="bn-IN" sz="2400" dirty="0">
                <a:solidFill>
                  <a:srgbClr val="00B0F0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উপাত্তেরপ্রচুরক।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2325"/>
              </a:lnSpc>
              <a:spcAft>
                <a:spcPts val="1950"/>
              </a:spcAft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en-US" sz="24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bn-IN" sz="24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একটি উপাত্তের এক বা একাধিক প্রচুরক থাকতে পারে।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2325"/>
              </a:lnSpc>
              <a:spcAft>
                <a:spcPts val="1950"/>
              </a:spcAft>
            </a:pPr>
            <a:r>
              <a:rPr lang="en-US" sz="2400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en-US" sz="2400" dirty="0">
                <a:solidFill>
                  <a:schemeClr val="accent3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bn-IN" sz="2400" dirty="0">
                <a:solidFill>
                  <a:schemeClr val="accent3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যদি কোনো উপাত্তে কোন সংখ্যাই</a:t>
            </a:r>
            <a:r>
              <a:rPr lang="en-US" sz="2400" dirty="0">
                <a:solidFill>
                  <a:schemeClr val="accent3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bn-IN" sz="2400" dirty="0">
                <a:solidFill>
                  <a:schemeClr val="accent3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একাধিকবার না থাকে তবে সেই উপাত্তের কোনো প্রচুরক নে</a:t>
            </a:r>
            <a:r>
              <a:rPr lang="bn-IN" sz="2800" dirty="0">
                <a:solidFill>
                  <a:schemeClr val="accent3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ই।</a:t>
            </a:r>
            <a:endParaRPr lang="en-US" sz="28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584" y="3827417"/>
            <a:ext cx="3709309" cy="6923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5120639"/>
            <a:ext cx="8869680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7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996290"/>
              </p:ext>
            </p:extLst>
          </p:nvPr>
        </p:nvGraphicFramePr>
        <p:xfrm>
          <a:off x="5724525" y="3208338"/>
          <a:ext cx="7413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ackager Shell Object" showAsIcon="1" r:id="rId3" imgW="740880" imgH="437760" progId="Package">
                  <p:embed/>
                </p:oleObj>
              </mc:Choice>
              <mc:Fallback>
                <p:oleObj name="Packager Shell Object" showAsIcon="1" r:id="rId3" imgW="740880" imgH="437760" progId="Package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208338"/>
                        <a:ext cx="741363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42657" y="598714"/>
            <a:ext cx="4484914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/>
              <a:t>নীচের</a:t>
            </a:r>
            <a:r>
              <a:rPr lang="en-US" sz="3200" dirty="0"/>
              <a:t> </a:t>
            </a:r>
            <a:r>
              <a:rPr lang="en-US" sz="3200" dirty="0" err="1"/>
              <a:t>ভিডিও</a:t>
            </a:r>
            <a:r>
              <a:rPr lang="en-US" sz="3200" dirty="0"/>
              <a:t> </a:t>
            </a:r>
            <a:r>
              <a:rPr lang="en-US" sz="3200" dirty="0" err="1"/>
              <a:t>লক্ষ্য</a:t>
            </a:r>
            <a:r>
              <a:rPr lang="en-US" sz="3200" dirty="0"/>
              <a:t> </a:t>
            </a:r>
            <a:r>
              <a:rPr lang="en-US" sz="3200" dirty="0" err="1"/>
              <a:t>কর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15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6313" y="293914"/>
            <a:ext cx="3015343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/>
              <a:t>বাড়ীর</a:t>
            </a:r>
            <a:r>
              <a:rPr lang="en-US" sz="4000" dirty="0"/>
              <a:t> </a:t>
            </a:r>
            <a:r>
              <a:rPr lang="en-US" sz="4000" dirty="0" err="1"/>
              <a:t>কাজ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" y="2649584"/>
            <a:ext cx="10136778" cy="1328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0930" y="4471852"/>
            <a:ext cx="6977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</a:rPr>
              <a:t>গড়,মধ্যক</a:t>
            </a:r>
            <a:r>
              <a:rPr lang="en-US" sz="3200" dirty="0">
                <a:solidFill>
                  <a:srgbClr val="7030A0"/>
                </a:solidFill>
              </a:rPr>
              <a:t> ও </a:t>
            </a:r>
            <a:r>
              <a:rPr lang="en-US" sz="3200" dirty="0" err="1">
                <a:solidFill>
                  <a:srgbClr val="7030A0"/>
                </a:solidFill>
              </a:rPr>
              <a:t>প্রচুরক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নির্ণয়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কর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3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2429" y="0"/>
            <a:ext cx="5910942" cy="76944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4400" dirty="0" err="1"/>
              <a:t>সবাইকে</a:t>
            </a:r>
            <a:r>
              <a:rPr lang="en-US" sz="4400" dirty="0"/>
              <a:t> </a:t>
            </a:r>
            <a:r>
              <a:rPr lang="en-US" sz="4400" dirty="0" err="1"/>
              <a:t>ধন্যবাদ</a:t>
            </a:r>
            <a:endParaRPr lang="en-US" sz="4400" dirty="0"/>
          </a:p>
        </p:txBody>
      </p:sp>
      <p:pic>
        <p:nvPicPr>
          <p:cNvPr id="4" name="Picture 3" descr="download (3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023"/>
            <a:ext cx="12192000" cy="602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4694F-98A3-47B7-948E-8A90596F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7AF9C4-61A8-4C2E-A159-EC425A47DF7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89301" y="685799"/>
            <a:ext cx="10152935" cy="5228303"/>
          </a:xfrm>
        </p:spPr>
      </p:pic>
    </p:spTree>
    <p:extLst>
      <p:ext uri="{BB962C8B-B14F-4D97-AF65-F5344CB8AC3E}">
        <p14:creationId xmlns:p14="http://schemas.microsoft.com/office/powerpoint/2010/main" val="394362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3567" y="163285"/>
            <a:ext cx="860842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                     </a:t>
            </a:r>
            <a:r>
              <a:rPr lang="en-US" sz="3600" dirty="0" err="1"/>
              <a:t>পরিচিতি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79268" y="2564674"/>
            <a:ext cx="3213463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শিক্ষক</a:t>
            </a:r>
            <a:r>
              <a:rPr lang="en-US" sz="2800" dirty="0"/>
              <a:t> </a:t>
            </a:r>
            <a:r>
              <a:rPr lang="en-US" sz="2800" dirty="0" err="1"/>
              <a:t>পরিচিতি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06640" y="3113314"/>
            <a:ext cx="3135085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পাঠ</a:t>
            </a:r>
            <a:r>
              <a:rPr lang="en-US" sz="2800" dirty="0"/>
              <a:t> </a:t>
            </a:r>
            <a:r>
              <a:rPr lang="en-US" sz="2800" dirty="0" err="1"/>
              <a:t>পরিচিতি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624354" y="3768633"/>
            <a:ext cx="2971800" cy="206210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৮ম </a:t>
            </a:r>
            <a:r>
              <a:rPr lang="en-US" sz="3200" dirty="0" err="1"/>
              <a:t>শ্রেনী</a:t>
            </a:r>
            <a:endParaRPr lang="en-US" sz="3200" dirty="0"/>
          </a:p>
          <a:p>
            <a:r>
              <a:rPr lang="en-US" sz="3200" dirty="0"/>
              <a:t>অধ্যায়-১১</a:t>
            </a:r>
          </a:p>
          <a:p>
            <a:r>
              <a:rPr lang="en-US" sz="3200" dirty="0" err="1"/>
              <a:t>পরিসংখ্যান</a:t>
            </a:r>
            <a:endParaRPr lang="en-US" sz="3200" dirty="0"/>
          </a:p>
          <a:p>
            <a:r>
              <a:rPr lang="en-US" sz="3200" dirty="0"/>
              <a:t>সময়-৫0মিনিট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133" y="3108960"/>
            <a:ext cx="4454434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উত্তম</a:t>
            </a:r>
            <a:r>
              <a:rPr lang="en-US" sz="2800" dirty="0"/>
              <a:t> </a:t>
            </a:r>
            <a:r>
              <a:rPr lang="en-US" sz="2800" dirty="0" err="1"/>
              <a:t>কুমার</a:t>
            </a:r>
            <a:r>
              <a:rPr lang="en-US" sz="2800" dirty="0"/>
              <a:t> </a:t>
            </a:r>
            <a:r>
              <a:rPr lang="en-US" sz="2800" dirty="0" err="1"/>
              <a:t>দাস</a:t>
            </a:r>
            <a:endParaRPr lang="en-US" sz="2800" dirty="0"/>
          </a:p>
          <a:p>
            <a:r>
              <a:rPr lang="en-US" sz="2800" dirty="0" err="1"/>
              <a:t>ডি</a:t>
            </a:r>
            <a:r>
              <a:rPr lang="en-US" sz="2800" dirty="0"/>
              <a:t> </a:t>
            </a:r>
            <a:r>
              <a:rPr lang="en-US" sz="2800" dirty="0" err="1"/>
              <a:t>এন</a:t>
            </a:r>
            <a:r>
              <a:rPr lang="en-US" sz="2800" dirty="0"/>
              <a:t> </a:t>
            </a:r>
            <a:r>
              <a:rPr lang="en-US" sz="2800" dirty="0" err="1"/>
              <a:t>হাই</a:t>
            </a:r>
            <a:r>
              <a:rPr lang="en-US" sz="2800" dirty="0"/>
              <a:t> </a:t>
            </a:r>
            <a:r>
              <a:rPr lang="en-US" sz="2800" dirty="0" err="1"/>
              <a:t>স্কুল</a:t>
            </a:r>
            <a:r>
              <a:rPr lang="en-US" sz="2800" dirty="0"/>
              <a:t>, </a:t>
            </a:r>
            <a:r>
              <a:rPr lang="en-US" sz="2800" dirty="0" err="1"/>
              <a:t>চাঁদপুর</a:t>
            </a:r>
            <a:r>
              <a:rPr lang="en-US" sz="28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9BA969-AFE6-42A8-AF49-FEBE9815A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73" y="59599"/>
            <a:ext cx="2172677" cy="2505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973D89-8EE4-4285-B5E1-E9CA0BC19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43775" y="2406657"/>
            <a:ext cx="2762865" cy="41442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B6B16E-13B3-4133-9228-99369A00E2F1}"/>
              </a:ext>
            </a:extLst>
          </p:cNvPr>
          <p:cNvSpPr txBox="1"/>
          <p:nvPr/>
        </p:nvSpPr>
        <p:spPr>
          <a:xfrm>
            <a:off x="4643775" y="6673355"/>
            <a:ext cx="2762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torange.biz/roses-2066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597487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5" y="3122023"/>
            <a:ext cx="5016138" cy="3174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6" y="979715"/>
            <a:ext cx="5238207" cy="1854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75" y="3154682"/>
            <a:ext cx="4585063" cy="2579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94" y="979714"/>
            <a:ext cx="4454435" cy="18810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5200" y="130628"/>
            <a:ext cx="3788228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নীচের</a:t>
            </a:r>
            <a:r>
              <a:rPr lang="en-US" sz="2400" dirty="0"/>
              <a:t> </a:t>
            </a:r>
            <a:r>
              <a:rPr lang="en-US" sz="2400" dirty="0" err="1"/>
              <a:t>চিত্র</a:t>
            </a:r>
            <a:r>
              <a:rPr lang="en-US" sz="2400" dirty="0"/>
              <a:t> </a:t>
            </a:r>
            <a:r>
              <a:rPr lang="en-US" sz="2400" dirty="0" err="1"/>
              <a:t>গুলি</a:t>
            </a:r>
            <a:r>
              <a:rPr lang="en-US" sz="2400" dirty="0"/>
              <a:t> </a:t>
            </a:r>
            <a:r>
              <a:rPr lang="en-US" sz="2400" dirty="0" err="1"/>
              <a:t>লক্ষ্য</a:t>
            </a:r>
            <a:r>
              <a:rPr lang="en-US" sz="2400" dirty="0"/>
              <a:t> </a:t>
            </a:r>
            <a:r>
              <a:rPr lang="en-US" sz="2400" dirty="0" err="1"/>
              <a:t>কর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2977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6366" y="317862"/>
            <a:ext cx="7236823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   </a:t>
            </a:r>
            <a:r>
              <a:rPr lang="en-US" sz="6000" dirty="0" err="1"/>
              <a:t>আজকের</a:t>
            </a:r>
            <a:r>
              <a:rPr lang="en-US" sz="6000" dirty="0"/>
              <a:t> </a:t>
            </a:r>
            <a:r>
              <a:rPr lang="en-US" sz="6000" dirty="0" err="1"/>
              <a:t>পাঠ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" y="2495006"/>
            <a:ext cx="9993085" cy="144655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8800" dirty="0"/>
              <a:t>    </a:t>
            </a:r>
            <a:r>
              <a:rPr lang="en-US" sz="8800" dirty="0" err="1"/>
              <a:t>তথ্য</a:t>
            </a:r>
            <a:r>
              <a:rPr lang="en-US" sz="8800" dirty="0"/>
              <a:t> ও </a:t>
            </a:r>
            <a:r>
              <a:rPr lang="en-US" sz="8800" dirty="0" err="1"/>
              <a:t>উপাত্ত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421907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599" y="239486"/>
            <a:ext cx="27649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/>
              <a:t>শিখন</a:t>
            </a:r>
            <a:r>
              <a:rPr lang="en-US" sz="3600" dirty="0"/>
              <a:t> </a:t>
            </a:r>
            <a:r>
              <a:rPr lang="en-US" sz="3600" dirty="0" err="1"/>
              <a:t>ফল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53887" y="1752600"/>
            <a:ext cx="105918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১. </a:t>
            </a:r>
            <a:r>
              <a:rPr lang="en-US" sz="4000" dirty="0" err="1">
                <a:solidFill>
                  <a:schemeClr val="accent2"/>
                </a:solidFill>
              </a:rPr>
              <a:t>তথ্য</a:t>
            </a:r>
            <a:r>
              <a:rPr lang="en-US" sz="4000" dirty="0">
                <a:solidFill>
                  <a:schemeClr val="accent2"/>
                </a:solidFill>
              </a:rPr>
              <a:t> ও </a:t>
            </a:r>
            <a:r>
              <a:rPr lang="en-US" sz="4000" dirty="0" err="1">
                <a:solidFill>
                  <a:schemeClr val="accent2"/>
                </a:solidFill>
              </a:rPr>
              <a:t>উপাত্ত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সম্পর্কে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ধারনা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নিতে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পারবে</a:t>
            </a:r>
            <a:endParaRPr lang="en-US" sz="4000" dirty="0">
              <a:solidFill>
                <a:schemeClr val="accent2"/>
              </a:solidFill>
            </a:endParaRPr>
          </a:p>
          <a:p>
            <a:r>
              <a:rPr lang="en-US" sz="4000" dirty="0"/>
              <a:t>২.গড় </a:t>
            </a:r>
            <a:r>
              <a:rPr lang="en-US" sz="4000" dirty="0" err="1"/>
              <a:t>নির্ণয়</a:t>
            </a:r>
            <a:r>
              <a:rPr lang="en-US" sz="4000" dirty="0"/>
              <a:t> </a:t>
            </a:r>
            <a:r>
              <a:rPr lang="en-US" sz="4000" dirty="0" err="1"/>
              <a:t>করতে</a:t>
            </a:r>
            <a:r>
              <a:rPr lang="en-US" sz="4000" dirty="0"/>
              <a:t> </a:t>
            </a:r>
            <a:r>
              <a:rPr lang="en-US" sz="4000" dirty="0" err="1"/>
              <a:t>পারবে</a:t>
            </a:r>
            <a:r>
              <a:rPr lang="en-US" sz="4000" dirty="0"/>
              <a:t>।</a:t>
            </a:r>
          </a:p>
          <a:p>
            <a:r>
              <a:rPr lang="en-US" sz="4000" dirty="0">
                <a:solidFill>
                  <a:schemeClr val="accent5"/>
                </a:solidFill>
              </a:rPr>
              <a:t>৩.মধ্যক </a:t>
            </a:r>
            <a:r>
              <a:rPr lang="en-US" sz="4000" dirty="0" err="1">
                <a:solidFill>
                  <a:schemeClr val="accent5"/>
                </a:solidFill>
              </a:rPr>
              <a:t>নির্ণয়</a:t>
            </a:r>
            <a:r>
              <a:rPr lang="en-US" sz="4000" dirty="0">
                <a:solidFill>
                  <a:schemeClr val="accent5"/>
                </a:solidFill>
              </a:rPr>
              <a:t> </a:t>
            </a:r>
            <a:r>
              <a:rPr lang="en-US" sz="4000" dirty="0" err="1">
                <a:solidFill>
                  <a:schemeClr val="accent5"/>
                </a:solidFill>
              </a:rPr>
              <a:t>করতে</a:t>
            </a:r>
            <a:r>
              <a:rPr lang="en-US" sz="4000" dirty="0">
                <a:solidFill>
                  <a:schemeClr val="accent5"/>
                </a:solidFill>
              </a:rPr>
              <a:t> </a:t>
            </a:r>
            <a:r>
              <a:rPr lang="en-US" sz="4000" dirty="0" err="1">
                <a:solidFill>
                  <a:schemeClr val="accent5"/>
                </a:solidFill>
              </a:rPr>
              <a:t>পারবে</a:t>
            </a:r>
            <a:r>
              <a:rPr lang="en-US" sz="4000" dirty="0">
                <a:solidFill>
                  <a:schemeClr val="accent5"/>
                </a:solidFill>
              </a:rPr>
              <a:t>।</a:t>
            </a:r>
          </a:p>
          <a:p>
            <a:r>
              <a:rPr lang="en-US" sz="4000" dirty="0"/>
              <a:t>৪.প্রচুরক </a:t>
            </a:r>
            <a:r>
              <a:rPr lang="en-US" sz="4000" dirty="0" err="1"/>
              <a:t>নির্ণয়</a:t>
            </a:r>
            <a:r>
              <a:rPr lang="en-US" sz="4000" dirty="0"/>
              <a:t> </a:t>
            </a:r>
            <a:r>
              <a:rPr lang="en-US" sz="4000" dirty="0" err="1"/>
              <a:t>করতে</a:t>
            </a:r>
            <a:r>
              <a:rPr lang="en-US" sz="4000" dirty="0"/>
              <a:t> </a:t>
            </a:r>
            <a:r>
              <a:rPr lang="en-US" sz="4000" dirty="0" err="1"/>
              <a:t>পারবে</a:t>
            </a:r>
            <a:r>
              <a:rPr lang="en-US" sz="4000" dirty="0"/>
              <a:t>।</a:t>
            </a:r>
          </a:p>
          <a:p>
            <a:r>
              <a:rPr lang="en-US" sz="4000" dirty="0"/>
              <a:t>৫.তথ্য ও </a:t>
            </a:r>
            <a:r>
              <a:rPr lang="en-US" sz="4000" dirty="0" err="1"/>
              <a:t>উপাত্ত</a:t>
            </a:r>
            <a:r>
              <a:rPr lang="en-US" sz="4000" dirty="0"/>
              <a:t> </a:t>
            </a:r>
            <a:r>
              <a:rPr lang="en-US" sz="4000" dirty="0" err="1"/>
              <a:t>কাকে</a:t>
            </a:r>
            <a:r>
              <a:rPr lang="en-US" sz="4000" dirty="0"/>
              <a:t> </a:t>
            </a:r>
            <a:r>
              <a:rPr lang="en-US" sz="4000" dirty="0" err="1"/>
              <a:t>বলে</a:t>
            </a:r>
            <a:r>
              <a:rPr lang="en-US" sz="4000" dirty="0"/>
              <a:t>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72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1AA1-1604-44D2-AC3C-A578267B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/>
              <a:t>তথ্য ও উপাত্ত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EC212-7EBE-4BAC-8263-35F9FED02D0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as-IN" dirty="0"/>
              <a:t>তথ্য ও উপাত্ত (</a:t>
            </a:r>
            <a:r>
              <a:rPr lang="en-US" dirty="0"/>
              <a:t>INFORMATION AND DATA) </a:t>
            </a:r>
            <a:r>
              <a:rPr lang="as-IN" dirty="0"/>
              <a:t>সম্পর্কে ধারণাঃ</a:t>
            </a:r>
          </a:p>
          <a:p>
            <a:r>
              <a:rPr lang="as-IN" dirty="0"/>
              <a:t>আসলে ডেটা হলো তথ্যের ক্ষুদ্রতম একক যা এলোমেলো বা অগোছালো কয়েকটি অক্ষর,সংখ্যা,চিহ্ন বা যে কোন কিছু হতে পারে। ডেটা সাধারণত কোন সুনির্দিষ্ট বা যথাযথ অর্থ প্রকাশ করে না।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96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7909" y="1326738"/>
            <a:ext cx="7955279" cy="4798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25"/>
              </a:lnSpc>
              <a:spcAft>
                <a:spcPts val="1950"/>
              </a:spcAft>
            </a:pPr>
            <a:r>
              <a:rPr lang="bn-IN" sz="32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2325"/>
              </a:lnSpc>
              <a:spcAft>
                <a:spcPts val="1950"/>
              </a:spcAft>
            </a:pP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bn-IN" sz="2800" dirty="0">
                <a:solidFill>
                  <a:srgbClr val="00B0F0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বিভিন্ন বিষয়ে বিভিন্ন মাধ্যম </a:t>
            </a:r>
          </a:p>
          <a:p>
            <a:pPr>
              <a:lnSpc>
                <a:spcPts val="2325"/>
              </a:lnSpc>
              <a:spcAft>
                <a:spcPts val="1950"/>
              </a:spcAft>
            </a:pPr>
            <a:r>
              <a:rPr lang="bn-IN" sz="2800" dirty="0">
                <a:solidFill>
                  <a:srgbClr val="00B0F0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আমরা তথ্য পেয়ে থাকি।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2325"/>
              </a:lnSpc>
              <a:spcAft>
                <a:spcPts val="1950"/>
              </a:spcAft>
            </a:pP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en-US" sz="2800" dirty="0">
                <a:solidFill>
                  <a:schemeClr val="accent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bn-IN" sz="2800" dirty="0">
                <a:solidFill>
                  <a:schemeClr val="accent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পরিসংখ্যানে বর্ণিত তথ্য সমূহ যে </a:t>
            </a:r>
          </a:p>
          <a:p>
            <a:pPr>
              <a:lnSpc>
                <a:spcPts val="2325"/>
              </a:lnSpc>
              <a:spcAft>
                <a:spcPts val="1950"/>
              </a:spcAft>
            </a:pPr>
            <a:r>
              <a:rPr lang="bn-IN" sz="2800" dirty="0">
                <a:solidFill>
                  <a:schemeClr val="accent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সকল সংখ্যা দ্বারা প্রকাশ ও </a:t>
            </a:r>
          </a:p>
          <a:p>
            <a:pPr>
              <a:lnSpc>
                <a:spcPts val="2325"/>
              </a:lnSpc>
              <a:spcAft>
                <a:spcPts val="1950"/>
              </a:spcAft>
            </a:pPr>
            <a:r>
              <a:rPr lang="bn-IN" sz="2800" dirty="0">
                <a:solidFill>
                  <a:schemeClr val="accent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উপস্থাপন করা হয় তা হলো </a:t>
            </a:r>
          </a:p>
          <a:p>
            <a:pPr>
              <a:lnSpc>
                <a:spcPts val="2325"/>
              </a:lnSpc>
              <a:spcAft>
                <a:spcPts val="1950"/>
              </a:spcAft>
            </a:pPr>
            <a:r>
              <a:rPr lang="bn-IN" sz="2800" dirty="0">
                <a:solidFill>
                  <a:schemeClr val="accent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পরিসংখ্যানের উপাত্ত।</a:t>
            </a:r>
            <a:endParaRPr lang="en-US" sz="28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2325"/>
              </a:lnSpc>
              <a:spcAft>
                <a:spcPts val="1950"/>
              </a:spcAft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একটি মাত্র সংখ্যা দ্বারা প্রকাশিত</a:t>
            </a:r>
          </a:p>
          <a:p>
            <a:pPr>
              <a:lnSpc>
                <a:spcPts val="2325"/>
              </a:lnSpc>
              <a:spcAft>
                <a:spcPts val="1950"/>
              </a:spcAft>
            </a:pP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উপাত্ত পরিসংখ্যান নয়।</a:t>
            </a:r>
            <a:endParaRPr lang="en-US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113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5771" y="1371600"/>
            <a:ext cx="8643258" cy="3144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25"/>
              </a:lnSpc>
              <a:spcAft>
                <a:spcPts val="1950"/>
              </a:spcAft>
            </a:pP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2325"/>
              </a:lnSpc>
              <a:spcAft>
                <a:spcPts val="1950"/>
              </a:spcAft>
            </a:pP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bn-IN" sz="3200" dirty="0">
                <a:solidFill>
                  <a:schemeClr val="accent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সংগৃহীত উপাত্ত মানের উর্ধ্বক্রমে বা </a:t>
            </a:r>
          </a:p>
          <a:p>
            <a:pPr>
              <a:lnSpc>
                <a:spcPts val="2325"/>
              </a:lnSpc>
              <a:spcAft>
                <a:spcPts val="1950"/>
              </a:spcAft>
            </a:pPr>
            <a:r>
              <a:rPr lang="bn-IN" sz="3200" dirty="0">
                <a:solidFill>
                  <a:schemeClr val="accent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অধ:ক্রমে সাজানো থাকলে তা বিন্যস্ত।</a:t>
            </a:r>
            <a:endParaRPr lang="en-US" sz="32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2325"/>
              </a:lnSpc>
              <a:spcAft>
                <a:spcPts val="1950"/>
              </a:spcAft>
            </a:pPr>
            <a:r>
              <a:rPr lang="en-US" sz="3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bn-IN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সংগৃহীত উপাত্ত এলোমেলোভাবে থাকলে তা </a:t>
            </a:r>
          </a:p>
          <a:p>
            <a:pPr>
              <a:lnSpc>
                <a:spcPts val="2325"/>
              </a:lnSpc>
              <a:spcAft>
                <a:spcPts val="1950"/>
              </a:spcAft>
            </a:pPr>
            <a:r>
              <a:rPr lang="bn-IN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অবিন্যস্ত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2325"/>
              </a:lnSpc>
              <a:spcAft>
                <a:spcPts val="1950"/>
              </a:spcAft>
            </a:pP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বিন্যস্ত উপাত্তকে সারণিভুক্ত করা হয়।</a:t>
            </a:r>
            <a:endParaRPr lang="en-US" sz="3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0400" y="266959"/>
            <a:ext cx="55867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chemeClr val="accent2"/>
                </a:solidFill>
              </a:rPr>
              <a:t>বিন্যস্ত ও অবিন্যস্ত উপাত্ত</a:t>
            </a:r>
          </a:p>
        </p:txBody>
      </p:sp>
    </p:spTree>
    <p:extLst>
      <p:ext uri="{BB962C8B-B14F-4D97-AF65-F5344CB8AC3E}">
        <p14:creationId xmlns:p14="http://schemas.microsoft.com/office/powerpoint/2010/main" val="2510804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234</TotalTime>
  <Words>331</Words>
  <Application>Microsoft Office PowerPoint</Application>
  <PresentationFormat>Widescreen</PresentationFormat>
  <Paragraphs>59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Corbel</vt:lpstr>
      <vt:lpstr>NikoshBAN</vt:lpstr>
      <vt:lpstr>Times New Roman</vt:lpstr>
      <vt:lpstr>Parallax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তথ্য ও উপাত্ত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alif hassan</dc:creator>
  <cp:lastModifiedBy>User</cp:lastModifiedBy>
  <cp:revision>61</cp:revision>
  <dcterms:created xsi:type="dcterms:W3CDTF">2020-04-26T11:17:07Z</dcterms:created>
  <dcterms:modified xsi:type="dcterms:W3CDTF">2022-02-27T10:58:20Z</dcterms:modified>
</cp:coreProperties>
</file>