
<file path=[Content_Types].xml><?xml version="1.0" encoding="utf-8"?>
<Types xmlns="http://schemas.openxmlformats.org/package/2006/content-types">
  <Default Extension="jfif" ContentType="image/jpeg"/>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83" r:id="rId2"/>
    <p:sldId id="256" r:id="rId3"/>
    <p:sldId id="274" r:id="rId4"/>
    <p:sldId id="258" r:id="rId5"/>
    <p:sldId id="259" r:id="rId6"/>
    <p:sldId id="284" r:id="rId7"/>
    <p:sldId id="260" r:id="rId8"/>
    <p:sldId id="261" r:id="rId9"/>
    <p:sldId id="285" r:id="rId10"/>
    <p:sldId id="262" r:id="rId11"/>
    <p:sldId id="264" r:id="rId12"/>
    <p:sldId id="281" r:id="rId13"/>
    <p:sldId id="276" r:id="rId14"/>
    <p:sldId id="277" r:id="rId15"/>
    <p:sldId id="266" r:id="rId16"/>
    <p:sldId id="267" r:id="rId17"/>
    <p:sldId id="28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EL" initials="D" lastIdx="1" clrIdx="0">
    <p:extLst>
      <p:ext uri="{19B8F6BF-5375-455C-9EA6-DF929625EA0E}">
        <p15:presenceInfo xmlns:p15="http://schemas.microsoft.com/office/powerpoint/2012/main" userId="DOE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0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68" autoAdjust="0"/>
    <p:restoredTop sz="94660"/>
  </p:normalViewPr>
  <p:slideViewPr>
    <p:cSldViewPr snapToGrid="0">
      <p:cViewPr varScale="1">
        <p:scale>
          <a:sx n="69" d="100"/>
          <a:sy n="69" d="100"/>
        </p:scale>
        <p:origin x="660"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910080" y="359898"/>
            <a:ext cx="987552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59F76BBB-26EC-4476-9CA4-50E9E42CDA46}" type="datetimeFigureOut">
              <a:rPr lang="en-US" smtClean="0"/>
              <a:t>2/28/2022</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6B838A5-14FA-4AA8-B41C-36F6E43CB65E}" type="slidenum">
              <a:rPr lang="en-US" smtClean="0"/>
              <a:t>‹#›</a:t>
            </a:fld>
            <a:endParaRPr lang="en-US"/>
          </a:p>
        </p:txBody>
      </p:sp>
      <p:sp>
        <p:nvSpPr>
          <p:cNvPr id="8" name="Oval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9F76BBB-26EC-4476-9CA4-50E9E42CDA46}"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B838A5-14FA-4AA8-B41C-36F6E43CB65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524000" y="274641"/>
            <a:ext cx="7416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9F76BBB-26EC-4476-9CA4-50E9E42CDA46}"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B838A5-14FA-4AA8-B41C-36F6E43CB65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9F76BBB-26EC-4476-9CA4-50E9E42CDA46}"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B838A5-14FA-4AA8-B41C-36F6E43CB65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9F76BBB-26EC-4476-9CA4-50E9E42CDA46}"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B838A5-14FA-4AA8-B41C-36F6E43CB65E}" type="slidenum">
              <a:rPr lang="en-US" smtClean="0"/>
              <a:t>‹#›</a:t>
            </a:fld>
            <a:endParaRPr lang="en-US"/>
          </a:p>
        </p:txBody>
      </p:sp>
      <p:sp>
        <p:nvSpPr>
          <p:cNvPr id="10" name="Rectangle 9"/>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lstStyle/>
          <a:p>
            <a:r>
              <a:rPr kumimoji="0" lang="en-US"/>
              <a:t>Click to edit Master title style</a:t>
            </a:r>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9F76BBB-26EC-4476-9CA4-50E9E42CDA46}" type="datetimeFigureOut">
              <a:rPr lang="en-US" smtClean="0"/>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B838A5-14FA-4AA8-B41C-36F6E43CB65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9F76BBB-26EC-4476-9CA4-50E9E42CDA46}" type="datetimeFigureOut">
              <a:rPr lang="en-US" smtClean="0"/>
              <a:t>2/28/2022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B838A5-14FA-4AA8-B41C-36F6E43CB65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59F76BBB-26EC-4476-9CA4-50E9E42CDA46}" type="datetimeFigureOut">
              <a:rPr lang="en-US" smtClean="0"/>
              <a:t>2/28/2022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B838A5-14FA-4AA8-B41C-36F6E43CB65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59F76BBB-26EC-4476-9CA4-50E9E42CDA46}" type="datetimeFigureOut">
              <a:rPr lang="en-US" smtClean="0"/>
              <a:t>2/28/2022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B838A5-14FA-4AA8-B41C-36F6E43CB65E}" type="slidenum">
              <a:rPr lang="en-US" smtClean="0"/>
              <a:t>‹#›</a:t>
            </a:fld>
            <a:endParaRPr lang="en-US"/>
          </a:p>
        </p:txBody>
      </p:sp>
      <p:sp>
        <p:nvSpPr>
          <p:cNvPr id="6" name="Rectangle 5"/>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9F76BBB-26EC-4476-9CA4-50E9E42CDA46}" type="datetimeFigureOut">
              <a:rPr lang="en-US" smtClean="0"/>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B838A5-14FA-4AA8-B41C-36F6E43CB65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59F76BBB-26EC-4476-9CA4-50E9E42CDA46}" type="datetimeFigureOut">
              <a:rPr lang="en-US" smtClean="0"/>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B838A5-14FA-4AA8-B41C-36F6E43CB65E}" type="slidenum">
              <a:rPr lang="en-US" smtClean="0"/>
              <a:t>‹#›</a:t>
            </a:fld>
            <a:endParaRPr lang="en-US"/>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914144" y="274638"/>
            <a:ext cx="999744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914144" y="1447800"/>
            <a:ext cx="999744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9F76BBB-26EC-4476-9CA4-50E9E42CDA46}" type="datetimeFigureOut">
              <a:rPr lang="en-US" smtClean="0"/>
              <a:t>2/28/2022</a:t>
            </a:fld>
            <a:endParaRPr lang="en-US"/>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6B838A5-14FA-4AA8-B41C-36F6E43CB65E}" type="slidenum">
              <a:rPr lang="en-US" smtClean="0"/>
              <a:t>‹#›</a:t>
            </a:fld>
            <a:endParaRPr lang="en-US"/>
          </a:p>
        </p:txBody>
      </p:sp>
      <p:sp>
        <p:nvSpPr>
          <p:cNvPr id="15" name="Rectangle 14"/>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n.wikipedia.org/wiki/Grocery_store" TargetMode="External"/><Relationship Id="rId7" Type="http://schemas.openxmlformats.org/officeDocument/2006/relationships/hyperlink" Target="https://creativecommons.org/licenses/by-nc-nd/3.0/" TargetMode="Externa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hyperlink" Target="http://www.flickr.com/photos/silencematters/9367714488/" TargetMode="External"/><Relationship Id="rId5" Type="http://schemas.openxmlformats.org/officeDocument/2006/relationships/image" Target="../media/image3.jpg"/><Relationship Id="rId4" Type="http://schemas.openxmlformats.org/officeDocument/2006/relationships/hyperlink" Target="https://creativecommons.org/licenses/by-sa/3.0/"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9.jfif"/><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7.jfif"/></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wallpaperflare.com/search?wallpaper=ecuador" TargetMode="External"/><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fi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pixabay.com/de/lebensmittelgesch%C3%A4ft-supermarkt-2119702/" TargetMode="External"/><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A715D-3478-46A0-8F67-3C42AF4658CF}"/>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5C934E32-55FB-4ED8-9FA9-991294693BF7}"/>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697402" y="900688"/>
            <a:ext cx="10494598" cy="5347711"/>
          </a:xfrm>
        </p:spPr>
      </p:pic>
      <p:sp>
        <p:nvSpPr>
          <p:cNvPr id="6" name="TextBox 5">
            <a:extLst>
              <a:ext uri="{FF2B5EF4-FFF2-40B4-BE49-F238E27FC236}">
                <a16:creationId xmlns:a16="http://schemas.microsoft.com/office/drawing/2014/main" id="{81266B07-8CE8-48AD-8D89-C0408BD42D3E}"/>
              </a:ext>
            </a:extLst>
          </p:cNvPr>
          <p:cNvSpPr txBox="1"/>
          <p:nvPr/>
        </p:nvSpPr>
        <p:spPr>
          <a:xfrm>
            <a:off x="1697402" y="6265982"/>
            <a:ext cx="10480846" cy="230832"/>
          </a:xfrm>
          <a:prstGeom prst="rect">
            <a:avLst/>
          </a:prstGeom>
          <a:noFill/>
        </p:spPr>
        <p:txBody>
          <a:bodyPr wrap="square" rtlCol="0">
            <a:spAutoFit/>
          </a:bodyPr>
          <a:lstStyle/>
          <a:p>
            <a:r>
              <a:rPr lang="en-US" sz="900">
                <a:hlinkClick r:id="rId3" tooltip="https://en.wikipedia.org/wiki/Grocery_store"/>
              </a:rPr>
              <a:t>This Photo</a:t>
            </a:r>
            <a:r>
              <a:rPr lang="en-US" sz="900"/>
              <a:t> by Unknown Author is licensed under </a:t>
            </a:r>
            <a:r>
              <a:rPr lang="en-US" sz="900">
                <a:hlinkClick r:id="rId4" tooltip="https://creativecommons.org/licenses/by-sa/3.0/"/>
              </a:rPr>
              <a:t>CC BY-SA</a:t>
            </a:r>
            <a:endParaRPr lang="en-US" sz="900"/>
          </a:p>
        </p:txBody>
      </p:sp>
      <p:pic>
        <p:nvPicPr>
          <p:cNvPr id="8" name="Picture 7">
            <a:extLst>
              <a:ext uri="{FF2B5EF4-FFF2-40B4-BE49-F238E27FC236}">
                <a16:creationId xmlns:a16="http://schemas.microsoft.com/office/drawing/2014/main" id="{F4148016-B00F-47D4-998C-A9EF7B7934F1}"/>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1496291" y="0"/>
            <a:ext cx="9557581" cy="6493650"/>
          </a:xfrm>
          <a:prstGeom prst="rect">
            <a:avLst/>
          </a:prstGeom>
        </p:spPr>
      </p:pic>
      <p:sp>
        <p:nvSpPr>
          <p:cNvPr id="9" name="TextBox 8">
            <a:extLst>
              <a:ext uri="{FF2B5EF4-FFF2-40B4-BE49-F238E27FC236}">
                <a16:creationId xmlns:a16="http://schemas.microsoft.com/office/drawing/2014/main" id="{DD039C27-3A4B-4862-9C03-DD312F5FDFF3}"/>
              </a:ext>
            </a:extLst>
          </p:cNvPr>
          <p:cNvSpPr txBox="1"/>
          <p:nvPr/>
        </p:nvSpPr>
        <p:spPr>
          <a:xfrm>
            <a:off x="1496291" y="6511232"/>
            <a:ext cx="9545056" cy="230832"/>
          </a:xfrm>
          <a:prstGeom prst="rect">
            <a:avLst/>
          </a:prstGeom>
          <a:noFill/>
        </p:spPr>
        <p:txBody>
          <a:bodyPr wrap="square" rtlCol="0">
            <a:spAutoFit/>
          </a:bodyPr>
          <a:lstStyle/>
          <a:p>
            <a:r>
              <a:rPr lang="en-US" sz="900">
                <a:hlinkClick r:id="rId6" tooltip="http://www.flickr.com/photos/silencematters/9367714488/"/>
              </a:rPr>
              <a:t>This Photo</a:t>
            </a:r>
            <a:r>
              <a:rPr lang="en-US" sz="900"/>
              <a:t> by Unknown Author is licensed under </a:t>
            </a:r>
            <a:r>
              <a:rPr lang="en-US" sz="900">
                <a:hlinkClick r:id="rId7" tooltip="https://creativecommons.org/licenses/by-nc-nd/3.0/"/>
              </a:rPr>
              <a:t>CC BY-NC-ND</a:t>
            </a:r>
            <a:endParaRPr lang="en-US" sz="900"/>
          </a:p>
        </p:txBody>
      </p:sp>
    </p:spTree>
    <p:extLst>
      <p:ext uri="{BB962C8B-B14F-4D97-AF65-F5344CB8AC3E}">
        <p14:creationId xmlns:p14="http://schemas.microsoft.com/office/powerpoint/2010/main" val="15289535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Rectangle 5"/>
          <p:cNvSpPr/>
          <p:nvPr/>
        </p:nvSpPr>
        <p:spPr>
          <a:xfrm>
            <a:off x="0" y="2677180"/>
            <a:ext cx="6123264" cy="523220"/>
          </a:xfrm>
          <a:prstGeom prst="rect">
            <a:avLst/>
          </a:prstGeom>
          <a:noFill/>
          <a:ln>
            <a:noFill/>
          </a:ln>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bn-BD" sz="2800" dirty="0">
                <a:solidFill>
                  <a:schemeClr val="tx1"/>
                </a:solidFill>
                <a:latin typeface="NikoshBAN" pitchFamily="2" charset="0"/>
                <a:cs typeface="NikoshBAN" pitchFamily="2" charset="0"/>
              </a:rPr>
              <a:t>একমালিকানা ব্যবসায় </a:t>
            </a:r>
            <a:endParaRPr lang="en-US" sz="2800" dirty="0">
              <a:solidFill>
                <a:schemeClr val="tx1"/>
              </a:solidFill>
            </a:endParaRPr>
          </a:p>
        </p:txBody>
      </p:sp>
      <p:sp>
        <p:nvSpPr>
          <p:cNvPr id="7" name="Rectangle 6"/>
          <p:cNvSpPr/>
          <p:nvPr/>
        </p:nvSpPr>
        <p:spPr>
          <a:xfrm>
            <a:off x="6185668" y="2685848"/>
            <a:ext cx="5977304" cy="523220"/>
          </a:xfrm>
          <a:prstGeom prst="rect">
            <a:avLst/>
          </a:prstGeom>
          <a:noFill/>
          <a:ln>
            <a:noFill/>
          </a:ln>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bn-BD" sz="2800" dirty="0">
                <a:solidFill>
                  <a:schemeClr val="tx1"/>
                </a:solidFill>
                <a:latin typeface="NikoshBAN" pitchFamily="2" charset="0"/>
                <a:cs typeface="NikoshBAN" pitchFamily="2" charset="0"/>
              </a:rPr>
              <a:t>একমালিকানা ব্যবসায় </a:t>
            </a:r>
            <a:endParaRPr lang="en-US" sz="2800" dirty="0">
              <a:solidFill>
                <a:schemeClr val="tx1"/>
              </a:solidFill>
            </a:endParaRPr>
          </a:p>
        </p:txBody>
      </p:sp>
      <p:sp>
        <p:nvSpPr>
          <p:cNvPr id="8" name="Rectangle 7"/>
          <p:cNvSpPr/>
          <p:nvPr/>
        </p:nvSpPr>
        <p:spPr>
          <a:xfrm>
            <a:off x="1899139" y="3226188"/>
            <a:ext cx="8311662" cy="106680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bn-BD" sz="3600" dirty="0">
                <a:solidFill>
                  <a:schemeClr val="tx1"/>
                </a:solidFill>
                <a:latin typeface="NikoshBAN" pitchFamily="2" charset="0"/>
                <a:cs typeface="NikoshBAN" pitchFamily="2" charset="0"/>
              </a:rPr>
              <a:t>একক কাজ</a:t>
            </a:r>
          </a:p>
          <a:p>
            <a:pPr algn="ctr"/>
            <a:r>
              <a:rPr lang="bn-BD" sz="3600" dirty="0">
                <a:solidFill>
                  <a:schemeClr val="tx1"/>
                </a:solidFill>
                <a:latin typeface="NikoshBAN" pitchFamily="2" charset="0"/>
                <a:cs typeface="NikoshBAN" pitchFamily="2" charset="0"/>
              </a:rPr>
              <a:t>একমালিকানা ব্যবসায় কাকে বলে</a:t>
            </a:r>
            <a:r>
              <a:rPr lang="bn-BD" sz="3600" dirty="0">
                <a:solidFill>
                  <a:srgbClr val="C00000"/>
                </a:solidFill>
                <a:latin typeface="NikoshBAN" pitchFamily="2" charset="0"/>
                <a:cs typeface="NikoshBAN" pitchFamily="2" charset="0"/>
              </a:rPr>
              <a:t>?</a:t>
            </a:r>
            <a:endParaRPr lang="en-US" sz="3600" dirty="0">
              <a:solidFill>
                <a:srgbClr val="C00000"/>
              </a:solidFill>
              <a:latin typeface="NikoshBAN" pitchFamily="2" charset="0"/>
              <a:cs typeface="NikoshBAN" pitchFamily="2" charset="0"/>
            </a:endParaRPr>
          </a:p>
        </p:txBody>
      </p:sp>
      <p:sp>
        <p:nvSpPr>
          <p:cNvPr id="9" name="Rectangle 8"/>
          <p:cNvSpPr/>
          <p:nvPr/>
        </p:nvSpPr>
        <p:spPr>
          <a:xfrm>
            <a:off x="1266092" y="4736123"/>
            <a:ext cx="10925908" cy="1371600"/>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rtlCol="0" anchor="ctr"/>
          <a:lstStyle/>
          <a:p>
            <a:pPr algn="just"/>
            <a:r>
              <a:rPr lang="en-US" sz="3200" dirty="0">
                <a:solidFill>
                  <a:srgbClr val="002060"/>
                </a:solidFill>
                <a:latin typeface="NikoshBAN" pitchFamily="2" charset="0"/>
                <a:cs typeface="NikoshBAN" pitchFamily="2" charset="0"/>
              </a:rPr>
              <a:t>    </a:t>
            </a:r>
            <a:r>
              <a:rPr lang="bn-BD" sz="3200" dirty="0">
                <a:solidFill>
                  <a:schemeClr val="tx1"/>
                </a:solidFill>
                <a:latin typeface="NikoshBAN" pitchFamily="2" charset="0"/>
                <a:cs typeface="NikoshBAN" pitchFamily="2" charset="0"/>
              </a:rPr>
              <a:t>একক মালিকানার ভিত্তিতে যে ব্যবসায় পরিচালিত হয় তাকে এক মালিকানা ব্যবসায় বলা হয়।</a:t>
            </a:r>
          </a:p>
          <a:p>
            <a:pPr algn="just"/>
            <a:endParaRPr lang="en-US" sz="3200" dirty="0">
              <a:solidFill>
                <a:srgbClr val="000099"/>
              </a:solidFill>
              <a:latin typeface="NikoshBAN" pitchFamily="2" charset="0"/>
              <a:cs typeface="NikoshBAN" pitchFamily="2"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8898" y="520525"/>
            <a:ext cx="3803040" cy="2143125"/>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12307" y="293077"/>
            <a:ext cx="4087324" cy="2315028"/>
          </a:xfrm>
          <a:prstGeom prst="rect">
            <a:avLst/>
          </a:prstGeom>
        </p:spPr>
      </p:pic>
    </p:spTree>
    <p:extLst>
      <p:ext uri="{BB962C8B-B14F-4D97-AF65-F5344CB8AC3E}">
        <p14:creationId xmlns:p14="http://schemas.microsoft.com/office/powerpoint/2010/main" val="3258343897"/>
      </p:ext>
    </p:extLst>
  </p:cSld>
  <p:clrMapOvr>
    <a:masterClrMapping/>
  </p:clrMapOvr>
  <p:transition spd="med">
    <p:pull/>
  </p:transition>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Rectangle 5"/>
          <p:cNvSpPr/>
          <p:nvPr/>
        </p:nvSpPr>
        <p:spPr>
          <a:xfrm>
            <a:off x="1784867" y="1525690"/>
            <a:ext cx="9926487" cy="1371600"/>
          </a:xfrm>
          <a:prstGeom prst="rect">
            <a:avLst/>
          </a:prstGeom>
          <a:noFill/>
          <a:ln>
            <a:noFill/>
          </a:ln>
        </p:spPr>
        <p:style>
          <a:lnRef idx="1">
            <a:schemeClr val="accent2"/>
          </a:lnRef>
          <a:fillRef idx="3">
            <a:schemeClr val="accent2"/>
          </a:fillRef>
          <a:effectRef idx="2">
            <a:schemeClr val="accent2"/>
          </a:effectRef>
          <a:fontRef idx="minor">
            <a:schemeClr val="lt1"/>
          </a:fontRef>
        </p:style>
        <p:txBody>
          <a:bodyPr rtlCol="0" anchor="ctr"/>
          <a:lstStyle/>
          <a:p>
            <a:pPr algn="just"/>
            <a:r>
              <a:rPr lang="bn-BD" sz="3200" dirty="0">
                <a:solidFill>
                  <a:schemeClr val="tx1"/>
                </a:solidFill>
                <a:latin typeface="NikoshBAN" pitchFamily="2" charset="0"/>
                <a:cs typeface="NikoshBAN" pitchFamily="2" charset="0"/>
              </a:rPr>
              <a:t>একমালিকানা ব্যবসায়ের মালিক সবসময় একজন ব্যক্তি যিনি নিজ উদ্যোগে পুঁজির সংস্থান করেন,ব্যবসায় পরিচালনা করেন ও ঝুঁকি বহন করেন</a:t>
            </a:r>
            <a:endParaRPr lang="en-US" sz="3200" dirty="0">
              <a:solidFill>
                <a:schemeClr val="tx1"/>
              </a:solidFill>
              <a:latin typeface="NikoshBAN" pitchFamily="2" charset="0"/>
              <a:cs typeface="NikoshBAN" pitchFamily="2" charset="0"/>
            </a:endParaRPr>
          </a:p>
        </p:txBody>
      </p:sp>
      <p:sp>
        <p:nvSpPr>
          <p:cNvPr id="7" name="Rectangle 6"/>
          <p:cNvSpPr/>
          <p:nvPr/>
        </p:nvSpPr>
        <p:spPr>
          <a:xfrm>
            <a:off x="1784867" y="3796815"/>
            <a:ext cx="10231287" cy="1371600"/>
          </a:xfrm>
          <a:prstGeom prst="rect">
            <a:avLst/>
          </a:prstGeom>
          <a:noFill/>
        </p:spPr>
        <p:style>
          <a:lnRef idx="0">
            <a:schemeClr val="accent2"/>
          </a:lnRef>
          <a:fillRef idx="3">
            <a:schemeClr val="accent2"/>
          </a:fillRef>
          <a:effectRef idx="3">
            <a:schemeClr val="accent2"/>
          </a:effectRef>
          <a:fontRef idx="minor">
            <a:schemeClr val="lt1"/>
          </a:fontRef>
        </p:style>
        <p:txBody>
          <a:bodyPr rtlCol="0" anchor="ctr"/>
          <a:lstStyle/>
          <a:p>
            <a:pPr algn="just"/>
            <a:r>
              <a:rPr lang="bn-BD" sz="3600" dirty="0">
                <a:solidFill>
                  <a:schemeClr val="tx1"/>
                </a:solidFill>
                <a:latin typeface="NikoshBAN" pitchFamily="2" charset="0"/>
                <a:cs typeface="NikoshBAN" pitchFamily="2" charset="0"/>
              </a:rPr>
              <a:t>এ জাতীয় ব্যবসায়ের গঠন বেশ সহজ। আইনগত ঝামেলা না থাকায় যে কেউ ইচ্ছা করলে ও উদ্যোগ নিলে এ ব্যবসায় শুরু করতে পারেন</a:t>
            </a:r>
            <a:endParaRPr lang="en-US" sz="3600" dirty="0">
              <a:solidFill>
                <a:schemeClr val="tx1"/>
              </a:solidFill>
              <a:latin typeface="NikoshBAN" pitchFamily="2" charset="0"/>
              <a:cs typeface="NikoshBAN" pitchFamily="2" charset="0"/>
            </a:endParaRPr>
          </a:p>
        </p:txBody>
      </p:sp>
      <p:sp>
        <p:nvSpPr>
          <p:cNvPr id="2" name="Title 1"/>
          <p:cNvSpPr>
            <a:spLocks noGrp="1"/>
          </p:cNvSpPr>
          <p:nvPr>
            <p:ph type="title"/>
          </p:nvPr>
        </p:nvSpPr>
        <p:spPr>
          <a:xfrm>
            <a:off x="1914144" y="274638"/>
            <a:ext cx="8320102" cy="1143000"/>
          </a:xfrm>
        </p:spPr>
        <p:txBody>
          <a:bodyPr/>
          <a:lstStyle/>
          <a:p>
            <a:r>
              <a:rPr lang="en-US" dirty="0" err="1"/>
              <a:t>এক</a:t>
            </a:r>
            <a:r>
              <a:rPr lang="en-US" dirty="0"/>
              <a:t> </a:t>
            </a:r>
            <a:r>
              <a:rPr lang="en-US" dirty="0" err="1"/>
              <a:t>মালিকানা</a:t>
            </a:r>
            <a:r>
              <a:rPr lang="en-US" dirty="0"/>
              <a:t> </a:t>
            </a:r>
            <a:r>
              <a:rPr lang="en-US" dirty="0" err="1"/>
              <a:t>ব্যবসায়ের</a:t>
            </a:r>
            <a:r>
              <a:rPr lang="en-US" dirty="0"/>
              <a:t> </a:t>
            </a:r>
            <a:r>
              <a:rPr lang="en-US" dirty="0" err="1"/>
              <a:t>বৈশিষ্ট্য</a:t>
            </a:r>
            <a:endParaRPr lang="en-US" dirty="0"/>
          </a:p>
        </p:txBody>
      </p:sp>
    </p:spTree>
    <p:extLst>
      <p:ext uri="{BB962C8B-B14F-4D97-AF65-F5344CB8AC3E}">
        <p14:creationId xmlns:p14="http://schemas.microsoft.com/office/powerpoint/2010/main" val="3393218135"/>
      </p:ext>
    </p:extLst>
  </p:cSld>
  <p:clrMapOvr>
    <a:overrideClrMapping bg1="lt1" tx1="dk1" bg2="lt2" tx2="dk2" accent1="accent1" accent2="accent2" accent3="accent3" accent4="accent4" accent5="accent5" accent6="accent6" hlink="hlink" folHlink="folHlink"/>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30771" y="3721523"/>
            <a:ext cx="10715044" cy="707886"/>
          </a:xfrm>
          <a:prstGeom prst="rect">
            <a:avLst/>
          </a:prstGeom>
          <a:noFill/>
        </p:spPr>
        <p:txBody>
          <a:bodyPr wrap="square" rtlCol="0">
            <a:spAutoFit/>
          </a:bodyPr>
          <a:lstStyle/>
          <a:p>
            <a:r>
              <a:rPr lang="bn-BD" sz="4000" b="1" dirty="0">
                <a:solidFill>
                  <a:srgbClr val="1D035D"/>
                </a:solidFill>
                <a:latin typeface="NikoshBAN" panose="02000000000000000000" pitchFamily="2" charset="0"/>
                <a:cs typeface="NikoshBAN" panose="02000000000000000000" pitchFamily="2" charset="0"/>
              </a:rPr>
              <a:t>স্বল্প পরিসরে এ ব্যবসায় পরিচালনা করা যায়।</a:t>
            </a:r>
            <a:endParaRPr lang="en-US" sz="4000" b="1" dirty="0">
              <a:solidFill>
                <a:srgbClr val="1D035D"/>
              </a:solidFill>
              <a:latin typeface="NikoshBAN" panose="02000000000000000000" pitchFamily="2" charset="0"/>
              <a:cs typeface="NikoshBAN" panose="02000000000000000000" pitchFamily="2" charset="0"/>
            </a:endParaRPr>
          </a:p>
        </p:txBody>
      </p:sp>
      <p:sp>
        <p:nvSpPr>
          <p:cNvPr id="3" name="Rectangle 2"/>
          <p:cNvSpPr/>
          <p:nvPr/>
        </p:nvSpPr>
        <p:spPr>
          <a:xfrm>
            <a:off x="1230771" y="1264630"/>
            <a:ext cx="10832275" cy="1451216"/>
          </a:xfrm>
          <a:prstGeom prst="rect">
            <a:avLst/>
          </a:prstGeom>
          <a:noFill/>
        </p:spPr>
        <p:style>
          <a:lnRef idx="0">
            <a:schemeClr val="accent2"/>
          </a:lnRef>
          <a:fillRef idx="3">
            <a:schemeClr val="accent2"/>
          </a:fillRef>
          <a:effectRef idx="3">
            <a:schemeClr val="accent2"/>
          </a:effectRef>
          <a:fontRef idx="minor">
            <a:schemeClr val="lt1"/>
          </a:fontRef>
        </p:style>
        <p:txBody>
          <a:bodyPr rtlCol="0" anchor="ctr"/>
          <a:lstStyle/>
          <a:p>
            <a:pPr algn="just"/>
            <a:r>
              <a:rPr lang="bn-BD" sz="4000" dirty="0">
                <a:solidFill>
                  <a:schemeClr val="tx1"/>
                </a:solidFill>
                <a:latin typeface="NikoshBAN" pitchFamily="2" charset="0"/>
                <a:cs typeface="NikoshBAN" pitchFamily="2" charset="0"/>
              </a:rPr>
              <a:t>স্বল্প মূলধন নিয়ে এ জাতীয় ব্যবসায় গঠন করা যায়। মালিক নিজেই এ মূলধন যোগান দেন অথবা ব্যাংক থেকে ঋণ নেন।</a:t>
            </a:r>
            <a:endParaRPr lang="en-US" sz="4000" dirty="0">
              <a:solidFill>
                <a:schemeClr val="tx1"/>
              </a:solidFill>
              <a:latin typeface="NikoshBAN" pitchFamily="2" charset="0"/>
              <a:cs typeface="NikoshBAN" pitchFamily="2" charset="0"/>
            </a:endParaRPr>
          </a:p>
        </p:txBody>
      </p:sp>
    </p:spTree>
    <p:extLst>
      <p:ext uri="{BB962C8B-B14F-4D97-AF65-F5344CB8AC3E}">
        <p14:creationId xmlns:p14="http://schemas.microsoft.com/office/powerpoint/2010/main" val="2862944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20696"/>
            <a:ext cx="11957538" cy="3846384"/>
          </a:xfrm>
          <a:prstGeom prst="rect">
            <a:avLst/>
          </a:prstGeom>
          <a:noFill/>
          <a:ln>
            <a:noFill/>
          </a:ln>
        </p:spPr>
        <p:style>
          <a:lnRef idx="3">
            <a:schemeClr val="lt1"/>
          </a:lnRef>
          <a:fillRef idx="1">
            <a:schemeClr val="accent2"/>
          </a:fillRef>
          <a:effectRef idx="1">
            <a:schemeClr val="accent2"/>
          </a:effectRef>
          <a:fontRef idx="minor">
            <a:schemeClr val="lt1"/>
          </a:fontRef>
        </p:style>
        <p:txBody>
          <a:bodyPr rtlCol="0" anchor="ctr"/>
          <a:lstStyle/>
          <a:p>
            <a:pPr algn="ctr"/>
            <a:r>
              <a:rPr lang="bn-BD" sz="6600" dirty="0">
                <a:latin typeface="NikoshBAN" pitchFamily="2" charset="0"/>
                <a:cs typeface="NikoshBAN" pitchFamily="2" charset="0"/>
              </a:rPr>
              <a:t>     </a:t>
            </a:r>
            <a:r>
              <a:rPr lang="bn-BD" sz="6600" dirty="0">
                <a:solidFill>
                  <a:schemeClr val="tx1"/>
                </a:solidFill>
                <a:latin typeface="NikoshBAN" pitchFamily="2" charset="0"/>
                <a:cs typeface="NikoshBAN" pitchFamily="2" charset="0"/>
              </a:rPr>
              <a:t>দলগত কাজ</a:t>
            </a:r>
          </a:p>
          <a:p>
            <a:pPr algn="ctr"/>
            <a:r>
              <a:rPr lang="en-US" sz="6600" dirty="0">
                <a:solidFill>
                  <a:schemeClr val="tx1"/>
                </a:solidFill>
                <a:latin typeface="NikoshBAN" pitchFamily="2" charset="0"/>
                <a:cs typeface="NikoshBAN" pitchFamily="2" charset="0"/>
              </a:rPr>
              <a:t>	</a:t>
            </a:r>
            <a:r>
              <a:rPr lang="bn-BD" sz="4400" dirty="0">
                <a:solidFill>
                  <a:schemeClr val="tx1"/>
                </a:solidFill>
                <a:latin typeface="NikoshBAN" pitchFamily="2" charset="0"/>
                <a:cs typeface="NikoshBAN" pitchFamily="2" charset="0"/>
              </a:rPr>
              <a:t>একমালিকানা ব্যবসায়ের</a:t>
            </a:r>
            <a:r>
              <a:rPr lang="bn-IN" sz="4400" dirty="0">
                <a:solidFill>
                  <a:schemeClr val="tx1"/>
                </a:solidFill>
                <a:latin typeface="NikoshBAN" pitchFamily="2" charset="0"/>
                <a:cs typeface="NikoshBAN" pitchFamily="2" charset="0"/>
              </a:rPr>
              <a:t> </a:t>
            </a:r>
            <a:r>
              <a:rPr lang="bn-BD" sz="4400" dirty="0">
                <a:solidFill>
                  <a:schemeClr val="tx1"/>
                </a:solidFill>
                <a:latin typeface="NikoshBAN" pitchFamily="2" charset="0"/>
                <a:cs typeface="NikoshBAN" pitchFamily="2" charset="0"/>
              </a:rPr>
              <a:t>পাচঁটি বৈশিষ্ট্য লিখ।</a:t>
            </a:r>
            <a:endParaRPr lang="en-US" sz="4400" dirty="0">
              <a:solidFill>
                <a:schemeClr val="tx1"/>
              </a:solidFill>
              <a:latin typeface="NikoshBAN" pitchFamily="2" charset="0"/>
              <a:cs typeface="NikoshBAN" pitchFamily="2" charset="0"/>
            </a:endParaRPr>
          </a:p>
        </p:txBody>
      </p:sp>
    </p:spTree>
    <p:extLst>
      <p:ext uri="{BB962C8B-B14F-4D97-AF65-F5344CB8AC3E}">
        <p14:creationId xmlns:p14="http://schemas.microsoft.com/office/powerpoint/2010/main" val="4026391143"/>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76943" y="772731"/>
            <a:ext cx="10419008" cy="5112913"/>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bn-BD" sz="8000" dirty="0">
                <a:solidFill>
                  <a:srgbClr val="C00000"/>
                </a:solidFill>
                <a:effectLst>
                  <a:outerShdw blurRad="38100" dist="38100" dir="2700000" algn="tl">
                    <a:srgbClr val="000000">
                      <a:alpha val="43137"/>
                    </a:srgbClr>
                  </a:outerShdw>
                </a:effectLst>
                <a:latin typeface="NikoshBAN" pitchFamily="2" charset="0"/>
                <a:cs typeface="NikoshBAN" pitchFamily="2" charset="0"/>
              </a:rPr>
              <a:t> </a:t>
            </a:r>
            <a:r>
              <a:rPr lang="bn-BD" sz="7200" dirty="0">
                <a:solidFill>
                  <a:schemeClr val="tx1"/>
                </a:solidFill>
                <a:effectLst>
                  <a:outerShdw blurRad="38100" dist="38100" dir="2700000" algn="tl">
                    <a:srgbClr val="000000">
                      <a:alpha val="43137"/>
                    </a:srgbClr>
                  </a:outerShdw>
                </a:effectLst>
                <a:latin typeface="NikoshBAN" pitchFamily="2" charset="0"/>
                <a:cs typeface="NikoshBAN" pitchFamily="2" charset="0"/>
              </a:rPr>
              <a:t>জোড়ায় কাজ </a:t>
            </a:r>
          </a:p>
          <a:p>
            <a:pPr algn="ctr"/>
            <a:r>
              <a:rPr lang="bn-BD" sz="6000" dirty="0">
                <a:solidFill>
                  <a:schemeClr val="tx1"/>
                </a:solidFill>
                <a:latin typeface="NikoshBAN" pitchFamily="2" charset="0"/>
                <a:cs typeface="NikoshBAN" pitchFamily="2" charset="0"/>
              </a:rPr>
              <a:t>একমালিকানা ব্যবসায়ের সুবিধা ও অসুবিধাগুলো চিহ্নিত কর।</a:t>
            </a:r>
            <a:endParaRPr lang="en-US" sz="6000" dirty="0">
              <a:solidFill>
                <a:schemeClr val="tx1"/>
              </a:solidFill>
              <a:latin typeface="NikoshBAN" pitchFamily="2" charset="0"/>
              <a:cs typeface="NikoshBAN" pitchFamily="2" charset="0"/>
            </a:endParaRPr>
          </a:p>
        </p:txBody>
      </p:sp>
    </p:spTree>
    <p:extLst>
      <p:ext uri="{BB962C8B-B14F-4D97-AF65-F5344CB8AC3E}">
        <p14:creationId xmlns:p14="http://schemas.microsoft.com/office/powerpoint/2010/main" val="7828139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1910852" y="274638"/>
            <a:ext cx="8229600" cy="868362"/>
          </a:xfrm>
          <a:ln/>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ctr"/>
            <a:r>
              <a:rPr lang="bn-BD" sz="6000" dirty="0">
                <a:solidFill>
                  <a:schemeClr val="tx1"/>
                </a:solidFill>
                <a:latin typeface="NikoshBAN" pitchFamily="2" charset="0"/>
                <a:cs typeface="NikoshBAN" pitchFamily="2" charset="0"/>
              </a:rPr>
              <a:t>মূল্যায়ন</a:t>
            </a:r>
            <a:endParaRPr lang="en-US" sz="6000" dirty="0">
              <a:solidFill>
                <a:schemeClr val="tx1"/>
              </a:solidFill>
              <a:latin typeface="NikoshBAN" pitchFamily="2" charset="0"/>
              <a:cs typeface="NikoshBAN" pitchFamily="2" charset="0"/>
            </a:endParaRPr>
          </a:p>
        </p:txBody>
      </p:sp>
      <p:sp>
        <p:nvSpPr>
          <p:cNvPr id="2" name="Content Placeholder 1"/>
          <p:cNvSpPr>
            <a:spLocks noGrp="1"/>
          </p:cNvSpPr>
          <p:nvPr>
            <p:ph idx="1"/>
          </p:nvPr>
        </p:nvSpPr>
        <p:spPr/>
        <p:txBody>
          <a:bodyPr>
            <a:normAutofit lnSpcReduction="10000"/>
          </a:bodyPr>
          <a:lstStyle/>
          <a:p>
            <a:pPr marL="0" indent="0">
              <a:buNone/>
            </a:pPr>
            <a:r>
              <a:rPr lang="en-US" sz="4000" dirty="0">
                <a:latin typeface="NikoshBAN" pitchFamily="2" charset="0"/>
                <a:cs typeface="NikoshBAN" pitchFamily="2" charset="0"/>
              </a:rPr>
              <a:t>1.</a:t>
            </a:r>
            <a:r>
              <a:rPr lang="bn-BD" sz="4000" dirty="0">
                <a:latin typeface="NikoshBAN" pitchFamily="2" charset="0"/>
                <a:cs typeface="NikoshBAN" pitchFamily="2" charset="0"/>
              </a:rPr>
              <a:t>একমালিকানা ব্যবসায় কী?</a:t>
            </a:r>
          </a:p>
          <a:p>
            <a:pPr marL="0" indent="0">
              <a:buNone/>
            </a:pPr>
            <a:r>
              <a:rPr lang="en-US" sz="4000" dirty="0">
                <a:latin typeface="NikoshBAN" pitchFamily="2" charset="0"/>
                <a:cs typeface="NikoshBAN" pitchFamily="2" charset="0"/>
              </a:rPr>
              <a:t>2.</a:t>
            </a:r>
            <a:r>
              <a:rPr lang="bn-BD" sz="4000" dirty="0">
                <a:latin typeface="NikoshBAN" pitchFamily="2" charset="0"/>
                <a:cs typeface="NikoshBAN" pitchFamily="2" charset="0"/>
              </a:rPr>
              <a:t>একমালিকানা ব্যবসায়ের ৫ টি ক্ষেত্রের নাম বল।</a:t>
            </a:r>
          </a:p>
          <a:p>
            <a:pPr marL="0" indent="0">
              <a:buNone/>
            </a:pPr>
            <a:r>
              <a:rPr lang="en-US" sz="4000" dirty="0">
                <a:latin typeface="NikoshBAN" pitchFamily="2" charset="0"/>
                <a:cs typeface="NikoshBAN" pitchFamily="2" charset="0"/>
              </a:rPr>
              <a:t>3.</a:t>
            </a:r>
            <a:r>
              <a:rPr lang="bn-BD" sz="4000" dirty="0">
                <a:latin typeface="NikoshBAN" pitchFamily="2" charset="0"/>
                <a:cs typeface="NikoshBAN" pitchFamily="2" charset="0"/>
              </a:rPr>
              <a:t>একমালিকানা ব্যবসায়ের ৩টি বৈশিষ্ট্য বল।</a:t>
            </a:r>
          </a:p>
          <a:p>
            <a:pPr marL="0" indent="0">
              <a:buNone/>
            </a:pPr>
            <a:r>
              <a:rPr lang="en-US" sz="4000" dirty="0">
                <a:latin typeface="NikoshBAN" pitchFamily="2" charset="0"/>
                <a:cs typeface="NikoshBAN" pitchFamily="2" charset="0"/>
              </a:rPr>
              <a:t>4.</a:t>
            </a:r>
            <a:r>
              <a:rPr lang="bn-BD" sz="4000" dirty="0">
                <a:latin typeface="NikoshBAN" pitchFamily="2" charset="0"/>
                <a:cs typeface="NikoshBAN" pitchFamily="2" charset="0"/>
              </a:rPr>
              <a:t>একমালিকানা ব্যবসায়ের ২টি সুবিধা উল্লেখ কর।</a:t>
            </a:r>
          </a:p>
          <a:p>
            <a:pPr marL="0" indent="0">
              <a:buNone/>
            </a:pPr>
            <a:r>
              <a:rPr lang="en-US" sz="4000" dirty="0">
                <a:latin typeface="NikoshBAN" pitchFamily="2" charset="0"/>
                <a:cs typeface="NikoshBAN" pitchFamily="2" charset="0"/>
              </a:rPr>
              <a:t>5.</a:t>
            </a:r>
            <a:r>
              <a:rPr lang="bn-BD" sz="4000" dirty="0">
                <a:latin typeface="NikoshBAN" pitchFamily="2" charset="0"/>
                <a:cs typeface="NikoshBAN" pitchFamily="2" charset="0"/>
              </a:rPr>
              <a:t>একমালিকানা ব্যবসায়ের ২ টি অসুবিধা উল্লেখ কর।</a:t>
            </a:r>
          </a:p>
          <a:p>
            <a:pPr marL="0" indent="0">
              <a:buNone/>
            </a:pPr>
            <a:endParaRPr lang="en-US" dirty="0"/>
          </a:p>
        </p:txBody>
      </p:sp>
    </p:spTree>
    <p:extLst>
      <p:ext uri="{BB962C8B-B14F-4D97-AF65-F5344CB8AC3E}">
        <p14:creationId xmlns:p14="http://schemas.microsoft.com/office/powerpoint/2010/main" val="483051029"/>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335313" y="825865"/>
            <a:ext cx="10704287" cy="4062651"/>
          </a:xfrm>
          <a:prstGeom prst="rect">
            <a:avLst/>
          </a:prstGeom>
        </p:spPr>
        <p:txBody>
          <a:bodyPr wrap="square">
            <a:spAutoFit/>
          </a:bodyPr>
          <a:lstStyle/>
          <a:p>
            <a:pPr algn="ctr">
              <a:buNone/>
            </a:pPr>
            <a:r>
              <a:rPr lang="bn-BD" sz="7200" dirty="0">
                <a:solidFill>
                  <a:srgbClr val="FF0000"/>
                </a:solidFill>
                <a:latin typeface="NikoshBAN" pitchFamily="2" charset="0"/>
                <a:cs typeface="NikoshBAN" pitchFamily="2" charset="0"/>
              </a:rPr>
              <a:t> </a:t>
            </a:r>
            <a:r>
              <a:rPr lang="bn-BD" sz="7200" dirty="0">
                <a:latin typeface="NikoshBAN" pitchFamily="2" charset="0"/>
                <a:cs typeface="NikoshBAN" pitchFamily="2" charset="0"/>
              </a:rPr>
              <a:t>বাড়ির কাজ</a:t>
            </a:r>
          </a:p>
          <a:p>
            <a:pPr algn="ctr">
              <a:buNone/>
            </a:pPr>
            <a:endParaRPr lang="bn-BD" sz="4800" dirty="0">
              <a:solidFill>
                <a:srgbClr val="C00000"/>
              </a:solidFill>
              <a:latin typeface="NikoshBAN" pitchFamily="2" charset="0"/>
              <a:cs typeface="NikoshBAN" pitchFamily="2" charset="0"/>
            </a:endParaRPr>
          </a:p>
          <a:p>
            <a:pPr algn="ctr">
              <a:buNone/>
            </a:pPr>
            <a:r>
              <a:rPr lang="bn-BD" sz="4000" dirty="0">
                <a:latin typeface="NikoshBAN" pitchFamily="2" charset="0"/>
                <a:cs typeface="NikoshBAN" pitchFamily="2" charset="0"/>
              </a:rPr>
              <a:t>“একমালিকানা ব্যবসায় বাংলাদেশের অর্থনীতিতে বিশাল ভূমিকা পালন করছে”এর স্বপক্ষে তোমার যুক্তি তুলে ধর।</a:t>
            </a:r>
            <a:endParaRPr lang="en-US" sz="4000" dirty="0"/>
          </a:p>
          <a:p>
            <a:pPr algn="ctr"/>
            <a:endParaRPr lang="en-US" dirty="0"/>
          </a:p>
        </p:txBody>
      </p:sp>
    </p:spTree>
    <p:extLst>
      <p:ext uri="{BB962C8B-B14F-4D97-AF65-F5344CB8AC3E}">
        <p14:creationId xmlns:p14="http://schemas.microsoft.com/office/powerpoint/2010/main" val="1411582960"/>
      </p:ext>
    </p:extLst>
  </p:cSld>
  <p:clrMapOvr>
    <a:overrideClrMapping bg1="lt1" tx1="dk1" bg2="lt2" tx2="dk2" accent1="accent1" accent2="accent2" accent3="accent3" accent4="accent4" accent5="accent5" accent6="accent6" hlink="hlink" folHlink="folHlink"/>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839308" y="5099535"/>
            <a:ext cx="6512511" cy="1066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oAutofit/>
          </a:bodyPr>
          <a:lstStyle>
            <a:lvl1pPr algn="l" rtl="0" eaLnBrk="1" latinLnBrk="0" hangingPunct="1">
              <a:spcBef>
                <a:spcPct val="0"/>
              </a:spcBef>
              <a:buNone/>
              <a:defRPr kumimoji="0" sz="4300" kern="1200">
                <a:solidFill>
                  <a:schemeClr val="lt1"/>
                </a:solidFill>
                <a:effectLst>
                  <a:outerShdw blurRad="50000" dist="30000" dir="5400000" algn="tl" rotWithShape="0">
                    <a:srgbClr val="000000">
                      <a:alpha val="30000"/>
                    </a:srgbClr>
                  </a:outerShdw>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extLst/>
          </a:lstStyle>
          <a:p>
            <a:pPr lvl="1" algn="ctr"/>
            <a:r>
              <a:rPr lang="bn-IN" sz="6000" dirty="0">
                <a:solidFill>
                  <a:srgbClr val="0070C0"/>
                </a:solidFill>
              </a:rPr>
              <a:t>ধন্যবাদ </a:t>
            </a:r>
            <a:endParaRPr lang="en-US" sz="6000" dirty="0">
              <a:solidFill>
                <a:srgbClr val="0070C0"/>
              </a:solidFill>
            </a:endParaRPr>
          </a:p>
        </p:txBody>
      </p:sp>
      <p:graphicFrame>
        <p:nvGraphicFramePr>
          <p:cNvPr id="3" name="Table 3">
            <a:extLst>
              <a:ext uri="{FF2B5EF4-FFF2-40B4-BE49-F238E27FC236}">
                <a16:creationId xmlns:a16="http://schemas.microsoft.com/office/drawing/2014/main" id="{EE7F62BD-2153-EC4A-85B1-8908A70DE3F9}"/>
              </a:ext>
            </a:extLst>
          </p:cNvPr>
          <p:cNvGraphicFramePr>
            <a:graphicFrameLocks noGrp="1"/>
          </p:cNvGraphicFramePr>
          <p:nvPr>
            <p:extLst>
              <p:ext uri="{D42A27DB-BD31-4B8C-83A1-F6EECF244321}">
                <p14:modId xmlns:p14="http://schemas.microsoft.com/office/powerpoint/2010/main" val="280027574"/>
              </p:ext>
            </p:extLst>
          </p:nvPr>
        </p:nvGraphicFramePr>
        <p:xfrm>
          <a:off x="2032000" y="719666"/>
          <a:ext cx="9370131" cy="4105539"/>
        </p:xfrm>
        <a:graphic>
          <a:graphicData uri="http://schemas.openxmlformats.org/drawingml/2006/table">
            <a:tbl>
              <a:tblPr firstRow="1" bandRow="1">
                <a:tableStyleId>{5C22544A-7EE6-4342-B048-85BDC9FD1C3A}</a:tableStyleId>
              </a:tblPr>
              <a:tblGrid>
                <a:gridCol w="3123377">
                  <a:extLst>
                    <a:ext uri="{9D8B030D-6E8A-4147-A177-3AD203B41FA5}">
                      <a16:colId xmlns:a16="http://schemas.microsoft.com/office/drawing/2014/main" val="1250745448"/>
                    </a:ext>
                  </a:extLst>
                </a:gridCol>
                <a:gridCol w="3123377">
                  <a:extLst>
                    <a:ext uri="{9D8B030D-6E8A-4147-A177-3AD203B41FA5}">
                      <a16:colId xmlns:a16="http://schemas.microsoft.com/office/drawing/2014/main" val="396098365"/>
                    </a:ext>
                  </a:extLst>
                </a:gridCol>
                <a:gridCol w="3123377">
                  <a:extLst>
                    <a:ext uri="{9D8B030D-6E8A-4147-A177-3AD203B41FA5}">
                      <a16:colId xmlns:a16="http://schemas.microsoft.com/office/drawing/2014/main" val="1671073933"/>
                    </a:ext>
                  </a:extLst>
                </a:gridCol>
              </a:tblGrid>
              <a:tr h="1368513">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243690301"/>
                  </a:ext>
                </a:extLst>
              </a:tr>
              <a:tr h="1368513">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147737242"/>
                  </a:ext>
                </a:extLst>
              </a:tr>
              <a:tr h="1368513">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708410475"/>
                  </a:ext>
                </a:extLst>
              </a:tr>
            </a:tbl>
          </a:graphicData>
        </a:graphic>
      </p:graphicFrame>
      <p:sp>
        <p:nvSpPr>
          <p:cNvPr id="6" name="TextBox 5">
            <a:extLst>
              <a:ext uri="{FF2B5EF4-FFF2-40B4-BE49-F238E27FC236}">
                <a16:creationId xmlns:a16="http://schemas.microsoft.com/office/drawing/2014/main" id="{59947328-52D4-0449-9257-55232AC1B8F4}"/>
              </a:ext>
            </a:extLst>
          </p:cNvPr>
          <p:cNvSpPr txBox="1"/>
          <p:nvPr/>
        </p:nvSpPr>
        <p:spPr>
          <a:xfrm>
            <a:off x="3049593" y="3247121"/>
            <a:ext cx="6099184" cy="369332"/>
          </a:xfrm>
          <a:prstGeom prst="rect">
            <a:avLst/>
          </a:prstGeom>
          <a:noFill/>
        </p:spPr>
        <p:txBody>
          <a:bodyPr wrap="square">
            <a:spAutoFit/>
          </a:bodyPr>
          <a:lstStyle/>
          <a:p>
            <a:pPr marL="0" algn="l" rtl="0" eaLnBrk="1" fontAlgn="t" latinLnBrk="0" hangingPunct="1">
              <a:spcBef>
                <a:spcPts val="0"/>
              </a:spcBef>
              <a:spcAft>
                <a:spcPts val="0"/>
              </a:spcAft>
            </a:pPr>
            <a:endParaRPr lang="en-GB" sz="1800" b="0" i="0" u="none" strike="noStrike">
              <a:effectLst/>
              <a:latin typeface="Arial" panose="020B0604020202020204" pitchFamily="34" charset="0"/>
            </a:endParaRPr>
          </a:p>
        </p:txBody>
      </p:sp>
      <p:pic>
        <p:nvPicPr>
          <p:cNvPr id="5" name="Picture 6">
            <a:extLst>
              <a:ext uri="{FF2B5EF4-FFF2-40B4-BE49-F238E27FC236}">
                <a16:creationId xmlns:a16="http://schemas.microsoft.com/office/drawing/2014/main" id="{EFECD685-616F-AE48-942B-23FA3C9D88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9309" y="1"/>
            <a:ext cx="10792691" cy="5099534"/>
          </a:xfrm>
          <a:prstGeom prst="rect">
            <a:avLst/>
          </a:prstGeom>
        </p:spPr>
      </p:pic>
    </p:spTree>
    <p:extLst>
      <p:ext uri="{BB962C8B-B14F-4D97-AF65-F5344CB8AC3E}">
        <p14:creationId xmlns:p14="http://schemas.microsoft.com/office/powerpoint/2010/main" val="1656735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399693" y="304800"/>
            <a:ext cx="7495503" cy="1862048"/>
          </a:xfrm>
          <a:prstGeom prst="rect">
            <a:avLst/>
          </a:prstGeom>
          <a:noFill/>
        </p:spPr>
        <p:txBody>
          <a:bodyPr wrap="square" rtlCol="0">
            <a:spAutoFit/>
          </a:bodyPr>
          <a:lstStyle/>
          <a:p>
            <a:pPr algn="ctr"/>
            <a:r>
              <a:rPr lang="bn-BD" sz="11500" dirty="0">
                <a:ln w="0"/>
                <a:solidFill>
                  <a:schemeClr val="accent1"/>
                </a:solidFill>
                <a:effectLst>
                  <a:outerShdw blurRad="38100" dist="25400" dir="5400000" algn="ctr" rotWithShape="0">
                    <a:srgbClr val="6E747A">
                      <a:alpha val="43000"/>
                    </a:srgbClr>
                  </a:outerShdw>
                </a:effectLst>
              </a:rPr>
              <a:t>স্বাগতম</a:t>
            </a:r>
            <a:endParaRPr lang="en-US" sz="11500" dirty="0">
              <a:ln w="0"/>
              <a:solidFill>
                <a:schemeClr val="accent1"/>
              </a:solidFill>
              <a:effectLst>
                <a:outerShdw blurRad="38100" dist="25400" dir="5400000" algn="ctr" rotWithShape="0">
                  <a:srgbClr val="6E747A">
                    <a:alpha val="43000"/>
                  </a:srgbClr>
                </a:outerShdw>
              </a:effectLst>
            </a:endParaRPr>
          </a:p>
        </p:txBody>
      </p:sp>
      <p:pic>
        <p:nvPicPr>
          <p:cNvPr id="3" name="Picture 2">
            <a:extLst>
              <a:ext uri="{FF2B5EF4-FFF2-40B4-BE49-F238E27FC236}">
                <a16:creationId xmlns:a16="http://schemas.microsoft.com/office/drawing/2014/main" id="{05C6678C-04D5-41F5-A9B3-D91EA7BA75D6}"/>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158836" y="1804341"/>
            <a:ext cx="7132493" cy="4741932"/>
          </a:xfrm>
          <a:prstGeom prst="rect">
            <a:avLst/>
          </a:prstGeom>
          <a:ln>
            <a:noFill/>
          </a:ln>
          <a:effectLst>
            <a:softEdge rad="112500"/>
          </a:effectLst>
        </p:spPr>
      </p:pic>
    </p:spTree>
    <p:extLst>
      <p:ext uri="{BB962C8B-B14F-4D97-AF65-F5344CB8AC3E}">
        <p14:creationId xmlns:p14="http://schemas.microsoft.com/office/powerpoint/2010/main" val="334351010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4" y="448759"/>
            <a:ext cx="3505200" cy="735270"/>
          </a:xfrm>
          <a:prstGeom prst="rect">
            <a:avLst/>
          </a:prstGeom>
        </p:spPr>
        <p:txBody>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bn-BD" dirty="0"/>
              <a:t>পরিচিতি</a:t>
            </a:r>
            <a:endParaRPr lang="en-US" dirty="0"/>
          </a:p>
        </p:txBody>
      </p:sp>
      <p:sp>
        <p:nvSpPr>
          <p:cNvPr id="6" name="Content Placeholder 2"/>
          <p:cNvSpPr txBox="1">
            <a:spLocks/>
          </p:cNvSpPr>
          <p:nvPr/>
        </p:nvSpPr>
        <p:spPr>
          <a:xfrm flipH="1">
            <a:off x="5080783" y="3676668"/>
            <a:ext cx="5324457" cy="2721621"/>
          </a:xfrm>
          <a:prstGeom prst="rect">
            <a:avLst/>
          </a:prstGeom>
          <a:solidFill>
            <a:srgbClr val="92D050"/>
          </a:solidFill>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r>
              <a:rPr lang="en-GB" sz="4100" b="1" dirty="0" err="1"/>
              <a:t>উত্তম</a:t>
            </a:r>
            <a:r>
              <a:rPr lang="en-GB" sz="4100" b="1" dirty="0"/>
              <a:t> </a:t>
            </a:r>
            <a:r>
              <a:rPr lang="en-GB" sz="4100" b="1" dirty="0" err="1"/>
              <a:t>কুমার</a:t>
            </a:r>
            <a:r>
              <a:rPr lang="en-GB" sz="4100" b="1" dirty="0"/>
              <a:t> </a:t>
            </a:r>
            <a:r>
              <a:rPr lang="en-GB" sz="4100" b="1" dirty="0" err="1"/>
              <a:t>দাস</a:t>
            </a:r>
            <a:r>
              <a:rPr lang="en-GB" sz="4100" b="1" dirty="0"/>
              <a:t> </a:t>
            </a:r>
            <a:endParaRPr lang="bn-BD" sz="4100" b="1" dirty="0"/>
          </a:p>
          <a:p>
            <a:r>
              <a:rPr lang="bn-BD" dirty="0"/>
              <a:t>সহকারি শিক্ষক</a:t>
            </a:r>
          </a:p>
          <a:p>
            <a:pPr marL="82296" indent="0">
              <a:buNone/>
            </a:pPr>
            <a:r>
              <a:rPr lang="en-GB" dirty="0"/>
              <a:t> </a:t>
            </a:r>
            <a:r>
              <a:rPr lang="en-US" dirty="0" err="1"/>
              <a:t>ডি</a:t>
            </a:r>
            <a:r>
              <a:rPr lang="en-US" dirty="0"/>
              <a:t> </a:t>
            </a:r>
            <a:r>
              <a:rPr lang="en-US" dirty="0" err="1"/>
              <a:t>এন</a:t>
            </a:r>
            <a:r>
              <a:rPr lang="en-US" dirty="0"/>
              <a:t> </a:t>
            </a:r>
            <a:r>
              <a:rPr lang="en-US" dirty="0" err="1"/>
              <a:t>হাই</a:t>
            </a:r>
            <a:r>
              <a:rPr lang="en-US" dirty="0"/>
              <a:t> </a:t>
            </a:r>
            <a:r>
              <a:rPr lang="en-US" dirty="0" err="1"/>
              <a:t>স্কুল</a:t>
            </a:r>
            <a:r>
              <a:rPr lang="en-US" dirty="0"/>
              <a:t>, </a:t>
            </a:r>
            <a:r>
              <a:rPr lang="en-US" dirty="0" err="1"/>
              <a:t>চাঁদপুর</a:t>
            </a:r>
            <a:endParaRPr lang="en-US" dirty="0"/>
          </a:p>
        </p:txBody>
      </p:sp>
      <p:pic>
        <p:nvPicPr>
          <p:cNvPr id="12" name="Picture 11">
            <a:extLst>
              <a:ext uri="{FF2B5EF4-FFF2-40B4-BE49-F238E27FC236}">
                <a16:creationId xmlns:a16="http://schemas.microsoft.com/office/drawing/2014/main" id="{8D8B8BE1-7DEF-4651-B99F-E79EB97F1E0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59162" y="955047"/>
            <a:ext cx="2721621" cy="2721621"/>
          </a:xfrm>
          <a:prstGeom prst="rect">
            <a:avLst/>
          </a:prstGeom>
        </p:spPr>
      </p:pic>
    </p:spTree>
    <p:extLst>
      <p:ext uri="{BB962C8B-B14F-4D97-AF65-F5344CB8AC3E}">
        <p14:creationId xmlns:p14="http://schemas.microsoft.com/office/powerpoint/2010/main" val="30007607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additive="base">
                                        <p:cTn id="12"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 calcmode="lin" valueType="num">
                                      <p:cBhvr additive="base">
                                        <p:cTn id="18"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anim calcmode="lin" valueType="num">
                                      <p:cBhvr additive="base">
                                        <p:cTn id="24"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1027" y="1137138"/>
            <a:ext cx="8596668" cy="4349262"/>
          </a:xfrm>
          <a:solidFill>
            <a:srgbClr val="FFFF00"/>
          </a:solidFill>
          <a:ln w="28575">
            <a:solidFill>
              <a:srgbClr val="FF0000"/>
            </a:solidFill>
          </a:ln>
        </p:spPr>
        <p:txBody>
          <a:bodyPr>
            <a:normAutofit fontScale="90000"/>
          </a:bodyPr>
          <a:lstStyle/>
          <a:p>
            <a:pPr algn="ctr"/>
            <a:r>
              <a:rPr lang="bn-BD" sz="6000" dirty="0">
                <a:solidFill>
                  <a:schemeClr val="tx1"/>
                </a:solidFill>
                <a:latin typeface="NikoshBAN" pitchFamily="2" charset="0"/>
                <a:cs typeface="NikoshBAN" pitchFamily="2" charset="0"/>
              </a:rPr>
              <a:t>শ্রেণি </a:t>
            </a:r>
            <a:r>
              <a:rPr lang="en-US" sz="6000" dirty="0">
                <a:solidFill>
                  <a:schemeClr val="tx1"/>
                </a:solidFill>
                <a:latin typeface="NikoshBAN" pitchFamily="2" charset="0"/>
                <a:cs typeface="NikoshBAN" pitchFamily="2" charset="0"/>
              </a:rPr>
              <a:t>:</a:t>
            </a:r>
            <a:r>
              <a:rPr lang="bn-BD" sz="6000" dirty="0">
                <a:solidFill>
                  <a:schemeClr val="tx1"/>
                </a:solidFill>
                <a:latin typeface="NikoshBAN" pitchFamily="2" charset="0"/>
                <a:cs typeface="NikoshBAN" pitchFamily="2" charset="0"/>
              </a:rPr>
              <a:t>  নবম</a:t>
            </a:r>
            <a:r>
              <a:rPr lang="en-US" sz="6000" dirty="0">
                <a:solidFill>
                  <a:schemeClr val="tx1"/>
                </a:solidFill>
                <a:latin typeface="NikoshBAN" pitchFamily="2" charset="0"/>
                <a:cs typeface="NikoshBAN" pitchFamily="2" charset="0"/>
              </a:rPr>
              <a:t> </a:t>
            </a:r>
            <a:br>
              <a:rPr lang="bn-BD" sz="4400" dirty="0">
                <a:solidFill>
                  <a:schemeClr val="tx1"/>
                </a:solidFill>
                <a:latin typeface="NikoshBAN" pitchFamily="2" charset="0"/>
                <a:cs typeface="NikoshBAN" pitchFamily="2" charset="0"/>
              </a:rPr>
            </a:br>
            <a:r>
              <a:rPr lang="bn-BD" sz="6000" dirty="0">
                <a:solidFill>
                  <a:schemeClr val="tx1"/>
                </a:solidFill>
                <a:latin typeface="NikoshBAN" pitchFamily="2" charset="0"/>
                <a:cs typeface="NikoshBAN" pitchFamily="2" charset="0"/>
              </a:rPr>
              <a:t>বিষয় </a:t>
            </a:r>
            <a:r>
              <a:rPr lang="en-US" sz="6000" dirty="0">
                <a:solidFill>
                  <a:schemeClr val="tx1"/>
                </a:solidFill>
                <a:latin typeface="NikoshBAN" pitchFamily="2" charset="0"/>
                <a:cs typeface="NikoshBAN" pitchFamily="2" charset="0"/>
              </a:rPr>
              <a:t>:</a:t>
            </a:r>
            <a:r>
              <a:rPr lang="bn-BD" sz="6000" dirty="0">
                <a:solidFill>
                  <a:schemeClr val="tx1"/>
                </a:solidFill>
                <a:latin typeface="NikoshBAN" pitchFamily="2" charset="0"/>
                <a:cs typeface="NikoshBAN" pitchFamily="2" charset="0"/>
              </a:rPr>
              <a:t>  ব্যবসায় উদ্যোগ</a:t>
            </a:r>
            <a:br>
              <a:rPr lang="bn-BD" sz="6000" dirty="0">
                <a:solidFill>
                  <a:schemeClr val="tx1"/>
                </a:solidFill>
                <a:latin typeface="NikoshBAN" pitchFamily="2" charset="0"/>
                <a:cs typeface="NikoshBAN" pitchFamily="2" charset="0"/>
              </a:rPr>
            </a:br>
            <a:r>
              <a:rPr lang="bn-BD" sz="6000" dirty="0">
                <a:solidFill>
                  <a:schemeClr val="tx1"/>
                </a:solidFill>
                <a:latin typeface="NikoshBAN" pitchFamily="2" charset="0"/>
                <a:cs typeface="NikoshBAN" pitchFamily="2" charset="0"/>
              </a:rPr>
              <a:t>চতুর্থ অধ্যায়-মালিকানার ভিত্তিতে ব্যবসায়</a:t>
            </a:r>
            <a:br>
              <a:rPr lang="bn-BD" sz="6000" dirty="0">
                <a:solidFill>
                  <a:schemeClr val="tx1"/>
                </a:solidFill>
                <a:latin typeface="NikoshBAN" pitchFamily="2" charset="0"/>
                <a:cs typeface="NikoshBAN" pitchFamily="2" charset="0"/>
              </a:rPr>
            </a:br>
            <a:br>
              <a:rPr lang="bn-BD" dirty="0">
                <a:solidFill>
                  <a:schemeClr val="tx1"/>
                </a:solidFill>
                <a:latin typeface="NikoshBAN" pitchFamily="2" charset="0"/>
                <a:cs typeface="NikoshBAN" pitchFamily="2" charset="0"/>
              </a:rPr>
            </a:br>
            <a:endParaRPr lang="en-US" dirty="0">
              <a:solidFill>
                <a:schemeClr val="tx1"/>
              </a:solidFill>
            </a:endParaRPr>
          </a:p>
        </p:txBody>
      </p:sp>
    </p:spTree>
    <p:extLst>
      <p:ext uri="{BB962C8B-B14F-4D97-AF65-F5344CB8AC3E}">
        <p14:creationId xmlns:p14="http://schemas.microsoft.com/office/powerpoint/2010/main" val="2836920559"/>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Rectangle 4"/>
          <p:cNvSpPr/>
          <p:nvPr/>
        </p:nvSpPr>
        <p:spPr>
          <a:xfrm>
            <a:off x="2527497" y="3794754"/>
            <a:ext cx="7413671" cy="685800"/>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bn-BD" sz="2800" dirty="0">
                <a:solidFill>
                  <a:schemeClr val="tx1"/>
                </a:solidFill>
                <a:latin typeface="NikoshBAN" pitchFamily="2" charset="0"/>
                <a:cs typeface="NikoshBAN" pitchFamily="2" charset="0"/>
              </a:rPr>
              <a:t>উপরের চিত্রে কী দেখা যাচ্ছে?</a:t>
            </a:r>
            <a:endParaRPr lang="en-US" sz="2800" dirty="0">
              <a:solidFill>
                <a:schemeClr val="tx1"/>
              </a:solidFill>
            </a:endParaRPr>
          </a:p>
        </p:txBody>
      </p:sp>
      <p:sp>
        <p:nvSpPr>
          <p:cNvPr id="7" name="Rectangle 6"/>
          <p:cNvSpPr/>
          <p:nvPr/>
        </p:nvSpPr>
        <p:spPr>
          <a:xfrm>
            <a:off x="1929620" y="4554990"/>
            <a:ext cx="8410134" cy="685800"/>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bn-BD" sz="2800" dirty="0">
                <a:solidFill>
                  <a:schemeClr val="tx1"/>
                </a:solidFill>
                <a:latin typeface="NikoshBAN" pitchFamily="2" charset="0"/>
                <a:cs typeface="NikoshBAN" pitchFamily="2" charset="0"/>
              </a:rPr>
              <a:t>এ ধরনের ব্যবসায় সাধারণত কতজন মালিক থাকে?</a:t>
            </a:r>
            <a:endParaRPr lang="en-US" sz="2800" dirty="0">
              <a:solidFill>
                <a:schemeClr val="tx1"/>
              </a:solidFill>
            </a:endParaRPr>
          </a:p>
        </p:txBody>
      </p:sp>
      <p:sp>
        <p:nvSpPr>
          <p:cNvPr id="10" name="Rectangle 9"/>
          <p:cNvSpPr/>
          <p:nvPr/>
        </p:nvSpPr>
        <p:spPr>
          <a:xfrm>
            <a:off x="2126567" y="5268924"/>
            <a:ext cx="9608233" cy="685800"/>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bn-BD" sz="2800" dirty="0">
                <a:solidFill>
                  <a:schemeClr val="tx1"/>
                </a:solidFill>
                <a:latin typeface="NikoshBAN" pitchFamily="2" charset="0"/>
                <a:cs typeface="NikoshBAN" pitchFamily="2" charset="0"/>
              </a:rPr>
              <a:t>একজন দ্বারা পরিচালিত ব্যবসায়কে কী ধরনের ব্যবসায় বলা হয়?</a:t>
            </a:r>
            <a:endParaRPr lang="en-US" sz="2800" dirty="0">
              <a:solidFill>
                <a:schemeClr val="tx1"/>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42493" y="603146"/>
            <a:ext cx="7209691" cy="3191608"/>
          </a:xfrm>
          <a:prstGeom prst="rect">
            <a:avLst/>
          </a:prstGeom>
        </p:spPr>
      </p:pic>
    </p:spTree>
    <p:extLst>
      <p:ext uri="{BB962C8B-B14F-4D97-AF65-F5344CB8AC3E}">
        <p14:creationId xmlns:p14="http://schemas.microsoft.com/office/powerpoint/2010/main" val="73963405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41DAB-73C5-4B01-ADA6-517D310FCCD5}"/>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4FC59C45-6B90-4CBE-A339-E0AAB3EC0870}"/>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468583" y="0"/>
            <a:ext cx="10443001" cy="6858000"/>
          </a:xfrm>
        </p:spPr>
      </p:pic>
    </p:spTree>
    <p:extLst>
      <p:ext uri="{BB962C8B-B14F-4D97-AF65-F5344CB8AC3E}">
        <p14:creationId xmlns:p14="http://schemas.microsoft.com/office/powerpoint/2010/main" val="3007116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useBgFill="1">
        <p:nvSpPr>
          <p:cNvPr id="4" name="Rectangle 3"/>
          <p:cNvSpPr/>
          <p:nvPr/>
        </p:nvSpPr>
        <p:spPr>
          <a:xfrm>
            <a:off x="1277815" y="2568575"/>
            <a:ext cx="10668000" cy="1246495"/>
          </a:xfrm>
          <a:prstGeom prst="rect">
            <a:avLst/>
          </a:prstGeom>
          <a:ln>
            <a:noFill/>
          </a:ln>
          <a:effectLst>
            <a:reflection endPos="0" dir="5400000" sy="-100000" algn="bl" rotWithShape="0"/>
          </a:effectLst>
        </p:spPr>
        <p:style>
          <a:lnRef idx="1">
            <a:schemeClr val="accent2"/>
          </a:lnRef>
          <a:fillRef idx="2">
            <a:schemeClr val="accent2"/>
          </a:fillRef>
          <a:effectRef idx="1">
            <a:schemeClr val="accent2"/>
          </a:effectRef>
          <a:fontRef idx="minor">
            <a:schemeClr val="dk1"/>
          </a:fontRef>
        </p:style>
        <p:txBody>
          <a:bodyPr wrap="square">
            <a:spAutoFit/>
          </a:bodyPr>
          <a:lstStyle/>
          <a:p>
            <a:r>
              <a:rPr lang="bn-BD" sz="7200" dirty="0">
                <a:solidFill>
                  <a:srgbClr val="FF0000"/>
                </a:solidFill>
                <a:latin typeface="NikoshBAN" pitchFamily="2" charset="0"/>
                <a:cs typeface="NikoshBAN" pitchFamily="2" charset="0"/>
              </a:rPr>
              <a:t> </a:t>
            </a:r>
            <a:r>
              <a:rPr lang="bn-BD" sz="7500" b="1" dirty="0">
                <a:solidFill>
                  <a:srgbClr val="FF0000"/>
                </a:solidFill>
                <a:latin typeface="NikoshBAN" pitchFamily="2" charset="0"/>
                <a:cs typeface="NikoshBAN" pitchFamily="2" charset="0"/>
              </a:rPr>
              <a:t>একমালিকানা ব্যবসায়</a:t>
            </a:r>
          </a:p>
        </p:txBody>
      </p:sp>
    </p:spTree>
    <p:extLst>
      <p:ext uri="{BB962C8B-B14F-4D97-AF65-F5344CB8AC3E}">
        <p14:creationId xmlns:p14="http://schemas.microsoft.com/office/powerpoint/2010/main" val="416178628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50986" y="1498209"/>
            <a:ext cx="11488614" cy="4248443"/>
          </a:xfrm>
          <a:blipFill>
            <a:blip r:embed="rId2"/>
            <a:tile tx="0" ty="0" sx="100000" sy="100000" flip="none" algn="tl"/>
          </a:blipFill>
        </p:spPr>
        <p:txBody>
          <a:bodyPr>
            <a:normAutofit fontScale="92500"/>
          </a:bodyPr>
          <a:lstStyle/>
          <a:p>
            <a:pPr algn="ctr">
              <a:buNone/>
            </a:pPr>
            <a:r>
              <a:rPr lang="bn-BD" sz="4400" dirty="0">
                <a:latin typeface="NikoshBAN" pitchFamily="2" charset="0"/>
                <a:cs typeface="NikoshBAN" pitchFamily="2" charset="0"/>
              </a:rPr>
              <a:t>এ পাঠ শেষে শিক্ষার্থীরা</a:t>
            </a:r>
            <a:endParaRPr lang="en-US" sz="3600" dirty="0">
              <a:latin typeface="NikoshBAN" pitchFamily="2" charset="0"/>
              <a:cs typeface="NikoshBAN" pitchFamily="2" charset="0"/>
            </a:endParaRPr>
          </a:p>
          <a:p>
            <a:pPr>
              <a:buNone/>
            </a:pPr>
            <a:r>
              <a:rPr lang="bn-IN" sz="3600" dirty="0">
                <a:latin typeface="NikoshBAN" pitchFamily="2" charset="0"/>
                <a:cs typeface="NikoshBAN" pitchFamily="2" charset="0"/>
              </a:rPr>
              <a:t>১।</a:t>
            </a:r>
            <a:r>
              <a:rPr lang="bn-BD" sz="3600" dirty="0">
                <a:latin typeface="NikoshBAN" pitchFamily="2" charset="0"/>
                <a:cs typeface="NikoshBAN" pitchFamily="2" charset="0"/>
              </a:rPr>
              <a:t>একমালিকানা</a:t>
            </a:r>
            <a:r>
              <a:rPr lang="bn-IN" sz="3600" dirty="0">
                <a:latin typeface="NikoshBAN" pitchFamily="2" charset="0"/>
                <a:cs typeface="NikoshBAN" pitchFamily="2" charset="0"/>
              </a:rPr>
              <a:t> </a:t>
            </a:r>
            <a:r>
              <a:rPr lang="bn-BD" sz="3600" dirty="0">
                <a:latin typeface="NikoshBAN" pitchFamily="2" charset="0"/>
                <a:cs typeface="NikoshBAN" pitchFamily="2" charset="0"/>
              </a:rPr>
              <a:t>ব্যবসায় কাকে বলে</a:t>
            </a:r>
            <a:r>
              <a:rPr lang="bn-IN" sz="3600" dirty="0">
                <a:latin typeface="NikoshBAN" pitchFamily="2" charset="0"/>
                <a:cs typeface="NikoshBAN" pitchFamily="2" charset="0"/>
              </a:rPr>
              <a:t> </a:t>
            </a:r>
            <a:r>
              <a:rPr lang="bn-BD" sz="3600" dirty="0">
                <a:latin typeface="NikoshBAN" pitchFamily="2" charset="0"/>
                <a:cs typeface="NikoshBAN" pitchFamily="2" charset="0"/>
              </a:rPr>
              <a:t>তা </a:t>
            </a:r>
            <a:r>
              <a:rPr lang="bn-IN" sz="3600" dirty="0">
                <a:latin typeface="NikoshBAN" pitchFamily="2" charset="0"/>
                <a:cs typeface="NikoshBAN" pitchFamily="2" charset="0"/>
              </a:rPr>
              <a:t>বলতে পারবে</a:t>
            </a:r>
            <a:r>
              <a:rPr lang="en-US" sz="3600" dirty="0">
                <a:latin typeface="NikoshBAN" pitchFamily="2" charset="0"/>
                <a:cs typeface="NikoshBAN" pitchFamily="2" charset="0"/>
              </a:rPr>
              <a:t> </a:t>
            </a:r>
            <a:r>
              <a:rPr lang="bn-BD" sz="3600" dirty="0">
                <a:latin typeface="NikoshBAN" pitchFamily="2" charset="0"/>
                <a:cs typeface="NikoshBAN" pitchFamily="2" charset="0"/>
              </a:rPr>
              <a:t>।</a:t>
            </a:r>
            <a:endParaRPr lang="bn-IN" sz="3600" dirty="0">
              <a:latin typeface="NikoshBAN" pitchFamily="2" charset="0"/>
              <a:cs typeface="NikoshBAN" pitchFamily="2" charset="0"/>
            </a:endParaRPr>
          </a:p>
          <a:p>
            <a:pPr>
              <a:buNone/>
            </a:pPr>
            <a:r>
              <a:rPr lang="bn-IN" sz="3600" dirty="0">
                <a:latin typeface="NikoshBAN" pitchFamily="2" charset="0"/>
                <a:cs typeface="NikoshBAN" pitchFamily="2" charset="0"/>
              </a:rPr>
              <a:t>২।</a:t>
            </a:r>
            <a:r>
              <a:rPr lang="bn-BD" sz="3600" dirty="0">
                <a:latin typeface="NikoshBAN" pitchFamily="2" charset="0"/>
                <a:cs typeface="NikoshBAN" pitchFamily="2" charset="0"/>
              </a:rPr>
              <a:t> একমালিকানা</a:t>
            </a:r>
            <a:r>
              <a:rPr lang="bn-IN" sz="3600" dirty="0">
                <a:latin typeface="NikoshBAN" pitchFamily="2" charset="0"/>
                <a:cs typeface="NikoshBAN" pitchFamily="2" charset="0"/>
              </a:rPr>
              <a:t> </a:t>
            </a:r>
            <a:r>
              <a:rPr lang="bn-BD" sz="3600" dirty="0">
                <a:latin typeface="NikoshBAN" pitchFamily="2" charset="0"/>
                <a:cs typeface="NikoshBAN" pitchFamily="2" charset="0"/>
              </a:rPr>
              <a:t>ব্যবসায়ের ক্ষেত্রগুলো </a:t>
            </a:r>
            <a:r>
              <a:rPr lang="bn-IN" sz="3600" dirty="0">
                <a:latin typeface="NikoshBAN" pitchFamily="2" charset="0"/>
                <a:cs typeface="NikoshBAN" pitchFamily="2" charset="0"/>
              </a:rPr>
              <a:t>চিহ্নিত করতে পারবে</a:t>
            </a:r>
            <a:r>
              <a:rPr lang="bn-BD" sz="3600" dirty="0">
                <a:latin typeface="NikoshBAN" pitchFamily="2" charset="0"/>
                <a:cs typeface="NikoshBAN" pitchFamily="2" charset="0"/>
              </a:rPr>
              <a:t>।</a:t>
            </a:r>
          </a:p>
          <a:p>
            <a:pPr>
              <a:buNone/>
            </a:pPr>
            <a:r>
              <a:rPr lang="en-US" sz="3600" dirty="0">
                <a:latin typeface="NikoshBAN" pitchFamily="2" charset="0"/>
                <a:cs typeface="NikoshBAN" pitchFamily="2" charset="0"/>
              </a:rPr>
              <a:t>3</a:t>
            </a:r>
            <a:r>
              <a:rPr lang="bn-IN" sz="3600" dirty="0">
                <a:latin typeface="NikoshBAN" pitchFamily="2" charset="0"/>
                <a:cs typeface="NikoshBAN" pitchFamily="2" charset="0"/>
              </a:rPr>
              <a:t>।</a:t>
            </a:r>
            <a:r>
              <a:rPr lang="bn-BD" sz="3600" dirty="0">
                <a:latin typeface="NikoshBAN" pitchFamily="2" charset="0"/>
                <a:cs typeface="NikoshBAN" pitchFamily="2" charset="0"/>
              </a:rPr>
              <a:t> একমালিকানা</a:t>
            </a:r>
            <a:r>
              <a:rPr lang="bn-IN" sz="3600" dirty="0">
                <a:latin typeface="NikoshBAN" pitchFamily="2" charset="0"/>
                <a:cs typeface="NikoshBAN" pitchFamily="2" charset="0"/>
              </a:rPr>
              <a:t> </a:t>
            </a:r>
            <a:r>
              <a:rPr lang="bn-BD" sz="3600" dirty="0">
                <a:latin typeface="NikoshBAN" pitchFamily="2" charset="0"/>
                <a:cs typeface="NikoshBAN" pitchFamily="2" charset="0"/>
              </a:rPr>
              <a:t>ব্যবসায়ের </a:t>
            </a:r>
            <a:r>
              <a:rPr lang="bn-IN" sz="3600" dirty="0">
                <a:latin typeface="NikoshBAN" pitchFamily="2" charset="0"/>
                <a:cs typeface="NikoshBAN" pitchFamily="2" charset="0"/>
              </a:rPr>
              <a:t>বৈ</a:t>
            </a:r>
            <a:r>
              <a:rPr lang="bn-BD" sz="3600" dirty="0">
                <a:latin typeface="NikoshBAN" pitchFamily="2" charset="0"/>
                <a:cs typeface="NikoshBAN" pitchFamily="2" charset="0"/>
              </a:rPr>
              <a:t>শিষ্ট্যগু</a:t>
            </a:r>
            <a:r>
              <a:rPr lang="bn-IN" sz="3600" dirty="0">
                <a:latin typeface="NikoshBAN" pitchFamily="2" charset="0"/>
                <a:cs typeface="NikoshBAN" pitchFamily="2" charset="0"/>
              </a:rPr>
              <a:t>লো বর্ণনা করতে পারবে</a:t>
            </a:r>
            <a:r>
              <a:rPr lang="bn-BD" sz="3600" dirty="0">
                <a:latin typeface="NikoshBAN" pitchFamily="2" charset="0"/>
                <a:cs typeface="NikoshBAN" pitchFamily="2" charset="0"/>
              </a:rPr>
              <a:t> ।</a:t>
            </a:r>
            <a:endParaRPr lang="en-US" sz="3600" dirty="0">
              <a:latin typeface="NikoshBAN" pitchFamily="2" charset="0"/>
              <a:cs typeface="NikoshBAN" pitchFamily="2" charset="0"/>
            </a:endParaRPr>
          </a:p>
          <a:p>
            <a:pPr>
              <a:buNone/>
            </a:pPr>
            <a:r>
              <a:rPr lang="bn-IN" sz="3600" dirty="0">
                <a:latin typeface="NikoshBAN" pitchFamily="2" charset="0"/>
                <a:cs typeface="NikoshBAN" pitchFamily="2" charset="0"/>
              </a:rPr>
              <a:t>৪।</a:t>
            </a:r>
            <a:r>
              <a:rPr lang="bn-BD" sz="3600" dirty="0">
                <a:latin typeface="NikoshBAN" pitchFamily="2" charset="0"/>
                <a:cs typeface="NikoshBAN" pitchFamily="2" charset="0"/>
              </a:rPr>
              <a:t>একমালিকানা</a:t>
            </a:r>
            <a:r>
              <a:rPr lang="bn-IN" sz="3600" dirty="0">
                <a:latin typeface="NikoshBAN" pitchFamily="2" charset="0"/>
                <a:cs typeface="NikoshBAN" pitchFamily="2" charset="0"/>
              </a:rPr>
              <a:t> </a:t>
            </a:r>
            <a:r>
              <a:rPr lang="bn-BD" sz="3600" dirty="0">
                <a:latin typeface="NikoshBAN" pitchFamily="2" charset="0"/>
                <a:cs typeface="NikoshBAN" pitchFamily="2" charset="0"/>
              </a:rPr>
              <a:t>ব্যবসায়ের সুবিধা ও অসুবিধাগুলো উল্লেখ করতে পারবে।</a:t>
            </a:r>
            <a:endParaRPr lang="bn-IN" dirty="0">
              <a:latin typeface="NikoshBAN" pitchFamily="2" charset="0"/>
              <a:cs typeface="NikoshBAN" pitchFamily="2" charset="0"/>
            </a:endParaRPr>
          </a:p>
          <a:p>
            <a:endParaRPr lang="en-US" dirty="0"/>
          </a:p>
        </p:txBody>
      </p:sp>
    </p:spTree>
    <p:extLst>
      <p:ext uri="{BB962C8B-B14F-4D97-AF65-F5344CB8AC3E}">
        <p14:creationId xmlns:p14="http://schemas.microsoft.com/office/powerpoint/2010/main" val="41293330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C9267-8F24-4F66-8F44-0C9E4DC09C9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E2B453A-9A5C-4F6F-91EA-006DA3BE0688}"/>
              </a:ext>
            </a:extLst>
          </p:cNvPr>
          <p:cNvSpPr>
            <a:spLocks noGrp="1"/>
          </p:cNvSpPr>
          <p:nvPr>
            <p:ph idx="1"/>
          </p:nvPr>
        </p:nvSpPr>
        <p:spPr>
          <a:solidFill>
            <a:srgbClr val="FF0000"/>
          </a:solidFill>
        </p:spPr>
        <p:txBody>
          <a:bodyPr/>
          <a:lstStyle/>
          <a:p>
            <a:r>
              <a:rPr lang="as-IN"/>
              <a:t>একমালিকানা ব্যবসায় বা এক মালিকানা ব্যবসায় হল একজন ব্যক্তির মালিকানাধীন এবং মালিক কর্তৃক পরিচালিত ব্যবসা। একমালিকানাধীন ব্যবসা এবং মালিক দুটি আলাদা স্বত্বা নয় বরং ব্যবসার সকল দায় দেনা এবং সম্পদ সমস্তই মালিকের একার। ব্যবসার সমস্ত লাভ-ক্ষতি মালিক একাই ভোগ করেন ।</a:t>
            </a:r>
            <a:endParaRPr lang="en-US"/>
          </a:p>
        </p:txBody>
      </p:sp>
    </p:spTree>
    <p:extLst>
      <p:ext uri="{BB962C8B-B14F-4D97-AF65-F5344CB8AC3E}">
        <p14:creationId xmlns:p14="http://schemas.microsoft.com/office/powerpoint/2010/main" val="23231013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965</TotalTime>
  <Words>353</Words>
  <Application>Microsoft Office PowerPoint</Application>
  <PresentationFormat>Widescreen</PresentationFormat>
  <Paragraphs>42</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Gill Sans MT</vt:lpstr>
      <vt:lpstr>NikoshBAN</vt:lpstr>
      <vt:lpstr>Verdana</vt:lpstr>
      <vt:lpstr>Wingdings 2</vt:lpstr>
      <vt:lpstr>Solstice</vt:lpstr>
      <vt:lpstr>PowerPoint Presentation</vt:lpstr>
      <vt:lpstr>PowerPoint Presentation</vt:lpstr>
      <vt:lpstr>PowerPoint Presentation</vt:lpstr>
      <vt:lpstr>শ্রেণি :  নবম  বিষয় :  ব্যবসায় উদ্যোগ চতুর্থ অধ্যায়-মালিকানার ভিত্তিতে ব্যবসায়  </vt:lpstr>
      <vt:lpstr>PowerPoint Presentation</vt:lpstr>
      <vt:lpstr>PowerPoint Presentation</vt:lpstr>
      <vt:lpstr>PowerPoint Presentation</vt:lpstr>
      <vt:lpstr>PowerPoint Presentation</vt:lpstr>
      <vt:lpstr>PowerPoint Presentation</vt:lpstr>
      <vt:lpstr>PowerPoint Presentation</vt:lpstr>
      <vt:lpstr>এক মালিকানা ব্যবসায়ের বৈশিষ্ট্য</vt:lpstr>
      <vt:lpstr>PowerPoint Presentation</vt:lpstr>
      <vt:lpstr>PowerPoint Presentation</vt:lpstr>
      <vt:lpstr>PowerPoint Presentation</vt:lpstr>
      <vt:lpstr>মূল্যায়ন</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DOEL</dc:creator>
  <cp:lastModifiedBy>User</cp:lastModifiedBy>
  <cp:revision>124</cp:revision>
  <dcterms:created xsi:type="dcterms:W3CDTF">2013-10-22T14:27:28Z</dcterms:created>
  <dcterms:modified xsi:type="dcterms:W3CDTF">2022-02-28T16:07:28Z</dcterms:modified>
</cp:coreProperties>
</file>