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59" r:id="rId4"/>
    <p:sldId id="294" r:id="rId5"/>
    <p:sldId id="280" r:id="rId6"/>
    <p:sldId id="262" r:id="rId7"/>
    <p:sldId id="263" r:id="rId8"/>
    <p:sldId id="301" r:id="rId9"/>
    <p:sldId id="285" r:id="rId10"/>
    <p:sldId id="290" r:id="rId11"/>
    <p:sldId id="293" r:id="rId12"/>
    <p:sldId id="264" r:id="rId13"/>
    <p:sldId id="266" r:id="rId14"/>
    <p:sldId id="296" r:id="rId15"/>
    <p:sldId id="288" r:id="rId16"/>
    <p:sldId id="289" r:id="rId17"/>
    <p:sldId id="287" r:id="rId18"/>
    <p:sldId id="292" r:id="rId19"/>
    <p:sldId id="265" r:id="rId20"/>
    <p:sldId id="268" r:id="rId21"/>
    <p:sldId id="271" r:id="rId22"/>
    <p:sldId id="269" r:id="rId23"/>
    <p:sldId id="270" r:id="rId24"/>
    <p:sldId id="272" r:id="rId25"/>
    <p:sldId id="298" r:id="rId26"/>
    <p:sldId id="275" r:id="rId27"/>
    <p:sldId id="300" r:id="rId28"/>
    <p:sldId id="299" r:id="rId29"/>
    <p:sldId id="273" r:id="rId30"/>
    <p:sldId id="297" r:id="rId31"/>
    <p:sldId id="274" r:id="rId32"/>
    <p:sldId id="276" r:id="rId33"/>
    <p:sldId id="277" r:id="rId34"/>
    <p:sldId id="27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81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9247" autoAdjust="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BBA7E-1679-42B9-94F9-4D7DB64588BF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B9883-78EA-4124-A2C4-B91E03290F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D24A-0E06-4F82-9B51-DDFE6017908E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0A5C-A1A2-4E59-B230-3255470232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D24A-0E06-4F82-9B51-DDFE6017908E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0A5C-A1A2-4E59-B230-3255470232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D24A-0E06-4F82-9B51-DDFE6017908E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0A5C-A1A2-4E59-B230-3255470232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D24A-0E06-4F82-9B51-DDFE6017908E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0A5C-A1A2-4E59-B230-3255470232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D24A-0E06-4F82-9B51-DDFE6017908E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0A5C-A1A2-4E59-B230-3255470232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D24A-0E06-4F82-9B51-DDFE6017908E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0A5C-A1A2-4E59-B230-3255470232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D24A-0E06-4F82-9B51-DDFE6017908E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0A5C-A1A2-4E59-B230-3255470232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D24A-0E06-4F82-9B51-DDFE6017908E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0A5C-A1A2-4E59-B230-3255470232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D24A-0E06-4F82-9B51-DDFE6017908E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0A5C-A1A2-4E59-B230-3255470232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D24A-0E06-4F82-9B51-DDFE6017908E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0A5C-A1A2-4E59-B230-3255470232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D24A-0E06-4F82-9B51-DDFE6017908E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30A5C-A1A2-4E59-B230-3255470232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4D24A-0E06-4F82-9B51-DDFE6017908E}" type="datetimeFigureOut">
              <a:rPr lang="en-US" smtClean="0"/>
              <a:pPr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30A5C-A1A2-4E59-B230-3255470232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52600" y="1828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 descr="o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09800" y="23622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স্বাগতম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2" descr="https://www.teachers.gov.bd/contents/2020/August/11/presentation/image_514064_159714852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524000"/>
            <a:ext cx="3581400" cy="3124200"/>
          </a:xfrm>
          <a:prstGeom prst="rect">
            <a:avLst/>
          </a:prstGeom>
          <a:noFill/>
        </p:spPr>
      </p:pic>
      <p:pic>
        <p:nvPicPr>
          <p:cNvPr id="5" name="Picture 4" descr="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00200"/>
            <a:ext cx="2819400" cy="2590800"/>
          </a:xfrm>
          <a:prstGeom prst="rect">
            <a:avLst/>
          </a:prstGeom>
        </p:spPr>
      </p:pic>
      <p:pic>
        <p:nvPicPr>
          <p:cNvPr id="6" name="Picture 5" descr="c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050" y="1600200"/>
            <a:ext cx="2266950" cy="2438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2000" y="0"/>
            <a:ext cx="838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"/>
              </a:rPr>
              <a:t>জোয়ার ভাটা সৃষ্টির কারণ</a:t>
            </a:r>
            <a:endParaRPr lang="en-US" sz="4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9800" y="46482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"/>
              </a:rPr>
              <a:t>১ ।    </a:t>
            </a:r>
            <a:r>
              <a:rPr lang="bn-IN" sz="3200" b="1" i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"/>
              </a:rPr>
              <a:t>চন্দ্র ও সূর্যের আকর্ষণ</a:t>
            </a:r>
            <a:r>
              <a:rPr lang="en-US" sz="3200" b="1" i="1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"/>
              </a:rPr>
              <a:t> । </a:t>
            </a:r>
          </a:p>
        </p:txBody>
      </p:sp>
      <p:sp>
        <p:nvSpPr>
          <p:cNvPr id="8" name="Right Arrow 7"/>
          <p:cNvSpPr/>
          <p:nvPr/>
        </p:nvSpPr>
        <p:spPr>
          <a:xfrm>
            <a:off x="2590800" y="2590800"/>
            <a:ext cx="685800" cy="533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6324600" y="2514600"/>
            <a:ext cx="762000" cy="5334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19200" y="838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সূর্য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9144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পৃথিবী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239000" y="914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চাঁদ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Right Arrow 14"/>
          <p:cNvSpPr/>
          <p:nvPr/>
        </p:nvSpPr>
        <p:spPr>
          <a:xfrm>
            <a:off x="2438400" y="838200"/>
            <a:ext cx="1371600" cy="53340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16"/>
          <p:cNvSpPr/>
          <p:nvPr/>
        </p:nvSpPr>
        <p:spPr>
          <a:xfrm>
            <a:off x="5334000" y="914400"/>
            <a:ext cx="1600200" cy="5334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চাঁদ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5196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3810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কেন্দ্রাতিগ</a:t>
            </a:r>
            <a:r>
              <a:rPr lang="en-US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শক্তি</a:t>
            </a:r>
            <a:r>
              <a:rPr lang="en-US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7244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i="1" u="sng" dirty="0" smtClean="0">
                <a:solidFill>
                  <a:srgbClr val="2222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i"/>
              </a:rPr>
              <a:t> </a:t>
            </a:r>
            <a:r>
              <a:rPr lang="en-US" sz="2800" b="1" i="1" dirty="0" smtClean="0">
                <a:solidFill>
                  <a:srgbClr val="222222"/>
                </a:solidFill>
                <a:latin typeface="Muli"/>
              </a:rPr>
              <a:t>২ । </a:t>
            </a:r>
            <a:r>
              <a:rPr lang="bn-IN" sz="2800" b="1" i="1" dirty="0" smtClean="0">
                <a:solidFill>
                  <a:srgbClr val="222222"/>
                </a:solidFill>
                <a:latin typeface="Muli"/>
              </a:rPr>
              <a:t>পৃথিবীর আবর্তনের ফলে উৎপন্ন বিকর্ষণী শক্তি ।</a:t>
            </a:r>
            <a:endParaRPr lang="en-US" sz="2800" b="1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ictur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876800"/>
            <a:ext cx="7848600" cy="1657975"/>
          </a:xfrm>
          <a:prstGeom prst="rect">
            <a:avLst/>
          </a:prstGeom>
        </p:spPr>
      </p:pic>
      <p:pic>
        <p:nvPicPr>
          <p:cNvPr id="5" name="Picture 2" descr="https://www.teachers.gov.bd/contents/2020/August/11/presentation/image_514064_159714852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"/>
            <a:ext cx="3581400" cy="2971800"/>
          </a:xfrm>
          <a:prstGeom prst="rect">
            <a:avLst/>
          </a:prstGeom>
          <a:noFill/>
        </p:spPr>
      </p:pic>
      <p:pic>
        <p:nvPicPr>
          <p:cNvPr id="6" name="Picture 5" descr="j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533400"/>
            <a:ext cx="4229100" cy="2971800"/>
          </a:xfrm>
          <a:prstGeom prst="rect">
            <a:avLst/>
          </a:prstGeom>
        </p:spPr>
      </p:pic>
      <p:pic>
        <p:nvPicPr>
          <p:cNvPr id="8" name="Picture 7" descr="Picture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3657600"/>
            <a:ext cx="4004741" cy="438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57200" y="30480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19812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438400" y="152400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একক</a:t>
            </a:r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8915400" cy="495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0960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পৃথিবীর কোন স্থানে দুটি মুখ্য জোয়ারের মধ্যে সময়ের ব্যবধান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কত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জ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8839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জোয়ার ভাটা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৪ </a:t>
            </a:r>
            <a:r>
              <a:rPr lang="as-IN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প্রকার</a:t>
            </a:r>
            <a:endParaRPr lang="en-US" sz="4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s-I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s-I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s-I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১. মুখ্য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জোয়ার</a:t>
            </a:r>
            <a:r>
              <a:rPr lang="as-I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s-I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s-I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২. গৌণ জোয়ার,</a:t>
            </a:r>
            <a:br>
              <a:rPr lang="as-I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s-I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৩. তেজ কটাল </a:t>
            </a:r>
            <a:br>
              <a:rPr lang="as-I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s-I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৪. মরা কটাল।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মূখ্য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267200"/>
            <a:ext cx="9144000" cy="2590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4343400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২. গৌণ জোয়ার : চন্দ্র পৃথিবীর যে পার্শ্বে আকর্ষণ করে তার বিপরীত দিকের জলরাশির ওপর মহাকর্ষণ শক্তির প্রভাব কমে যায় এবং কেন্দ্রাতিগ শক্তির সৃষ্টি হয়। এতে চারদিক হতে পানি ঐ স্থানে এসে জোয়ারের সৃষ্টি করে। এভাবে চন্দ্রের বিপরীত দিকে যে জোয়ার হয় তাকে গৌণ জোয়ার বা পরোক্ষ জোয়ার বলে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জ্জ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343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43400" y="1524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গৌণ জোয়ার 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ভরা কটাল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086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v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6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5626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b="1" i="1" dirty="0" smtClean="0"/>
              <a:t>কৃষ্ণপক্ষ ও শুক্লপক্ষের অষ্টমী তিথিতে চাঁদ ও সূর্য পৃথিবীর সঙ্গে পরস্পর সমকোণে থাকলে চাঁদের আকর্ষণে যেদিকে জলরাশি ফুলে ওঠে ঠিক তার সমকোণে সূর্যের আকর্ষণেও সমুদ্রের জল ফুলে ওঠে। চাঁদ ও সূর্যের আকর্ষণ বল পরস্পর বিপরীতে কাজ করায় সমুদ্রপৃষ্ঠের জলরাশি বিশেষ ফুলে ওঠে না, এইভাবে সৃষ্ট জোয়ারকে মরা কটাল বা মরা জোয়ার বলে</a:t>
            </a:r>
            <a:endParaRPr lang="en-US" b="1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j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48767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58674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জোয়ার ভাটা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কত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প্রকার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</a:t>
            </a:r>
            <a:r>
              <a:rPr lang="en-US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28800" y="0"/>
            <a:ext cx="6477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জোড়ায়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81000"/>
            <a:ext cx="9144000" cy="7239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371600"/>
          <a:ext cx="3581400" cy="3810000"/>
        </p:xfrm>
        <a:graphic>
          <a:graphicData uri="http://schemas.openxmlformats.org/drawingml/2006/table">
            <a:tbl>
              <a:tblPr/>
              <a:tblGrid>
                <a:gridCol w="3581400"/>
              </a:tblGrid>
              <a:tr h="3810000">
                <a:tc>
                  <a:txBody>
                    <a:bodyPr/>
                    <a:lstStyle/>
                    <a:p>
                      <a:r>
                        <a:rPr lang="en-US" i="0" dirty="0" smtClean="0"/>
                        <a:t>   </a:t>
                      </a:r>
                      <a:r>
                        <a:rPr lang="en-US" sz="2000" b="1" i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তছলিমা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ইয়াছমিন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শিখা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endParaRPr lang="en-US" sz="2000" b="1" i="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সিনিয়র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শিক্ষিকা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endParaRPr lang="en-US" sz="2000" b="1" i="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ধরমপুর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মাধ্যমিক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বিদ্যালয়</a:t>
                      </a:r>
                      <a:endParaRPr lang="en-US" sz="2000" b="1" i="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en-US" sz="2000" b="1" i="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ভেড়ামারা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কুষ্টীয়া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endParaRPr lang="en-US" sz="2000" b="1" i="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2000" b="1" i="0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মোবাইল</a:t>
                      </a:r>
                      <a:r>
                        <a:rPr lang="en-US" sz="2000" b="1" i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০১৭১২৮২৮৭৬৪ 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48200" y="1371600"/>
          <a:ext cx="3657599" cy="3810000"/>
        </p:xfrm>
        <a:graphic>
          <a:graphicData uri="http://schemas.openxmlformats.org/drawingml/2006/table">
            <a:tbl>
              <a:tblPr/>
              <a:tblGrid>
                <a:gridCol w="3657599"/>
              </a:tblGrid>
              <a:tr h="3810000">
                <a:tc>
                  <a:txBody>
                    <a:bodyPr/>
                    <a:lstStyle/>
                    <a:p>
                      <a:r>
                        <a:rPr lang="en-US" sz="20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শ্রেণী</a:t>
                      </a:r>
                      <a:r>
                        <a:rPr lang="en-US" sz="2000" b="1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ঃ</a:t>
                      </a:r>
                      <a:r>
                        <a:rPr lang="en-US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000" b="1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নবম</a:t>
                      </a:r>
                      <a:r>
                        <a:rPr lang="en-US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endParaRPr lang="en-US" sz="2000" b="1" i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2000" b="1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বিষয়ঃ</a:t>
                      </a:r>
                      <a:r>
                        <a:rPr lang="en-US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000" b="1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ভূগোল</a:t>
                      </a:r>
                      <a:r>
                        <a:rPr lang="en-US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endParaRPr lang="en-US" sz="2000" b="1" i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2000" b="1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অধ্যায়ঃ</a:t>
                      </a:r>
                      <a:r>
                        <a:rPr lang="en-US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000" b="1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ষষ্ট</a:t>
                      </a:r>
                      <a:r>
                        <a:rPr lang="en-US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endParaRPr lang="en-US" sz="2000" b="1" i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2000" b="1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পাঠের</a:t>
                      </a:r>
                      <a:r>
                        <a:rPr lang="en-US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000" b="1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বিষয়ঃ</a:t>
                      </a:r>
                      <a:r>
                        <a:rPr lang="en-US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000" b="1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জোয়ার</a:t>
                      </a:r>
                      <a:r>
                        <a:rPr lang="en-US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2000" b="1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ভাটা</a:t>
                      </a:r>
                      <a:r>
                        <a:rPr lang="en-US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endParaRPr lang="en-US" sz="2000" b="1" i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r>
                        <a:rPr lang="en-US" sz="2000" b="1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সময়ঃ</a:t>
                      </a:r>
                      <a:r>
                        <a:rPr lang="en-US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৪০ </a:t>
                      </a:r>
                      <a:r>
                        <a:rPr lang="en-US" sz="2000" b="1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মিনিট</a:t>
                      </a:r>
                      <a:r>
                        <a:rPr lang="en-US" sz="20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1" y="0"/>
          <a:ext cx="3657599" cy="752168"/>
        </p:xfrm>
        <a:graphic>
          <a:graphicData uri="http://schemas.openxmlformats.org/drawingml/2006/table">
            <a:tbl>
              <a:tblPr/>
              <a:tblGrid>
                <a:gridCol w="3657599"/>
              </a:tblGrid>
              <a:tr h="752168">
                <a:tc>
                  <a:txBody>
                    <a:bodyPr/>
                    <a:lstStyle/>
                    <a:p>
                      <a:r>
                        <a:rPr lang="en-US" sz="32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শিক্ষক</a:t>
                      </a:r>
                      <a:r>
                        <a:rPr lang="en-US" sz="32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b="1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পরিচিতি</a:t>
                      </a:r>
                      <a:r>
                        <a:rPr lang="en-US" sz="32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724400" y="0"/>
          <a:ext cx="3657600" cy="752169"/>
        </p:xfrm>
        <a:graphic>
          <a:graphicData uri="http://schemas.openxmlformats.org/drawingml/2006/table">
            <a:tbl>
              <a:tblPr/>
              <a:tblGrid>
                <a:gridCol w="3657600"/>
              </a:tblGrid>
              <a:tr h="752169">
                <a:tc>
                  <a:txBody>
                    <a:bodyPr/>
                    <a:lstStyle/>
                    <a:p>
                      <a:r>
                        <a:rPr lang="en-US" sz="3200" b="1" i="1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পাঠ</a:t>
                      </a:r>
                      <a:r>
                        <a:rPr lang="en-US" sz="32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en-US" sz="3200" b="1" i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পরিচিতি</a:t>
                      </a:r>
                      <a:r>
                        <a:rPr lang="en-US" sz="3200" b="1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32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jp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0"/>
            <a:ext cx="4267200" cy="4572000"/>
          </a:xfrm>
          <a:prstGeom prst="rect">
            <a:avLst/>
          </a:prstGeom>
        </p:spPr>
      </p:pic>
      <p:pic>
        <p:nvPicPr>
          <p:cNvPr id="6" name="Picture 5" descr="Picture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000"/>
            <a:ext cx="8915400" cy="1143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মানব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জীবনে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জোয়ার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ভাটার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প্রভাব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 descr="ভা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762000"/>
            <a:ext cx="48768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jp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29200" cy="5257800"/>
          </a:xfrm>
          <a:prstGeom prst="rect">
            <a:avLst/>
          </a:prstGeom>
        </p:spPr>
      </p:pic>
      <p:pic>
        <p:nvPicPr>
          <p:cNvPr id="7" name="Picture 6" descr="Picture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486400"/>
            <a:ext cx="8686800" cy="1371600"/>
          </a:xfrm>
          <a:prstGeom prst="rect">
            <a:avLst/>
          </a:prstGeom>
        </p:spPr>
      </p:pic>
      <p:pic>
        <p:nvPicPr>
          <p:cNvPr id="6" name="Picture 5" descr="ব্ব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0"/>
            <a:ext cx="4114800" cy="533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jp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0"/>
            <a:ext cx="4724400" cy="5638800"/>
          </a:xfrm>
          <a:prstGeom prst="rect">
            <a:avLst/>
          </a:prstGeom>
        </p:spPr>
      </p:pic>
      <p:pic>
        <p:nvPicPr>
          <p:cNvPr id="6" name="Picture 5" descr="Picture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5818569"/>
            <a:ext cx="6629400" cy="810830"/>
          </a:xfrm>
          <a:prstGeom prst="rect">
            <a:avLst/>
          </a:prstGeom>
        </p:spPr>
      </p:pic>
      <p:pic>
        <p:nvPicPr>
          <p:cNvPr id="7" name="Picture 6" descr="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495800" cy="579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0"/>
            <a:ext cx="4267200" cy="5715000"/>
          </a:xfrm>
          <a:prstGeom prst="rect">
            <a:avLst/>
          </a:prstGeom>
        </p:spPr>
      </p:pic>
      <p:pic>
        <p:nvPicPr>
          <p:cNvPr id="6" name="Picture 5" descr="Picture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943600"/>
            <a:ext cx="7817468" cy="914399"/>
          </a:xfrm>
          <a:prstGeom prst="rect">
            <a:avLst/>
          </a:prstGeom>
        </p:spPr>
      </p:pic>
      <p:pic>
        <p:nvPicPr>
          <p:cNvPr id="7" name="Picture 6" descr="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8768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jp5,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19600" cy="5105400"/>
          </a:xfrm>
          <a:prstGeom prst="rect">
            <a:avLst/>
          </a:prstGeom>
        </p:spPr>
      </p:pic>
      <p:pic>
        <p:nvPicPr>
          <p:cNvPr id="4" name="Picture 3" descr="jp5,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0"/>
            <a:ext cx="4648200" cy="5181600"/>
          </a:xfrm>
          <a:prstGeom prst="rect">
            <a:avLst/>
          </a:prstGeom>
        </p:spPr>
      </p:pic>
      <p:pic>
        <p:nvPicPr>
          <p:cNvPr id="6" name="Picture 5" descr="Picture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562600"/>
            <a:ext cx="76962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mm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562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715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জোয়ারের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সময়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অনেক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সামুদ্রিক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মাছ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নদীতে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চলে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আসে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যার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ফলে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মৎসজীবিদের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সুবিধা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মংল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038600" cy="5319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3810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মংলা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সমুদ্র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বন্দর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 descr="3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0"/>
            <a:ext cx="4927107" cy="5334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00600" y="5334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পতেঙ্গা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সমুদ্র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সৈকত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53340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বাংলাদেশের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প্রধান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দুটি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সমুদ্র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বন্দর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মংলা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পতেঙ্গা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এবং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অন্যান্য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উপকূলবর্তি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নদী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বন্দর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সচল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রাখতে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জোয়ার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ভাটার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ভূমিকা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রয়েছে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। 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জাহাজ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57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4102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জোয়ার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ভাটার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ফলে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জাহাজ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চলাচলে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সুবিধা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 </a:t>
            </a:r>
            <a:endParaRPr lang="en-US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o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562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শীতপ্রধান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দেশে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জোয়ারের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পানি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নদীর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মধ্যে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প্রবেশ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করার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ফলে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বরফ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জমতে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না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m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4267200" cy="3581400"/>
          </a:xfrm>
          <a:prstGeom prst="rect">
            <a:avLst/>
          </a:prstGeom>
        </p:spPr>
      </p:pic>
      <p:pic>
        <p:nvPicPr>
          <p:cNvPr id="4" name="Picture 3" descr="du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04800"/>
            <a:ext cx="4038600" cy="3505200"/>
          </a:xfrm>
          <a:prstGeom prst="rect">
            <a:avLst/>
          </a:prstGeom>
        </p:spPr>
      </p:pic>
      <p:pic>
        <p:nvPicPr>
          <p:cNvPr id="6" name="Picture 5" descr="Picture1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4419600"/>
            <a:ext cx="7985100" cy="1298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j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617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নিচের</a:t>
            </a:r>
            <a:r>
              <a:rPr lang="en-US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ছবি</a:t>
            </a:r>
            <a:r>
              <a:rPr lang="en-US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গুলো</a:t>
            </a:r>
            <a:r>
              <a:rPr lang="en-US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লক্ষ</a:t>
            </a:r>
            <a:r>
              <a:rPr lang="en-US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</a:t>
            </a:r>
            <a:r>
              <a:rPr lang="en-US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jj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9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8674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জোয়ারের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ফলে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বন্যার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সৃষ্টি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44958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 descr="Picture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8600" y="5486400"/>
            <a:ext cx="8839200" cy="1666317"/>
          </a:xfrm>
          <a:prstGeom prst="rect">
            <a:avLst/>
          </a:prstGeom>
        </p:spPr>
      </p:pic>
      <p:pic>
        <p:nvPicPr>
          <p:cNvPr id="7" name="Picture 6" descr="iদ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943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0" y="0"/>
            <a:ext cx="8001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দলীয়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17526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219200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১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।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জোয়ার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ভাটা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সৃষ্টির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প্রধান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কারণ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 </a:t>
            </a:r>
          </a:p>
          <a:p>
            <a:endParaRPr lang="en-US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n-US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উত্তর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------- </a:t>
            </a:r>
            <a:r>
              <a:rPr lang="en-US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দুইটি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 ।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পৃথিবী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নিজ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মেরুরেখার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চারিদিকে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অনবরত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আবর্তন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বলে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কিসের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সৃষ্টি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  <a:p>
            <a:endParaRPr lang="en-US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উত্তর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-------</a:t>
            </a:r>
            <a:r>
              <a:rPr lang="en-US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কেন্দ্রাতিগ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শক্তি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 ।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কিসের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আকর্ষণে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সমুদ্রের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জল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ফুলে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ওঠে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জোয়ার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</a:t>
            </a:r>
          </a:p>
          <a:p>
            <a:endParaRPr lang="en-US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</a:t>
            </a:r>
            <a:r>
              <a:rPr lang="en-US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উওর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------ </a:t>
            </a:r>
            <a:r>
              <a:rPr lang="en-US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চাঁদের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আকর্ষণে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৪ ।  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জোয়ার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ভাটার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কারণে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নদীর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মোহনা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অবস্থায়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থাকে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 </a:t>
            </a:r>
          </a:p>
          <a:p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উত্তর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------       </a:t>
            </a:r>
            <a:r>
              <a:rPr lang="en-US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পরিষ্কার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অবস্থায়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৫ ।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শীতপ্রধান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দেশে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নদীর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পানি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সহজে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জমতে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পারেনা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কেন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  </a:t>
            </a:r>
          </a:p>
          <a:p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en-US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উত্তর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------</a:t>
            </a:r>
            <a:r>
              <a:rPr lang="en-US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জোয়ারের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দ্বারা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সমুদ্রের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নবণাক্ত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পানি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প্রবেশের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কারণে</a:t>
            </a:r>
            <a:r>
              <a:rPr lang="en-US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0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মূল্যায়ন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42672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457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 descr="b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91200" y="1720572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</a:t>
            </a:r>
            <a:r>
              <a:rPr lang="en-US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4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5410200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জোয়ার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ভাটার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সৃষ্টিতে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কেন্দ্রাতিগ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শক্তির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প্রভাব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ব্যাখ্যা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। 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895600" y="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বাড়ির</a:t>
            </a:r>
            <a:r>
              <a:rPr lang="en-US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কাজ</a:t>
            </a:r>
            <a:r>
              <a:rPr lang="en-US" sz="4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4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24200" y="914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সস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জ্জ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2286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আজকের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239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9144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3048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এই</a:t>
            </a:r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</a:t>
            </a:r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শেষে</a:t>
            </a:r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শিক্ষার্থীরা</a:t>
            </a:r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যা</a:t>
            </a:r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শিখবে</a:t>
            </a:r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676400"/>
            <a:ext cx="9144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১ 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জোয়ার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কী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 </a:t>
            </a: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২ 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জোয়ার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ভাটার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কারণ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ব্যাখ্যা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৩ 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জোয়ার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ভাটা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কত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প্রকার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বালতে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৩ ।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জোয়ার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ভাটার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প্রভাব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বিশ্লেণ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করতে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পারবে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।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28600"/>
            <a:ext cx="9144000" cy="7086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5486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downloa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9144000" cy="6019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1524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58674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মহাকর্ষ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সুত্র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আনুযায়ী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মহাকাশে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বিভীন্ন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গ্রহ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উপগ্রহ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নক্ষত্র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প্রতিটি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জ্যোতিষ্ক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পরস্পর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পরস্পরকে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আকর্ষণ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 এ </a:t>
            </a:r>
            <a:endParaRPr lang="en-US" dirty="0"/>
          </a:p>
        </p:txBody>
      </p:sp>
      <p:pic>
        <p:nvPicPr>
          <p:cNvPr id="3" name="Picture 2" descr="j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43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9436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সূর্য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ও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চাঁদ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পৃথিবীকে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আকর্ষণ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করে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এর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প্রভাবে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জীয়ার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ভাটা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হয়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।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13716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চন্দ্র ও সূর্যের আকর্ষণে প্রতিদিন নিয়মিতভাবে সমুদ্রজলের </a:t>
            </a:r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s-I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একই স্থানে ছন্দময় উত্থানকে জোয়ার ও পতনকে ভাটা বলে</a:t>
            </a:r>
            <a:r>
              <a:rPr lang="as-IN" dirty="0" smtClean="0"/>
              <a:t>।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2286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জোয়ার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ভাটা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কাকে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i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বলে</a:t>
            </a:r>
            <a:r>
              <a:rPr lang="en-US" sz="3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? </a:t>
            </a:r>
            <a:endParaRPr lang="en-US" sz="3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971800"/>
            <a:ext cx="8839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পৃথিবীর কোন স্থানে দুটি মুখ্য জোয়ারের মধ্যে সময়ের ব্যবধান 24 ঘণ্টা 52 মিনিট।</a:t>
            </a:r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as-I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 মুখ্য জোয়ার ও একটি গৌণ জোয়ারের মধ্যে সময়ের ব্যবধান 12 ঘন্টা 26 মিনিট।</a:t>
            </a:r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s-IN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একটি জোয়ার একটি ভাটার মধ্যে সময়ের ব্যবধান হল- 6 ঘন্টা 13মিনিট</a:t>
            </a:r>
            <a:r>
              <a:rPr lang="as-IN" dirty="0" smtClean="0"/>
              <a:t>।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473</Words>
  <Application>Microsoft Office PowerPoint</Application>
  <PresentationFormat>On-screen Show (4:3)</PresentationFormat>
  <Paragraphs>94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Golden Technology</dc:creator>
  <cp:lastModifiedBy>Golden Technology</cp:lastModifiedBy>
  <cp:revision>119</cp:revision>
  <dcterms:created xsi:type="dcterms:W3CDTF">2022-01-18T13:40:30Z</dcterms:created>
  <dcterms:modified xsi:type="dcterms:W3CDTF">2022-02-02T12:38:50Z</dcterms:modified>
</cp:coreProperties>
</file>