
<file path=[Content_Types].xml><?xml version="1.0" encoding="utf-8"?>
<Types xmlns="http://schemas.openxmlformats.org/package/2006/content-types">
  <Default Extension="png" ContentType="image/png"/>
  <Default Extension="tmp" ContentType="image/png"/>
  <Default Extension="jfif" ContentType="image/jpe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6" r:id="rId18"/>
    <p:sldId id="277" r:id="rId19"/>
    <p:sldId id="278" r:id="rId20"/>
    <p:sldId id="273" r:id="rId21"/>
    <p:sldId id="274" r:id="rId22"/>
    <p:sldId id="279" r:id="rId23"/>
    <p:sldId id="280"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B0C32BB7-992E-4AD1-BD2E-F7F6FABFD6F0}" type="datetimeFigureOut">
              <a:rPr lang="en-US" smtClean="0"/>
              <a:t>04-Feb-22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7FFD66B-3EC9-465E-BA8F-9B5E1D6B15FC}"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16141732"/>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32BB7-992E-4AD1-BD2E-F7F6FABFD6F0}" type="datetimeFigureOut">
              <a:rPr lang="en-US" smtClean="0"/>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FD66B-3EC9-465E-BA8F-9B5E1D6B15FC}" type="slidenum">
              <a:rPr lang="en-US" smtClean="0"/>
              <a:t>‹#›</a:t>
            </a:fld>
            <a:endParaRPr lang="en-US"/>
          </a:p>
        </p:txBody>
      </p:sp>
    </p:spTree>
    <p:extLst>
      <p:ext uri="{BB962C8B-B14F-4D97-AF65-F5344CB8AC3E}">
        <p14:creationId xmlns:p14="http://schemas.microsoft.com/office/powerpoint/2010/main" val="137557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0C32BB7-992E-4AD1-BD2E-F7F6FABFD6F0}" type="datetimeFigureOut">
              <a:rPr lang="en-US" smtClean="0"/>
              <a:t>04-Feb-22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7FFD66B-3EC9-465E-BA8F-9B5E1D6B15F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31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32BB7-992E-4AD1-BD2E-F7F6FABFD6F0}" type="datetimeFigureOut">
              <a:rPr lang="en-US" smtClean="0"/>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FD66B-3EC9-465E-BA8F-9B5E1D6B15FC}" type="slidenum">
              <a:rPr lang="en-US" smtClean="0"/>
              <a:t>‹#›</a:t>
            </a:fld>
            <a:endParaRPr lang="en-US"/>
          </a:p>
        </p:txBody>
      </p:sp>
    </p:spTree>
    <p:extLst>
      <p:ext uri="{BB962C8B-B14F-4D97-AF65-F5344CB8AC3E}">
        <p14:creationId xmlns:p14="http://schemas.microsoft.com/office/powerpoint/2010/main" val="2003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0C32BB7-992E-4AD1-BD2E-F7F6FABFD6F0}" type="datetimeFigureOut">
              <a:rPr lang="en-US" smtClean="0"/>
              <a:t>04-Feb-22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7FFD66B-3EC9-465E-BA8F-9B5E1D6B15FC}"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344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C32BB7-992E-4AD1-BD2E-F7F6FABFD6F0}" type="datetimeFigureOut">
              <a:rPr lang="en-US" smtClean="0"/>
              <a:t>04-Feb-22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FD66B-3EC9-465E-BA8F-9B5E1D6B15FC}" type="slidenum">
              <a:rPr lang="en-US" smtClean="0"/>
              <a:t>‹#›</a:t>
            </a:fld>
            <a:endParaRPr lang="en-US"/>
          </a:p>
        </p:txBody>
      </p:sp>
    </p:spTree>
    <p:extLst>
      <p:ext uri="{BB962C8B-B14F-4D97-AF65-F5344CB8AC3E}">
        <p14:creationId xmlns:p14="http://schemas.microsoft.com/office/powerpoint/2010/main" val="7482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C32BB7-992E-4AD1-BD2E-F7F6FABFD6F0}" type="datetimeFigureOut">
              <a:rPr lang="en-US" smtClean="0"/>
              <a:t>04-Feb-22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FD66B-3EC9-465E-BA8F-9B5E1D6B15FC}" type="slidenum">
              <a:rPr lang="en-US" smtClean="0"/>
              <a:t>‹#›</a:t>
            </a:fld>
            <a:endParaRPr lang="en-US"/>
          </a:p>
        </p:txBody>
      </p:sp>
    </p:spTree>
    <p:extLst>
      <p:ext uri="{BB962C8B-B14F-4D97-AF65-F5344CB8AC3E}">
        <p14:creationId xmlns:p14="http://schemas.microsoft.com/office/powerpoint/2010/main" val="312951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C32BB7-992E-4AD1-BD2E-F7F6FABFD6F0}" type="datetimeFigureOut">
              <a:rPr lang="en-US" smtClean="0"/>
              <a:t>04-Feb-22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FD66B-3EC9-465E-BA8F-9B5E1D6B15FC}" type="slidenum">
              <a:rPr lang="en-US" smtClean="0"/>
              <a:t>‹#›</a:t>
            </a:fld>
            <a:endParaRPr lang="en-US"/>
          </a:p>
        </p:txBody>
      </p:sp>
    </p:spTree>
    <p:extLst>
      <p:ext uri="{BB962C8B-B14F-4D97-AF65-F5344CB8AC3E}">
        <p14:creationId xmlns:p14="http://schemas.microsoft.com/office/powerpoint/2010/main" val="349317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0C32BB7-992E-4AD1-BD2E-F7F6FABFD6F0}" type="datetimeFigureOut">
              <a:rPr lang="en-US" smtClean="0"/>
              <a:t>04-Feb-22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FD66B-3EC9-465E-BA8F-9B5E1D6B15FC}" type="slidenum">
              <a:rPr lang="en-US" smtClean="0"/>
              <a:t>‹#›</a:t>
            </a:fld>
            <a:endParaRPr lang="en-US"/>
          </a:p>
        </p:txBody>
      </p:sp>
    </p:spTree>
    <p:extLst>
      <p:ext uri="{BB962C8B-B14F-4D97-AF65-F5344CB8AC3E}">
        <p14:creationId xmlns:p14="http://schemas.microsoft.com/office/powerpoint/2010/main" val="211190258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0C32BB7-992E-4AD1-BD2E-F7F6FABFD6F0}" type="datetimeFigureOut">
              <a:rPr lang="en-US" smtClean="0"/>
              <a:t>04-Feb-22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7FFD66B-3EC9-465E-BA8F-9B5E1D6B15FC}" type="slidenum">
              <a:rPr lang="en-US" smtClean="0"/>
              <a:t>‹#›</a:t>
            </a:fld>
            <a:endParaRPr lang="en-US"/>
          </a:p>
        </p:txBody>
      </p:sp>
    </p:spTree>
    <p:extLst>
      <p:ext uri="{BB962C8B-B14F-4D97-AF65-F5344CB8AC3E}">
        <p14:creationId xmlns:p14="http://schemas.microsoft.com/office/powerpoint/2010/main" val="330825416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0C32BB7-992E-4AD1-BD2E-F7F6FABFD6F0}" type="datetimeFigureOut">
              <a:rPr lang="en-US" smtClean="0"/>
              <a:t>04-Feb-22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7FFD66B-3EC9-465E-BA8F-9B5E1D6B15FC}" type="slidenum">
              <a:rPr lang="en-US" smtClean="0"/>
              <a:t>‹#›</a:t>
            </a:fld>
            <a:endParaRPr lang="en-US"/>
          </a:p>
        </p:txBody>
      </p:sp>
    </p:spTree>
    <p:extLst>
      <p:ext uri="{BB962C8B-B14F-4D97-AF65-F5344CB8AC3E}">
        <p14:creationId xmlns:p14="http://schemas.microsoft.com/office/powerpoint/2010/main" val="159218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0C32BB7-992E-4AD1-BD2E-F7F6FABFD6F0}" type="datetimeFigureOut">
              <a:rPr lang="en-US" smtClean="0"/>
              <a:t>04-Feb-22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7FFD66B-3EC9-465E-BA8F-9B5E1D6B15FC}"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4654027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fi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18.gif"/><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6.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mp"/><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fif"/><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74000">
              <a:schemeClr val="bg1"/>
            </a:gs>
            <a:gs pos="30000">
              <a:schemeClr val="bg2"/>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877"/>
          <a:stretch/>
        </p:blipFill>
        <p:spPr>
          <a:xfrm>
            <a:off x="506436" y="1266336"/>
            <a:ext cx="11169748" cy="4930422"/>
          </a:xfrm>
          <a:prstGeom prst="rect">
            <a:avLst/>
          </a:prstGeom>
        </p:spPr>
      </p:pic>
      <p:sp>
        <p:nvSpPr>
          <p:cNvPr id="18" name="TextBox 17"/>
          <p:cNvSpPr txBox="1"/>
          <p:nvPr/>
        </p:nvSpPr>
        <p:spPr>
          <a:xfrm>
            <a:off x="2456085" y="411648"/>
            <a:ext cx="7501718" cy="769441"/>
          </a:xfrm>
          <a:prstGeom prst="rect">
            <a:avLst/>
          </a:prstGeom>
          <a:noFill/>
        </p:spPr>
        <p:txBody>
          <a:bodyPr wrap="square" rtlCol="0">
            <a:spAutoFit/>
          </a:bodyPr>
          <a:lstStyle/>
          <a:p>
            <a:pPr algn="ctr"/>
            <a:r>
              <a:rPr lang="bn-IN" sz="4400" b="1" dirty="0" smtClean="0">
                <a:solidFill>
                  <a:srgbClr val="30022B"/>
                </a:solidFill>
                <a:latin typeface="NikoshBAN" panose="02000000000000000000" pitchFamily="2" charset="0"/>
                <a:cs typeface="NikoshBAN" panose="02000000000000000000" pitchFamily="2" charset="0"/>
              </a:rPr>
              <a:t>আজকের ক্লাসে সবাইকে স্বাগত </a:t>
            </a:r>
            <a:endParaRPr lang="en-GB" sz="4400" b="1" dirty="0">
              <a:solidFill>
                <a:srgbClr val="30022B"/>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3881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4553455" y="359222"/>
            <a:ext cx="3075709" cy="646331"/>
          </a:xfrm>
          <a:prstGeom prst="rect">
            <a:avLst/>
          </a:prstGeom>
          <a:noFill/>
          <a:ln>
            <a:solidFill>
              <a:srgbClr val="30022B"/>
            </a:solidFill>
          </a:ln>
        </p:spPr>
        <p:txBody>
          <a:bodyPr wrap="square" rtlCol="0">
            <a:spAutoFit/>
          </a:bodyPr>
          <a:lstStyle/>
          <a:p>
            <a:pPr algn="ctr"/>
            <a:r>
              <a:rPr lang="bn-IN" sz="3600" dirty="0" smtClean="0">
                <a:solidFill>
                  <a:srgbClr val="30022B"/>
                </a:solidFill>
                <a:latin typeface="NikoshBAN" panose="02000000000000000000" pitchFamily="2" charset="0"/>
                <a:cs typeface="NikoshBAN" panose="02000000000000000000" pitchFamily="2" charset="0"/>
              </a:rPr>
              <a:t>শিক্ষার্থীদের পাঠ</a:t>
            </a:r>
            <a:endParaRPr lang="en-GB" sz="3600" dirty="0">
              <a:solidFill>
                <a:srgbClr val="30022B"/>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243" y="1095232"/>
            <a:ext cx="9963802" cy="5032613"/>
          </a:xfrm>
          <a:prstGeom prst="rect">
            <a:avLst/>
          </a:prstGeom>
        </p:spPr>
      </p:pic>
    </p:spTree>
    <p:extLst>
      <p:ext uri="{BB962C8B-B14F-4D97-AF65-F5344CB8AC3E}">
        <p14:creationId xmlns:p14="http://schemas.microsoft.com/office/powerpoint/2010/main" val="175177749"/>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2589064" y="308887"/>
            <a:ext cx="6804317" cy="646331"/>
          </a:xfrm>
          <a:prstGeom prst="rect">
            <a:avLst/>
          </a:prstGeom>
          <a:noFill/>
        </p:spPr>
        <p:txBody>
          <a:bodyPr wrap="square" rtlCol="0">
            <a:spAutoFit/>
          </a:bodyPr>
          <a:lstStyle/>
          <a:p>
            <a:r>
              <a:rPr lang="bn-IN" sz="3600" b="1" u="sng" dirty="0" smtClean="0">
                <a:latin typeface="NikoshBAN" panose="02000000000000000000" pitchFamily="2" charset="0"/>
                <a:cs typeface="NikoshBAN" panose="02000000000000000000" pitchFamily="2" charset="0"/>
              </a:rPr>
              <a:t>এসো পাঠের নতুন শব্দগুলোর অর্থ জেনে নিই </a:t>
            </a:r>
            <a:endParaRPr lang="en-GB" sz="3600" b="1" u="sng" dirty="0">
              <a:latin typeface="NikoshBAN" panose="02000000000000000000" pitchFamily="2" charset="0"/>
              <a:cs typeface="NikoshBAN" panose="02000000000000000000" pitchFamily="2" charset="0"/>
            </a:endParaRPr>
          </a:p>
        </p:txBody>
      </p:sp>
      <p:sp>
        <p:nvSpPr>
          <p:cNvPr id="9" name="TextBox 8"/>
          <p:cNvSpPr txBox="1"/>
          <p:nvPr/>
        </p:nvSpPr>
        <p:spPr>
          <a:xfrm>
            <a:off x="1858236" y="1609943"/>
            <a:ext cx="1801091" cy="584775"/>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ঊর্মিমালা</a:t>
            </a:r>
            <a:endParaRPr lang="en-GB"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6952598" y="1609943"/>
            <a:ext cx="3057311" cy="584775"/>
          </a:xfrm>
          <a:prstGeom prst="rect">
            <a:avLst/>
          </a:prstGeom>
          <a:noFill/>
        </p:spPr>
        <p:txBody>
          <a:bodyPr wrap="square" rtlCol="0">
            <a:spAutoFit/>
          </a:bodyPr>
          <a:lstStyle/>
          <a:p>
            <a:r>
              <a:rPr lang="en-US" sz="3200" b="1" u="sng" dirty="0" err="1" smtClean="0">
                <a:latin typeface="NikoshBAN" panose="02000000000000000000" pitchFamily="2" charset="0"/>
                <a:cs typeface="NikoshBAN" panose="02000000000000000000" pitchFamily="2" charset="0"/>
              </a:rPr>
              <a:t>ঢেউসমূহ</a:t>
            </a:r>
            <a:r>
              <a:rPr lang="en-US" sz="3200" b="1" u="sng" dirty="0" smtClean="0">
                <a:latin typeface="NikoshBAN" panose="02000000000000000000" pitchFamily="2" charset="0"/>
                <a:cs typeface="NikoshBAN" panose="02000000000000000000" pitchFamily="2" charset="0"/>
              </a:rPr>
              <a:t> , </a:t>
            </a:r>
            <a:r>
              <a:rPr lang="en-US" sz="3200" b="1" u="sng" dirty="0" err="1" smtClean="0">
                <a:latin typeface="NikoshBAN" panose="02000000000000000000" pitchFamily="2" charset="0"/>
                <a:cs typeface="NikoshBAN" panose="02000000000000000000" pitchFamily="2" charset="0"/>
              </a:rPr>
              <a:t>ঢেউগুলো</a:t>
            </a:r>
            <a:r>
              <a:rPr lang="en-US" sz="3200" b="1" u="sng"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a:t>
            </a:r>
            <a:endParaRPr lang="en-GB" sz="3200" dirty="0">
              <a:latin typeface="NikoshBAN" panose="02000000000000000000" pitchFamily="2" charset="0"/>
              <a:cs typeface="NikoshBAN" panose="02000000000000000000" pitchFamily="2" charset="0"/>
            </a:endParaRPr>
          </a:p>
        </p:txBody>
      </p:sp>
      <p:sp>
        <p:nvSpPr>
          <p:cNvPr id="11" name="TextBox 10"/>
          <p:cNvSpPr txBox="1"/>
          <p:nvPr/>
        </p:nvSpPr>
        <p:spPr>
          <a:xfrm>
            <a:off x="1849579" y="3734982"/>
            <a:ext cx="1478972" cy="584775"/>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স্রোতস্বিনী</a:t>
            </a:r>
            <a:endParaRPr lang="en-GB"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7274717" y="3734982"/>
            <a:ext cx="1995054" cy="584775"/>
          </a:xfrm>
          <a:prstGeom prst="rect">
            <a:avLst/>
          </a:prstGeom>
          <a:noFill/>
        </p:spPr>
        <p:txBody>
          <a:bodyPr wrap="square" rtlCol="0">
            <a:spAutoFit/>
          </a:bodyPr>
          <a:lstStyle/>
          <a:p>
            <a:r>
              <a:rPr lang="en-US" sz="3200" b="1" u="sng" dirty="0" err="1" smtClean="0">
                <a:latin typeface="NikoshBAN" panose="02000000000000000000" pitchFamily="2" charset="0"/>
                <a:cs typeface="NikoshBAN" panose="02000000000000000000" pitchFamily="2" charset="0"/>
              </a:rPr>
              <a:t>নদী</a:t>
            </a:r>
            <a:r>
              <a:rPr lang="en-US" sz="3200" b="1" u="sng" dirty="0" smtClean="0">
                <a:latin typeface="NikoshBAN" panose="02000000000000000000" pitchFamily="2" charset="0"/>
                <a:cs typeface="NikoshBAN" panose="02000000000000000000" pitchFamily="2" charset="0"/>
              </a:rPr>
              <a:t> । </a:t>
            </a:r>
            <a:endParaRPr lang="en-GB" sz="3200" b="1" u="sng" dirty="0">
              <a:latin typeface="NikoshBAN" panose="02000000000000000000" pitchFamily="2" charset="0"/>
              <a:cs typeface="NikoshBAN" panose="02000000000000000000" pitchFamily="2" charset="0"/>
            </a:endParaRPr>
          </a:p>
        </p:txBody>
      </p:sp>
      <p:sp>
        <p:nvSpPr>
          <p:cNvPr id="13" name="TextBox 12"/>
          <p:cNvSpPr txBox="1"/>
          <p:nvPr/>
        </p:nvSpPr>
        <p:spPr>
          <a:xfrm>
            <a:off x="1849579" y="5495236"/>
            <a:ext cx="1184567" cy="584775"/>
          </a:xfrm>
          <a:prstGeom prst="rect">
            <a:avLst/>
          </a:prstGeom>
          <a:noFill/>
        </p:spPr>
        <p:txBody>
          <a:bodyPr wrap="square" rtlCol="0">
            <a:spAutoFit/>
          </a:bodyPr>
          <a:lstStyle/>
          <a:p>
            <a:r>
              <a:rPr lang="en-US" sz="3200" u="sng"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বাহার</a:t>
            </a:r>
            <a:r>
              <a:rPr lang="en-US" sz="3200"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32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7548345" y="5495235"/>
            <a:ext cx="1447799" cy="584775"/>
          </a:xfrm>
          <a:prstGeom prst="rect">
            <a:avLst/>
          </a:prstGeom>
          <a:noFill/>
        </p:spPr>
        <p:txBody>
          <a:bodyPr wrap="square" rtlCol="0">
            <a:spAutoFit/>
          </a:bodyPr>
          <a:lstStyle/>
          <a:p>
            <a:r>
              <a:rPr lang="en-US" sz="3200" b="1" u="sng" dirty="0" err="1" smtClean="0">
                <a:latin typeface="NikoshBAN" panose="02000000000000000000" pitchFamily="2" charset="0"/>
                <a:cs typeface="NikoshBAN" panose="02000000000000000000" pitchFamily="2" charset="0"/>
              </a:rPr>
              <a:t>সৌন্দর্য</a:t>
            </a:r>
            <a:r>
              <a:rPr lang="en-US" sz="3200" b="1" u="sng" dirty="0" smtClean="0">
                <a:latin typeface="NikoshBAN" panose="02000000000000000000" pitchFamily="2" charset="0"/>
                <a:cs typeface="NikoshBAN" panose="02000000000000000000" pitchFamily="2" charset="0"/>
              </a:rPr>
              <a:t> । </a:t>
            </a:r>
            <a:endParaRPr lang="en-GB" sz="3200" b="1" u="sng"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1724" y="5143025"/>
            <a:ext cx="2279803" cy="1370762"/>
          </a:xfrm>
          <a:prstGeom prst="rect">
            <a:avLst/>
          </a:prstGeom>
          <a:ln>
            <a:solidFill>
              <a:srgbClr val="0070C0"/>
            </a:solidFill>
          </a:ln>
        </p:spPr>
      </p:pic>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70756" y="1219792"/>
            <a:ext cx="2160771" cy="1610757"/>
          </a:xfrm>
          <a:prstGeom prst="rect">
            <a:avLst/>
          </a:prstGeom>
          <a:ln>
            <a:solidFill>
              <a:srgbClr val="6600FF"/>
            </a:solidFill>
          </a:ln>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0756" y="3207609"/>
            <a:ext cx="2160771" cy="1558356"/>
          </a:xfrm>
          <a:prstGeom prst="rect">
            <a:avLst/>
          </a:prstGeom>
          <a:ln>
            <a:solidFill>
              <a:srgbClr val="0070C0"/>
            </a:solidFill>
          </a:ln>
        </p:spPr>
      </p:pic>
    </p:spTree>
    <p:extLst>
      <p:ext uri="{BB962C8B-B14F-4D97-AF65-F5344CB8AC3E}">
        <p14:creationId xmlns:p14="http://schemas.microsoft.com/office/powerpoint/2010/main" val="1101941033"/>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2099385" y="332027"/>
            <a:ext cx="7792759" cy="707886"/>
          </a:xfrm>
          <a:prstGeom prst="rect">
            <a:avLst/>
          </a:prstGeom>
          <a:noFill/>
        </p:spPr>
        <p:txBody>
          <a:bodyPr wrap="square" rtlCol="0">
            <a:spAutoFit/>
          </a:bodyPr>
          <a:lstStyle/>
          <a:p>
            <a:r>
              <a:rPr lang="bn-IN" sz="4000" b="1" u="sng" dirty="0" smtClean="0">
                <a:latin typeface="NikoshBAN" panose="02000000000000000000" pitchFamily="2" charset="0"/>
                <a:cs typeface="NikoshBAN" panose="02000000000000000000" pitchFamily="2" charset="0"/>
              </a:rPr>
              <a:t>এসো পাঠের নতুন শব্দগুলোর অর্থ জেনে নিই </a:t>
            </a:r>
            <a:endParaRPr lang="en-GB" sz="4000" b="1" u="sng" dirty="0">
              <a:latin typeface="NikoshBAN" panose="02000000000000000000" pitchFamily="2" charset="0"/>
              <a:cs typeface="NikoshBAN" panose="02000000000000000000" pitchFamily="2" charset="0"/>
            </a:endParaRPr>
          </a:p>
        </p:txBody>
      </p:sp>
      <p:sp>
        <p:nvSpPr>
          <p:cNvPr id="9" name="TextBox 8"/>
          <p:cNvSpPr txBox="1"/>
          <p:nvPr/>
        </p:nvSpPr>
        <p:spPr>
          <a:xfrm>
            <a:off x="1199707" y="1918390"/>
            <a:ext cx="1014846" cy="707886"/>
          </a:xfrm>
          <a:prstGeom prst="rect">
            <a:avLst/>
          </a:prstGeom>
          <a:noFill/>
        </p:spPr>
        <p:txBody>
          <a:bodyPr wrap="square" rtlCol="0">
            <a:spAutoFit/>
          </a:bodyPr>
          <a:lstStyle/>
          <a:p>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মুগ্ধ</a:t>
            </a:r>
            <a:r>
              <a:rPr lang="en-US"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10" name="TextBox 9"/>
          <p:cNvSpPr txBox="1"/>
          <p:nvPr/>
        </p:nvSpPr>
        <p:spPr>
          <a:xfrm>
            <a:off x="7010399" y="1915134"/>
            <a:ext cx="3851565" cy="707886"/>
          </a:xfrm>
          <a:prstGeom prst="rect">
            <a:avLst/>
          </a:prstGeom>
          <a:noFill/>
        </p:spPr>
        <p:txBody>
          <a:bodyPr wrap="square" rtlCol="0">
            <a:spAutoFit/>
          </a:bodyPr>
          <a:lstStyle/>
          <a:p>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বিমোহিত</a:t>
            </a:r>
            <a:r>
              <a:rPr lang="en-US" sz="4000"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আনন্দিত</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 ।</a:t>
            </a:r>
            <a:endParaRPr lang="en-GB" sz="4000" b="1" dirty="0">
              <a:latin typeface="NikoshBAN" panose="02000000000000000000" pitchFamily="2" charset="0"/>
              <a:cs typeface="NikoshBAN" panose="02000000000000000000" pitchFamily="2" charset="0"/>
            </a:endParaRPr>
          </a:p>
        </p:txBody>
      </p:sp>
      <p:sp>
        <p:nvSpPr>
          <p:cNvPr id="11" name="TextBox 10"/>
          <p:cNvSpPr txBox="1"/>
          <p:nvPr/>
        </p:nvSpPr>
        <p:spPr>
          <a:xfrm>
            <a:off x="915999" y="4645255"/>
            <a:ext cx="1931532" cy="707886"/>
          </a:xfrm>
          <a:prstGeom prst="rect">
            <a:avLst/>
          </a:prstGeom>
          <a:noFill/>
        </p:spPr>
        <p:txBody>
          <a:bodyPr wrap="square" rtlCol="0">
            <a:spAutoFit/>
          </a:bodyPr>
          <a:lstStyle/>
          <a:p>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প্রতিধ্বনি</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6608617" y="4291279"/>
            <a:ext cx="4946073" cy="1323439"/>
          </a:xfrm>
          <a:prstGeom prst="rect">
            <a:avLst/>
          </a:prstGeom>
          <a:noFill/>
        </p:spPr>
        <p:txBody>
          <a:bodyPr wrap="square" rtlCol="0">
            <a:spAutoFit/>
          </a:bodyPr>
          <a:lstStyle/>
          <a:p>
            <a:r>
              <a:rPr lang="en-US" sz="4000" b="1" dirty="0" err="1" smtClean="0">
                <a:latin typeface="NikoshBAN" panose="02000000000000000000" pitchFamily="2" charset="0"/>
                <a:cs typeface="NikoshBAN" panose="02000000000000000000" pitchFamily="2" charset="0"/>
              </a:rPr>
              <a:t>বাতাসের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ধাক্কায়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ধ্বনির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পুনরায়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ফিরে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আসাকে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প্রতিধ্বনি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বলে</a:t>
            </a:r>
            <a:r>
              <a:rPr lang="en-US" sz="4000" b="1" dirty="0" smtClean="0">
                <a:latin typeface="NikoshBAN" panose="02000000000000000000" pitchFamily="2" charset="0"/>
                <a:cs typeface="NikoshBAN" panose="02000000000000000000" pitchFamily="2" charset="0"/>
              </a:rPr>
              <a:t> ।</a:t>
            </a:r>
            <a:endParaRPr lang="en-GB" sz="4000" b="1"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47532" y="4087091"/>
            <a:ext cx="3022466" cy="1731817"/>
          </a:xfrm>
          <a:prstGeom prst="rect">
            <a:avLst/>
          </a:prstGeom>
          <a:ln w="28575">
            <a:solidFill>
              <a:srgbClr val="6600FF"/>
            </a:solidFill>
          </a:ln>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7531" y="1520099"/>
            <a:ext cx="3022467" cy="1698627"/>
          </a:xfrm>
          <a:prstGeom prst="rect">
            <a:avLst/>
          </a:prstGeom>
        </p:spPr>
      </p:pic>
    </p:spTree>
    <p:extLst>
      <p:ext uri="{BB962C8B-B14F-4D97-AF65-F5344CB8AC3E}">
        <p14:creationId xmlns:p14="http://schemas.microsoft.com/office/powerpoint/2010/main" val="295283913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1828801" y="318141"/>
            <a:ext cx="7412182" cy="769441"/>
          </a:xfrm>
          <a:prstGeom prst="rect">
            <a:avLst/>
          </a:prstGeom>
          <a:noFill/>
        </p:spPr>
        <p:txBody>
          <a:bodyPr wrap="square" rtlCol="0">
            <a:spAutoFit/>
          </a:bodyPr>
          <a:lstStyle/>
          <a:p>
            <a:pPr>
              <a:buFont typeface="Wingdings" pitchFamily="2" charset="2"/>
              <a:buChar char="Ø"/>
            </a:pPr>
            <a:r>
              <a:rPr lang="bn-BD" sz="4400" b="1" dirty="0">
                <a:effectLst>
                  <a:outerShdw blurRad="38100" dist="38100" dir="2700000" algn="tl">
                    <a:srgbClr val="000000">
                      <a:alpha val="43137"/>
                    </a:srgbClr>
                  </a:outerShdw>
                </a:effectLst>
                <a:latin typeface="NikoshBAN" pitchFamily="2" charset="0"/>
                <a:cs typeface="NikoshBAN" pitchFamily="2" charset="0"/>
              </a:rPr>
              <a:t>ছবি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দে</a:t>
            </a:r>
            <a:r>
              <a:rPr lang="bn-IN" sz="4400" b="1" dirty="0" smtClean="0">
                <a:effectLst>
                  <a:outerShdw blurRad="38100" dist="38100" dir="2700000" algn="tl">
                    <a:srgbClr val="000000">
                      <a:alpha val="43137"/>
                    </a:srgbClr>
                  </a:outerShdw>
                </a:effectLst>
                <a:latin typeface="NikoshBAN" pitchFamily="2" charset="0"/>
                <a:cs typeface="NikoshBAN" pitchFamily="2" charset="0"/>
              </a:rPr>
              <a:t>খ এবং কবিতার লাইনগুলো পড়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2362" y="1909272"/>
            <a:ext cx="5607988" cy="3131127"/>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6345382" y="2197562"/>
            <a:ext cx="5278582" cy="2554545"/>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দোয়েল কোয়েল ময়না কোকিল</a:t>
            </a:r>
          </a:p>
          <a:p>
            <a:r>
              <a:rPr lang="bn-IN" sz="4000" b="1" dirty="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        সবার আছে গান </a:t>
            </a:r>
          </a:p>
          <a:p>
            <a:r>
              <a:rPr lang="bn-IN" sz="4000" b="1" dirty="0" smtClean="0">
                <a:latin typeface="NikoshBAN" panose="02000000000000000000" pitchFamily="2" charset="0"/>
                <a:cs typeface="NikoshBAN" panose="02000000000000000000" pitchFamily="2" charset="0"/>
              </a:rPr>
              <a:t>পাখির গানে পাখির সুরে </a:t>
            </a:r>
          </a:p>
          <a:p>
            <a:r>
              <a:rPr lang="bn-IN" sz="4000" b="1" dirty="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        মুগ্ধ সবার প্রাণ । </a:t>
            </a:r>
            <a:endParaRPr lang="en-GB"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3976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1246908" y="3825969"/>
            <a:ext cx="4807528" cy="2554545"/>
          </a:xfrm>
          <a:prstGeom prst="rect">
            <a:avLst/>
          </a:prstGeom>
          <a:noFill/>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সাগর নদীর ঊর্মিমালার </a:t>
            </a:r>
          </a:p>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 ভোলানো সুর</a:t>
            </a:r>
          </a:p>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নদী হচ্ছে স্রোতস্বিনী </a:t>
            </a:r>
          </a:p>
          <a:p>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সাগর সমুদ্দুর ।  </a:t>
            </a:r>
            <a:endPar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97782" y="3548878"/>
            <a:ext cx="4259272" cy="2428072"/>
          </a:xfrm>
          <a:prstGeom prst="rect">
            <a:avLst/>
          </a:prstGeom>
          <a:ln>
            <a:solidFill>
              <a:srgbClr val="00B050"/>
            </a:solidFill>
          </a:ln>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55850" y="877951"/>
            <a:ext cx="4220259" cy="2670927"/>
          </a:xfrm>
          <a:prstGeom prst="rect">
            <a:avLst/>
          </a:prstGeom>
          <a:ln>
            <a:solidFill>
              <a:srgbClr val="6600FF"/>
            </a:solidFill>
          </a:ln>
        </p:spPr>
      </p:pic>
      <p:sp>
        <p:nvSpPr>
          <p:cNvPr id="11" name="TextBox 10"/>
          <p:cNvSpPr txBox="1"/>
          <p:nvPr/>
        </p:nvSpPr>
        <p:spPr>
          <a:xfrm>
            <a:off x="3990110" y="231620"/>
            <a:ext cx="7412182" cy="646331"/>
          </a:xfrm>
          <a:prstGeom prst="rect">
            <a:avLst/>
          </a:prstGeom>
          <a:noFill/>
        </p:spPr>
        <p:txBody>
          <a:bodyPr wrap="square" rtlCol="0">
            <a:spAutoFit/>
          </a:bodyPr>
          <a:lstStyle/>
          <a:p>
            <a:pPr>
              <a:buFont typeface="Wingdings" pitchFamily="2" charset="2"/>
              <a:buChar char="Ø"/>
            </a:pPr>
            <a:r>
              <a:rPr lang="bn-BD" sz="3600" b="1" dirty="0">
                <a:effectLst>
                  <a:outerShdw blurRad="38100" dist="38100" dir="2700000" algn="tl">
                    <a:srgbClr val="000000">
                      <a:alpha val="43137"/>
                    </a:srgbClr>
                  </a:outerShdw>
                </a:effectLst>
                <a:latin typeface="NikoshBAN" pitchFamily="2" charset="0"/>
                <a:cs typeface="NikoshBAN" pitchFamily="2" charset="0"/>
              </a:rPr>
              <a:t>ছবি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দে</a:t>
            </a:r>
            <a:r>
              <a:rPr lang="bn-IN" sz="3600" b="1" dirty="0" smtClean="0">
                <a:effectLst>
                  <a:outerShdw blurRad="38100" dist="38100" dir="2700000" algn="tl">
                    <a:srgbClr val="000000">
                      <a:alpha val="43137"/>
                    </a:srgbClr>
                  </a:outerShdw>
                </a:effectLst>
                <a:latin typeface="NikoshBAN" pitchFamily="2" charset="0"/>
                <a:cs typeface="NikoshBAN" pitchFamily="2" charset="0"/>
              </a:rPr>
              <a:t>খ এবং কবিতার লাইনগুলো পড়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22065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5474521" y="3570266"/>
            <a:ext cx="4779818" cy="2554545"/>
          </a:xfrm>
          <a:prstGeom prst="rect">
            <a:avLst/>
          </a:prstGeom>
          <a:noFill/>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ছড়ায় পাহাড় সুরের বাহার </a:t>
            </a:r>
          </a:p>
          <a:p>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ঝরনা - প্রকৃতিতে </a:t>
            </a:r>
          </a:p>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বাতাসে তার প্রতিধবনি </a:t>
            </a:r>
          </a:p>
          <a:p>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গ্রীষ্ম -বর্ষা -শীতে ।</a:t>
            </a:r>
            <a:endPar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7419" y="960664"/>
            <a:ext cx="3283526" cy="2512778"/>
          </a:xfrm>
          <a:prstGeom prst="rect">
            <a:avLst/>
          </a:prstGeom>
          <a:ln>
            <a:solidFill>
              <a:srgbClr val="00B050"/>
            </a:solid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0945" y="935185"/>
            <a:ext cx="3320139" cy="2512778"/>
          </a:xfrm>
          <a:prstGeom prst="rect">
            <a:avLst/>
          </a:prstGeom>
          <a:ln>
            <a:solidFill>
              <a:schemeClr val="accent6"/>
            </a:solidFill>
          </a:ln>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7419" y="3440129"/>
            <a:ext cx="3283526" cy="2684682"/>
          </a:xfrm>
          <a:prstGeom prst="rect">
            <a:avLst/>
          </a:prstGeom>
          <a:ln>
            <a:solidFill>
              <a:schemeClr val="accent6"/>
            </a:solidFill>
          </a:ln>
        </p:spPr>
      </p:pic>
      <p:sp>
        <p:nvSpPr>
          <p:cNvPr id="12" name="TextBox 11"/>
          <p:cNvSpPr txBox="1"/>
          <p:nvPr/>
        </p:nvSpPr>
        <p:spPr>
          <a:xfrm>
            <a:off x="3990110" y="231620"/>
            <a:ext cx="6844145" cy="646331"/>
          </a:xfrm>
          <a:prstGeom prst="rect">
            <a:avLst/>
          </a:prstGeom>
          <a:noFill/>
        </p:spPr>
        <p:txBody>
          <a:bodyPr wrap="square" rtlCol="0">
            <a:spAutoFit/>
          </a:bodyPr>
          <a:lstStyle/>
          <a:p>
            <a:pPr>
              <a:buFont typeface="Wingdings" pitchFamily="2" charset="2"/>
              <a:buChar char="Ø"/>
            </a:pPr>
            <a:r>
              <a:rPr lang="bn-BD" sz="3600" b="1" dirty="0">
                <a:effectLst>
                  <a:outerShdw blurRad="38100" dist="38100" dir="2700000" algn="tl">
                    <a:srgbClr val="000000">
                      <a:alpha val="43137"/>
                    </a:srgbClr>
                  </a:outerShdw>
                </a:effectLst>
                <a:latin typeface="NikoshBAN" pitchFamily="2" charset="0"/>
                <a:cs typeface="NikoshBAN" pitchFamily="2" charset="0"/>
              </a:rPr>
              <a:t>ছবি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দে</a:t>
            </a:r>
            <a:r>
              <a:rPr lang="bn-IN" sz="3600" b="1" dirty="0" smtClean="0">
                <a:effectLst>
                  <a:outerShdw blurRad="38100" dist="38100" dir="2700000" algn="tl">
                    <a:srgbClr val="000000">
                      <a:alpha val="43137"/>
                    </a:srgbClr>
                  </a:outerShdw>
                </a:effectLst>
                <a:latin typeface="NikoshBAN" pitchFamily="2" charset="0"/>
                <a:cs typeface="NikoshBAN" pitchFamily="2" charset="0"/>
              </a:rPr>
              <a:t>খ এবং কবিতার লাইনগুলো পড়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9891543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891887" y="1522165"/>
            <a:ext cx="845127" cy="707886"/>
          </a:xfrm>
          <a:prstGeom prst="rect">
            <a:avLst/>
          </a:prstGeom>
          <a:noFill/>
          <a:ln>
            <a:solidFill>
              <a:srgbClr val="30022B"/>
            </a:solidFill>
          </a:ln>
        </p:spPr>
        <p:txBody>
          <a:bodyPr wrap="square" rtlCol="0">
            <a:spAutoFit/>
          </a:bodyPr>
          <a:lstStyle/>
          <a:p>
            <a:r>
              <a:rPr lang="en-US" sz="4000" dirty="0" err="1" smtClean="0">
                <a:latin typeface="NikoshBAN" panose="02000000000000000000" pitchFamily="2" charset="0"/>
                <a:cs typeface="NikoshBAN" panose="02000000000000000000" pitchFamily="2" charset="0"/>
              </a:rPr>
              <a:t>মু</a:t>
            </a:r>
            <a:r>
              <a:rPr lang="en-US" sz="4000" dirty="0" err="1" smtClean="0">
                <a:solidFill>
                  <a:srgbClr val="FF0000"/>
                </a:solidFill>
                <a:latin typeface="NikoshBAN" panose="02000000000000000000" pitchFamily="2" charset="0"/>
                <a:cs typeface="NikoshBAN" panose="02000000000000000000" pitchFamily="2" charset="0"/>
              </a:rPr>
              <a:t>গ্ধ</a:t>
            </a:r>
            <a:r>
              <a:rPr lang="en-US"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9" name="TextBox 8"/>
          <p:cNvSpPr txBox="1"/>
          <p:nvPr/>
        </p:nvSpPr>
        <p:spPr>
          <a:xfrm>
            <a:off x="3198669" y="1507252"/>
            <a:ext cx="581891" cy="707886"/>
          </a:xfrm>
          <a:prstGeom prst="rect">
            <a:avLst/>
          </a:prstGeom>
          <a:noFill/>
          <a:ln>
            <a:solidFill>
              <a:schemeClr val="accent1"/>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গ্ধ</a:t>
            </a:r>
            <a:endParaRPr lang="en-GB" sz="4000"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4428259" y="1514911"/>
            <a:ext cx="568037" cy="707886"/>
          </a:xfrm>
          <a:prstGeom prst="rect">
            <a:avLst/>
          </a:prstGeom>
          <a:noFill/>
          <a:ln>
            <a:solidFill>
              <a:srgbClr val="6600FF"/>
            </a:solidFill>
          </a:ln>
        </p:spPr>
        <p:txBody>
          <a:bodyPr wrap="square" rtlCol="0">
            <a:spAutoFit/>
          </a:bodyPr>
          <a:lstStyle/>
          <a:p>
            <a:r>
              <a:rPr lang="bn-IN" sz="4000" dirty="0">
                <a:latin typeface="NikoshBAN" panose="02000000000000000000" pitchFamily="2" charset="0"/>
                <a:cs typeface="NikoshBAN" panose="02000000000000000000" pitchFamily="2" charset="0"/>
              </a:rPr>
              <a:t>গ</a:t>
            </a:r>
            <a:endParaRPr lang="en-GB" sz="4000" dirty="0">
              <a:latin typeface="NikoshBAN" panose="02000000000000000000" pitchFamily="2" charset="0"/>
              <a:cs typeface="NikoshBAN" panose="02000000000000000000" pitchFamily="2" charset="0"/>
            </a:endParaRPr>
          </a:p>
        </p:txBody>
      </p:sp>
      <p:sp>
        <p:nvSpPr>
          <p:cNvPr id="11" name="TextBox 10"/>
          <p:cNvSpPr txBox="1"/>
          <p:nvPr/>
        </p:nvSpPr>
        <p:spPr>
          <a:xfrm>
            <a:off x="5704608" y="1499874"/>
            <a:ext cx="516083" cy="707886"/>
          </a:xfrm>
          <a:prstGeom prst="rect">
            <a:avLst/>
          </a:prstGeom>
          <a:noFill/>
          <a:ln>
            <a:solidFill>
              <a:srgbClr val="6600FF"/>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ধ</a:t>
            </a:r>
            <a:endParaRPr lang="en-GB" sz="4000" dirty="0">
              <a:latin typeface="NikoshBAN" panose="02000000000000000000" pitchFamily="2" charset="0"/>
              <a:cs typeface="NikoshBAN" panose="02000000000000000000" pitchFamily="2" charset="0"/>
            </a:endParaRPr>
          </a:p>
        </p:txBody>
      </p:sp>
      <p:sp>
        <p:nvSpPr>
          <p:cNvPr id="12" name="TextBox 11"/>
          <p:cNvSpPr txBox="1"/>
          <p:nvPr/>
        </p:nvSpPr>
        <p:spPr>
          <a:xfrm>
            <a:off x="786244" y="2730648"/>
            <a:ext cx="2095501" cy="707886"/>
          </a:xfrm>
          <a:prstGeom prst="rect">
            <a:avLst/>
          </a:prstGeom>
          <a:noFill/>
          <a:ln>
            <a:solidFill>
              <a:srgbClr val="30022B"/>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স্রোত</a:t>
            </a:r>
            <a:r>
              <a:rPr lang="bn-IN" sz="4000" dirty="0" smtClean="0">
                <a:solidFill>
                  <a:srgbClr val="FF0000"/>
                </a:solidFill>
                <a:latin typeface="NikoshBAN" panose="02000000000000000000" pitchFamily="2" charset="0"/>
                <a:cs typeface="NikoshBAN" panose="02000000000000000000" pitchFamily="2" charset="0"/>
              </a:rPr>
              <a:t>স্বি</a:t>
            </a:r>
            <a:r>
              <a:rPr lang="bn-IN" sz="4000" dirty="0" smtClean="0">
                <a:latin typeface="NikoshBAN" panose="02000000000000000000" pitchFamily="2" charset="0"/>
                <a:cs typeface="NikoshBAN" panose="02000000000000000000" pitchFamily="2" charset="0"/>
              </a:rPr>
              <a:t>নী </a:t>
            </a:r>
            <a:endParaRPr lang="en-GB" sz="4000" dirty="0">
              <a:latin typeface="NikoshBAN" panose="02000000000000000000" pitchFamily="2" charset="0"/>
              <a:cs typeface="NikoshBAN" panose="02000000000000000000" pitchFamily="2" charset="0"/>
            </a:endParaRPr>
          </a:p>
        </p:txBody>
      </p:sp>
      <p:sp>
        <p:nvSpPr>
          <p:cNvPr id="13" name="TextBox 12"/>
          <p:cNvSpPr txBox="1"/>
          <p:nvPr/>
        </p:nvSpPr>
        <p:spPr>
          <a:xfrm>
            <a:off x="3184815" y="2745808"/>
            <a:ext cx="568037" cy="707886"/>
          </a:xfrm>
          <a:prstGeom prst="rect">
            <a:avLst/>
          </a:prstGeom>
          <a:noFill/>
          <a:ln>
            <a:solidFill>
              <a:srgbClr val="6600FF"/>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স্ব</a:t>
            </a:r>
            <a:endParaRPr lang="en-GB" sz="4000" dirty="0">
              <a:solidFill>
                <a:srgbClr val="FF0000"/>
              </a:solidFill>
              <a:latin typeface="NikoshBAN" panose="02000000000000000000" pitchFamily="2" charset="0"/>
              <a:cs typeface="NikoshBAN" panose="02000000000000000000" pitchFamily="2" charset="0"/>
            </a:endParaRPr>
          </a:p>
        </p:txBody>
      </p:sp>
      <p:sp>
        <p:nvSpPr>
          <p:cNvPr id="14" name="TextBox 13"/>
          <p:cNvSpPr txBox="1"/>
          <p:nvPr/>
        </p:nvSpPr>
        <p:spPr>
          <a:xfrm>
            <a:off x="4459431" y="2679140"/>
            <a:ext cx="536865"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স</a:t>
            </a:r>
            <a:endParaRPr lang="en-GB" sz="4000" dirty="0">
              <a:latin typeface="NikoshBAN" panose="02000000000000000000" pitchFamily="2" charset="0"/>
              <a:cs typeface="NikoshBAN" panose="02000000000000000000" pitchFamily="2" charset="0"/>
            </a:endParaRPr>
          </a:p>
        </p:txBody>
      </p:sp>
      <p:sp>
        <p:nvSpPr>
          <p:cNvPr id="15" name="TextBox 14"/>
          <p:cNvSpPr txBox="1"/>
          <p:nvPr/>
        </p:nvSpPr>
        <p:spPr>
          <a:xfrm>
            <a:off x="5708074" y="2679140"/>
            <a:ext cx="512618"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ব</a:t>
            </a:r>
            <a:endParaRPr lang="en-GB" sz="4000" dirty="0">
              <a:latin typeface="NikoshBAN" panose="02000000000000000000" pitchFamily="2" charset="0"/>
              <a:cs typeface="NikoshBAN" panose="02000000000000000000" pitchFamily="2" charset="0"/>
            </a:endParaRPr>
          </a:p>
        </p:txBody>
      </p:sp>
      <p:sp>
        <p:nvSpPr>
          <p:cNvPr id="16" name="TextBox 15"/>
          <p:cNvSpPr txBox="1"/>
          <p:nvPr/>
        </p:nvSpPr>
        <p:spPr>
          <a:xfrm>
            <a:off x="812222" y="3939132"/>
            <a:ext cx="1371600" cy="707886"/>
          </a:xfrm>
          <a:prstGeom prst="rect">
            <a:avLst/>
          </a:prstGeom>
          <a:noFill/>
          <a:ln>
            <a:solidFill>
              <a:srgbClr val="30022B"/>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সমুদ্দুর </a:t>
            </a:r>
            <a:endParaRPr lang="en-GB" sz="4000" dirty="0">
              <a:latin typeface="NikoshBAN" panose="02000000000000000000" pitchFamily="2" charset="0"/>
              <a:cs typeface="NikoshBAN" panose="02000000000000000000" pitchFamily="2" charset="0"/>
            </a:endParaRPr>
          </a:p>
        </p:txBody>
      </p:sp>
      <p:sp>
        <p:nvSpPr>
          <p:cNvPr id="17" name="TextBox 16"/>
          <p:cNvSpPr txBox="1"/>
          <p:nvPr/>
        </p:nvSpPr>
        <p:spPr>
          <a:xfrm>
            <a:off x="3149311" y="3870188"/>
            <a:ext cx="603541" cy="707886"/>
          </a:xfrm>
          <a:prstGeom prst="rect">
            <a:avLst/>
          </a:prstGeom>
          <a:noFill/>
          <a:ln>
            <a:solidFill>
              <a:srgbClr val="6600FF"/>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দ্দ</a:t>
            </a:r>
            <a:endParaRPr lang="en-GB" sz="4000" dirty="0">
              <a:solidFill>
                <a:srgbClr val="FF0000"/>
              </a:solidFill>
              <a:latin typeface="NikoshBAN" panose="02000000000000000000" pitchFamily="2" charset="0"/>
              <a:cs typeface="NikoshBAN" panose="02000000000000000000" pitchFamily="2" charset="0"/>
            </a:endParaRPr>
          </a:p>
        </p:txBody>
      </p:sp>
      <p:sp>
        <p:nvSpPr>
          <p:cNvPr id="18" name="TextBox 17"/>
          <p:cNvSpPr txBox="1"/>
          <p:nvPr/>
        </p:nvSpPr>
        <p:spPr>
          <a:xfrm>
            <a:off x="5740976" y="3856572"/>
            <a:ext cx="484909" cy="708362"/>
          </a:xfrm>
          <a:prstGeom prst="rect">
            <a:avLst/>
          </a:prstGeom>
          <a:noFill/>
          <a:ln>
            <a:solidFill>
              <a:srgbClr val="6600FF"/>
            </a:solidFill>
          </a:ln>
        </p:spPr>
        <p:txBody>
          <a:bodyPr wrap="square" rtlCol="0">
            <a:spAutoFit/>
          </a:bodyPr>
          <a:lstStyle/>
          <a:p>
            <a:r>
              <a:rPr lang="bn-IN" sz="4000" dirty="0">
                <a:latin typeface="NikoshBAN" panose="02000000000000000000" pitchFamily="2" charset="0"/>
                <a:cs typeface="NikoshBAN" panose="02000000000000000000" pitchFamily="2" charset="0"/>
              </a:rPr>
              <a:t>দ</a:t>
            </a:r>
            <a:endParaRPr lang="en-GB" sz="4000" dirty="0">
              <a:latin typeface="NikoshBAN" panose="02000000000000000000" pitchFamily="2" charset="0"/>
              <a:cs typeface="NikoshBAN" panose="02000000000000000000" pitchFamily="2" charset="0"/>
            </a:endParaRPr>
          </a:p>
        </p:txBody>
      </p:sp>
      <p:sp>
        <p:nvSpPr>
          <p:cNvPr id="19" name="TextBox 18"/>
          <p:cNvSpPr txBox="1"/>
          <p:nvPr/>
        </p:nvSpPr>
        <p:spPr>
          <a:xfrm>
            <a:off x="4497532" y="3870188"/>
            <a:ext cx="498764" cy="707886"/>
          </a:xfrm>
          <a:prstGeom prst="rect">
            <a:avLst/>
          </a:prstGeom>
          <a:noFill/>
          <a:ln>
            <a:solidFill>
              <a:srgbClr val="6600FF"/>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দ</a:t>
            </a:r>
            <a:endParaRPr lang="en-GB" sz="4000" dirty="0">
              <a:latin typeface="NikoshBAN" panose="02000000000000000000" pitchFamily="2" charset="0"/>
              <a:cs typeface="NikoshBAN" panose="02000000000000000000" pitchFamily="2" charset="0"/>
            </a:endParaRPr>
          </a:p>
        </p:txBody>
      </p:sp>
      <p:sp>
        <p:nvSpPr>
          <p:cNvPr id="20" name="TextBox 19"/>
          <p:cNvSpPr txBox="1"/>
          <p:nvPr/>
        </p:nvSpPr>
        <p:spPr>
          <a:xfrm>
            <a:off x="812222" y="5147616"/>
            <a:ext cx="1527465" cy="707886"/>
          </a:xfrm>
          <a:prstGeom prst="rect">
            <a:avLst/>
          </a:prstGeom>
          <a:noFill/>
          <a:ln>
            <a:solidFill>
              <a:srgbClr val="30022B"/>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প্রতিধ্বনি </a:t>
            </a:r>
            <a:endParaRPr lang="en-GB" sz="4000" dirty="0">
              <a:latin typeface="NikoshBAN" panose="02000000000000000000" pitchFamily="2" charset="0"/>
              <a:cs typeface="NikoshBAN" panose="02000000000000000000" pitchFamily="2" charset="0"/>
            </a:endParaRPr>
          </a:p>
        </p:txBody>
      </p:sp>
      <p:sp>
        <p:nvSpPr>
          <p:cNvPr id="21" name="TextBox 20"/>
          <p:cNvSpPr txBox="1"/>
          <p:nvPr/>
        </p:nvSpPr>
        <p:spPr>
          <a:xfrm>
            <a:off x="3149310" y="5147616"/>
            <a:ext cx="603541" cy="707886"/>
          </a:xfrm>
          <a:prstGeom prst="rect">
            <a:avLst/>
          </a:prstGeom>
          <a:noFill/>
          <a:ln>
            <a:solidFill>
              <a:srgbClr val="6600FF"/>
            </a:solidFill>
          </a:ln>
        </p:spPr>
        <p:txBody>
          <a:bodyPr wrap="square" rtlCol="0">
            <a:spAutoFit/>
          </a:bodyPr>
          <a:lstStyle/>
          <a:p>
            <a:pPr algn="ctr"/>
            <a:r>
              <a:rPr lang="bn-IN" sz="4000" dirty="0" smtClean="0">
                <a:solidFill>
                  <a:srgbClr val="FF0000"/>
                </a:solidFill>
                <a:latin typeface="NikoshBAN" panose="02000000000000000000" pitchFamily="2" charset="0"/>
                <a:cs typeface="NikoshBAN" panose="02000000000000000000" pitchFamily="2" charset="0"/>
              </a:rPr>
              <a:t>ধ্ব</a:t>
            </a:r>
            <a:endParaRPr lang="en-GB" sz="4000" dirty="0">
              <a:solidFill>
                <a:srgbClr val="FF0000"/>
              </a:solidFill>
              <a:latin typeface="NikoshBAN" panose="02000000000000000000" pitchFamily="2" charset="0"/>
              <a:cs typeface="NikoshBAN" panose="02000000000000000000" pitchFamily="2" charset="0"/>
            </a:endParaRPr>
          </a:p>
        </p:txBody>
      </p:sp>
      <p:sp>
        <p:nvSpPr>
          <p:cNvPr id="22" name="TextBox 21"/>
          <p:cNvSpPr txBox="1"/>
          <p:nvPr/>
        </p:nvSpPr>
        <p:spPr>
          <a:xfrm>
            <a:off x="4562474" y="5147616"/>
            <a:ext cx="509154" cy="707886"/>
          </a:xfrm>
          <a:prstGeom prst="rect">
            <a:avLst/>
          </a:prstGeom>
          <a:noFill/>
          <a:ln>
            <a:solidFill>
              <a:srgbClr val="6600FF"/>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ধ</a:t>
            </a:r>
            <a:endParaRPr lang="en-GB" sz="4000" dirty="0">
              <a:latin typeface="NikoshBAN" panose="02000000000000000000" pitchFamily="2" charset="0"/>
              <a:cs typeface="NikoshBAN" panose="02000000000000000000" pitchFamily="2" charset="0"/>
            </a:endParaRPr>
          </a:p>
        </p:txBody>
      </p:sp>
      <p:sp>
        <p:nvSpPr>
          <p:cNvPr id="23" name="TextBox 22"/>
          <p:cNvSpPr txBox="1"/>
          <p:nvPr/>
        </p:nvSpPr>
        <p:spPr>
          <a:xfrm>
            <a:off x="5704607" y="5099778"/>
            <a:ext cx="554182"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ব</a:t>
            </a:r>
            <a:endParaRPr lang="en-GB" sz="4000" dirty="0">
              <a:latin typeface="NikoshBAN" panose="02000000000000000000" pitchFamily="2" charset="0"/>
              <a:cs typeface="NikoshBAN" panose="02000000000000000000" pitchFamily="2" charset="0"/>
            </a:endParaRPr>
          </a:p>
        </p:txBody>
      </p:sp>
      <p:sp>
        <p:nvSpPr>
          <p:cNvPr id="24" name="TextBox 23"/>
          <p:cNvSpPr txBox="1"/>
          <p:nvPr/>
        </p:nvSpPr>
        <p:spPr>
          <a:xfrm>
            <a:off x="581890" y="374724"/>
            <a:ext cx="11152909" cy="707886"/>
          </a:xfrm>
          <a:prstGeom prst="rect">
            <a:avLst/>
          </a:prstGeom>
          <a:noFill/>
          <a:ln>
            <a:solidFill>
              <a:srgbClr val="0000CC"/>
            </a:solidFill>
          </a:ln>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যুক্তবর্ণগুলো চিনে নিই এবং যুক্তবর্ণ দিয়ে গঠিত শব্দগুলো পড়ি ও লিখি ।</a:t>
            </a:r>
            <a:endPar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p:cNvSpPr txBox="1"/>
          <p:nvPr/>
        </p:nvSpPr>
        <p:spPr>
          <a:xfrm>
            <a:off x="6929003" y="1496981"/>
            <a:ext cx="939676"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স্নি</a:t>
            </a:r>
            <a:r>
              <a:rPr lang="bn-IN" sz="4000" dirty="0" smtClean="0">
                <a:solidFill>
                  <a:srgbClr val="FF0000"/>
                </a:solidFill>
                <a:latin typeface="NikoshBAN" panose="02000000000000000000" pitchFamily="2" charset="0"/>
                <a:cs typeface="NikoshBAN" panose="02000000000000000000" pitchFamily="2" charset="0"/>
              </a:rPr>
              <a:t>গ্ধ</a:t>
            </a:r>
            <a:r>
              <a:rPr lang="bn-IN"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26" name="TextBox 25"/>
          <p:cNvSpPr txBox="1"/>
          <p:nvPr/>
        </p:nvSpPr>
        <p:spPr>
          <a:xfrm>
            <a:off x="6929003" y="2670022"/>
            <a:ext cx="1203615" cy="707886"/>
          </a:xfrm>
          <a:prstGeom prst="rect">
            <a:avLst/>
          </a:prstGeom>
          <a:noFill/>
          <a:ln>
            <a:solidFill>
              <a:srgbClr val="6600FF"/>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স্বা</a:t>
            </a:r>
            <a:r>
              <a:rPr lang="bn-IN" sz="4000" dirty="0" smtClean="0">
                <a:latin typeface="NikoshBAN" panose="02000000000000000000" pitchFamily="2" charset="0"/>
                <a:cs typeface="NikoshBAN" panose="02000000000000000000" pitchFamily="2" charset="0"/>
              </a:rPr>
              <a:t>ধীন  </a:t>
            </a:r>
            <a:endParaRPr lang="en-GB" sz="4000" dirty="0">
              <a:latin typeface="NikoshBAN" panose="02000000000000000000" pitchFamily="2" charset="0"/>
              <a:cs typeface="NikoshBAN" panose="02000000000000000000" pitchFamily="2" charset="0"/>
            </a:endParaRPr>
          </a:p>
        </p:txBody>
      </p:sp>
      <p:sp>
        <p:nvSpPr>
          <p:cNvPr id="27" name="TextBox 26"/>
          <p:cNvSpPr txBox="1"/>
          <p:nvPr/>
        </p:nvSpPr>
        <p:spPr>
          <a:xfrm>
            <a:off x="6929003" y="3939132"/>
            <a:ext cx="1016798"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চৌ</a:t>
            </a:r>
            <a:r>
              <a:rPr lang="bn-IN" sz="4000" dirty="0" smtClean="0">
                <a:solidFill>
                  <a:srgbClr val="FF0000"/>
                </a:solidFill>
                <a:latin typeface="NikoshBAN" panose="02000000000000000000" pitchFamily="2" charset="0"/>
                <a:cs typeface="NikoshBAN" panose="02000000000000000000" pitchFamily="2" charset="0"/>
              </a:rPr>
              <a:t>দ্দ</a:t>
            </a:r>
            <a:r>
              <a:rPr lang="bn-IN"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28" name="TextBox 27"/>
          <p:cNvSpPr txBox="1"/>
          <p:nvPr/>
        </p:nvSpPr>
        <p:spPr>
          <a:xfrm>
            <a:off x="6929002" y="5099778"/>
            <a:ext cx="1507545" cy="707886"/>
          </a:xfrm>
          <a:prstGeom prst="rect">
            <a:avLst/>
          </a:prstGeom>
          <a:noFill/>
          <a:ln>
            <a:solidFill>
              <a:srgbClr val="6600FF"/>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ধ্বং</a:t>
            </a:r>
            <a:r>
              <a:rPr lang="bn-IN" sz="4000" dirty="0" smtClean="0">
                <a:latin typeface="NikoshBAN" panose="02000000000000000000" pitchFamily="2" charset="0"/>
                <a:cs typeface="NikoshBAN" panose="02000000000000000000" pitchFamily="2" charset="0"/>
              </a:rPr>
              <a:t>স</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291182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7" grpId="0" animBg="1"/>
      <p:bldP spid="18" grpId="0" animBg="1"/>
      <p:bldP spid="19" grpId="0" animBg="1"/>
      <p:bldP spid="21" grpId="0" animBg="1"/>
      <p:bldP spid="22" grpId="0" animBg="1"/>
      <p:bldP spid="23"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3754583" y="498763"/>
            <a:ext cx="4253346" cy="646331"/>
          </a:xfrm>
          <a:prstGeom prst="rect">
            <a:avLst/>
          </a:prstGeom>
          <a:noFill/>
          <a:ln>
            <a:solidFill>
              <a:srgbClr val="30022B"/>
            </a:solidFill>
          </a:ln>
        </p:spPr>
        <p:txBody>
          <a:bodyPr wrap="square" rtlCol="0">
            <a:spAutoFit/>
          </a:bodyPr>
          <a:lstStyle/>
          <a:p>
            <a:r>
              <a:rPr lang="bn-IN" sz="3600" b="1" dirty="0" smtClean="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কবিতাটির মূলভাব আলোচনা </a:t>
            </a:r>
            <a:endParaRPr lang="en-GB" sz="3600" b="1" dirty="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440873" y="1842655"/>
            <a:ext cx="10183091" cy="3970318"/>
          </a:xfrm>
          <a:prstGeom prst="rect">
            <a:avLst/>
          </a:prstGeom>
          <a:noFill/>
        </p:spPr>
        <p:txBody>
          <a:bodyPr wrap="square" rtlCol="0">
            <a:spAutoFit/>
          </a:bodyPr>
          <a:lstStyle/>
          <a:p>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১৯৫২ সালের একুশে ফেব্রুয়ারই বাঙ্গালী জাতির জীবনে একটি স্মরণীয় দিন। মাতৃভাষা বাংলাকে রাষ্ট্রভাষা করার দাবিতে ছাত্রসমাজ এই দিনে আন্দোলন শুরু করেন। ছাত্রদের মিছিলে পাকিস্তানি সরকার গুলি চালায়। সালাম, বরকত, শফিক, জব্বার ও আরও অনেক ছাত্র (যাদের নাম জানা যায়নি) শহিদ হন। ঐ ঘটনা অবলম্বন করে কবি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ৎ</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 রহমান রিটন ‘ফেব্রুয়ারির গান’ কবিতাটি লিখেছেন। বাংলা ভাষার প্রতি মমতা আর শহিদদের প্রতি শ্রদ্ধা প্রকাশ পেয়েছে এই কবিতায়।</a:t>
            </a:r>
            <a:endParaRPr lang="en-GB"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126079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1995054" y="444783"/>
            <a:ext cx="8756073"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err="1" smtClean="0">
                <a:latin typeface="NikoshBAN" panose="02000000000000000000" pitchFamily="2" charset="0"/>
                <a:cs typeface="NikoshBAN" panose="02000000000000000000" pitchFamily="2" charset="0"/>
              </a:rPr>
              <a:t>ঘরের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ভিতরের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শব্দগুলো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খালি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জায়গায়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বসিয়ে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বাক্য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a:t>
            </a:r>
            <a:endParaRPr lang="en-GB" sz="3200" b="1" dirty="0">
              <a:latin typeface="NikoshBAN" panose="02000000000000000000" pitchFamily="2" charset="0"/>
              <a:cs typeface="NikoshBAN" panose="02000000000000000000" pitchFamily="2" charset="0"/>
            </a:endParaRPr>
          </a:p>
        </p:txBody>
      </p:sp>
      <p:sp>
        <p:nvSpPr>
          <p:cNvPr id="9" name="Rounded Rectangle 8"/>
          <p:cNvSpPr/>
          <p:nvPr/>
        </p:nvSpPr>
        <p:spPr>
          <a:xfrm>
            <a:off x="2400434" y="1224683"/>
            <a:ext cx="1454727" cy="7758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418068" y="1202457"/>
            <a:ext cx="1454727" cy="7758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435702" y="1224683"/>
            <a:ext cx="1454727" cy="7758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453335" y="1222787"/>
            <a:ext cx="1411102" cy="7758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541943" y="1318326"/>
            <a:ext cx="1199950"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সমুদ্দুর </a:t>
            </a:r>
            <a:endParaRPr lang="en-GB" sz="3200" dirty="0">
              <a:solidFill>
                <a:srgbClr val="6600FF"/>
              </a:solidFill>
              <a:latin typeface="NikoshBAN" panose="02000000000000000000" pitchFamily="2" charset="0"/>
              <a:cs typeface="NikoshBAN" panose="02000000000000000000" pitchFamily="2" charset="0"/>
            </a:endParaRPr>
          </a:p>
        </p:txBody>
      </p:sp>
      <p:sp>
        <p:nvSpPr>
          <p:cNvPr id="14" name="TextBox 13"/>
          <p:cNvSpPr txBox="1"/>
          <p:nvPr/>
        </p:nvSpPr>
        <p:spPr>
          <a:xfrm>
            <a:off x="4713875" y="1297996"/>
            <a:ext cx="609600"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মুগ্ধ </a:t>
            </a:r>
            <a:endParaRPr lang="en-GB" sz="3200" dirty="0">
              <a:solidFill>
                <a:srgbClr val="6600FF"/>
              </a:solidFill>
              <a:latin typeface="NikoshBAN" panose="02000000000000000000" pitchFamily="2" charset="0"/>
              <a:cs typeface="NikoshBAN" panose="02000000000000000000" pitchFamily="2" charset="0"/>
            </a:endParaRPr>
          </a:p>
        </p:txBody>
      </p:sp>
      <p:sp>
        <p:nvSpPr>
          <p:cNvPr id="15" name="TextBox 14"/>
          <p:cNvSpPr txBox="1"/>
          <p:nvPr/>
        </p:nvSpPr>
        <p:spPr>
          <a:xfrm>
            <a:off x="6555262" y="1330249"/>
            <a:ext cx="1316182"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প্রতিধ্বনি</a:t>
            </a:r>
            <a:endParaRPr lang="en-GB" sz="3200" dirty="0">
              <a:solidFill>
                <a:srgbClr val="6600FF"/>
              </a:solidFill>
              <a:latin typeface="NikoshBAN" panose="02000000000000000000" pitchFamily="2" charset="0"/>
              <a:cs typeface="NikoshBAN" panose="02000000000000000000" pitchFamily="2" charset="0"/>
            </a:endParaRPr>
          </a:p>
        </p:txBody>
      </p:sp>
      <p:sp>
        <p:nvSpPr>
          <p:cNvPr id="16" name="TextBox 15"/>
          <p:cNvSpPr txBox="1"/>
          <p:nvPr/>
        </p:nvSpPr>
        <p:spPr>
          <a:xfrm>
            <a:off x="8605735" y="1330250"/>
            <a:ext cx="1149927"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বাহার</a:t>
            </a:r>
            <a:endParaRPr lang="en-GB" sz="3200" dirty="0">
              <a:solidFill>
                <a:srgbClr val="6600FF"/>
              </a:solidFill>
              <a:latin typeface="NikoshBAN" panose="02000000000000000000" pitchFamily="2" charset="0"/>
              <a:cs typeface="NikoshBAN" panose="02000000000000000000" pitchFamily="2" charset="0"/>
            </a:endParaRPr>
          </a:p>
        </p:txBody>
      </p:sp>
      <p:sp>
        <p:nvSpPr>
          <p:cNvPr id="17" name="TextBox 16"/>
          <p:cNvSpPr txBox="1"/>
          <p:nvPr/>
        </p:nvSpPr>
        <p:spPr>
          <a:xfrm>
            <a:off x="2258024" y="2718468"/>
            <a:ext cx="9421358" cy="2308324"/>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ক) বাংলার সৌন্দর্য দেখে আমি ------------।</a:t>
            </a:r>
          </a:p>
          <a:p>
            <a:r>
              <a:rPr lang="bn-IN" sz="3600" dirty="0" smtClean="0">
                <a:latin typeface="NikoshBAN" panose="02000000000000000000" pitchFamily="2" charset="0"/>
                <a:cs typeface="NikoshBAN" panose="02000000000000000000" pitchFamily="2" charset="0"/>
              </a:rPr>
              <a:t>খ) গ্রীষ্মকালে ফলের -----------দেখা যায় । </a:t>
            </a:r>
          </a:p>
          <a:p>
            <a:r>
              <a:rPr lang="bn-IN" sz="3600" dirty="0" smtClean="0">
                <a:latin typeface="NikoshBAN" panose="02000000000000000000" pitchFamily="2" charset="0"/>
                <a:cs typeface="NikoshBAN" panose="02000000000000000000" pitchFamily="2" charset="0"/>
              </a:rPr>
              <a:t>গ) সাত -----------তের নদী পার হওয়া চাট্টিখানি ব্যাপার না।</a:t>
            </a:r>
          </a:p>
          <a:p>
            <a:r>
              <a:rPr lang="bn-IN" sz="3600" dirty="0" smtClean="0">
                <a:latin typeface="NikoshBAN" panose="02000000000000000000" pitchFamily="2" charset="0"/>
                <a:cs typeface="NikoshBAN" panose="02000000000000000000" pitchFamily="2" charset="0"/>
              </a:rPr>
              <a:t>ঘ) সকল মানুষের কণ্ঠে একই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17695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4.44444E-6 L 0.20091 0.17686 " pathEditMode="relative" rAng="0" ptsTypes="AA">
                                      <p:cBhvr>
                                        <p:cTn id="6" dur="2000" fill="hold"/>
                                        <p:tgtEl>
                                          <p:spTgt spid="14"/>
                                        </p:tgtEl>
                                        <p:attrNameLst>
                                          <p:attrName>ppt_x</p:attrName>
                                          <p:attrName>ppt_y</p:attrName>
                                        </p:attrNameLst>
                                      </p:cBhvr>
                                      <p:rCtr x="10039" y="884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4.07407E-6 L -0.25885 0.2625 " pathEditMode="relative" rAng="0" ptsTypes="AA">
                                      <p:cBhvr>
                                        <p:cTn id="10" dur="2000" fill="hold"/>
                                        <p:tgtEl>
                                          <p:spTgt spid="16"/>
                                        </p:tgtEl>
                                        <p:attrNameLst>
                                          <p:attrName>ppt_x</p:attrName>
                                          <p:attrName>ppt_y</p:attrName>
                                        </p:attrNameLst>
                                      </p:cBhvr>
                                      <p:rCtr x="-12943" y="1312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29167E-6 -2.22222E-6 L 0.09545 0.35116 " pathEditMode="relative" rAng="0" ptsTypes="AA">
                                      <p:cBhvr>
                                        <p:cTn id="14" dur="2000" fill="hold"/>
                                        <p:tgtEl>
                                          <p:spTgt spid="13"/>
                                        </p:tgtEl>
                                        <p:attrNameLst>
                                          <p:attrName>ppt_x</p:attrName>
                                          <p:attrName>ppt_y</p:attrName>
                                        </p:attrNameLst>
                                      </p:cBhvr>
                                      <p:rCtr x="4766" y="1754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54167E-6 -4.07407E-6 L 0.01041 0.42408 " pathEditMode="relative" rAng="0" ptsTypes="AA">
                                      <p:cBhvr>
                                        <p:cTn id="18" dur="2000" fill="hold"/>
                                        <p:tgtEl>
                                          <p:spTgt spid="15"/>
                                        </p:tgtEl>
                                        <p:attrNameLst>
                                          <p:attrName>ppt_x</p:attrName>
                                          <p:attrName>ppt_y</p:attrName>
                                        </p:attrNameLst>
                                      </p:cBhvr>
                                      <p:rCtr x="521" y="2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3998451" y="466853"/>
            <a:ext cx="3325091" cy="769441"/>
          </a:xfrm>
          <a:prstGeom prst="rect">
            <a:avLst/>
          </a:prstGeom>
          <a:noFill/>
        </p:spPr>
        <p:txBody>
          <a:bodyPr wrap="square" rtlCol="0">
            <a:spAutoFit/>
          </a:bodyPr>
          <a:lstStyle/>
          <a:p>
            <a:pPr algn="ctr"/>
            <a:r>
              <a:rPr lang="bn-IN" sz="4400" b="1" u="sng" dirty="0" smtClean="0">
                <a:latin typeface="NikoshBAN" panose="02000000000000000000" pitchFamily="2" charset="0"/>
                <a:cs typeface="NikoshBAN" panose="02000000000000000000" pitchFamily="2" charset="0"/>
              </a:rPr>
              <a:t>জোড়ায় কাজ </a:t>
            </a:r>
            <a:endParaRPr lang="en-GB" sz="4400" b="1" u="sng" dirty="0">
              <a:latin typeface="NikoshBAN" panose="02000000000000000000" pitchFamily="2" charset="0"/>
              <a:cs typeface="NikoshBAN" panose="02000000000000000000" pitchFamily="2" charset="0"/>
            </a:endParaRPr>
          </a:p>
        </p:txBody>
      </p:sp>
      <p:sp>
        <p:nvSpPr>
          <p:cNvPr id="9" name="TextBox 8"/>
          <p:cNvSpPr txBox="1"/>
          <p:nvPr/>
        </p:nvSpPr>
        <p:spPr>
          <a:xfrm>
            <a:off x="1442288" y="3575111"/>
            <a:ext cx="8437419" cy="1200329"/>
          </a:xfrm>
          <a:prstGeom prst="rect">
            <a:avLst/>
          </a:prstGeom>
          <a:noFill/>
        </p:spPr>
        <p:txBody>
          <a:bodyPr wrap="square" rtlCol="0">
            <a:spAutoFit/>
          </a:bodyPr>
          <a:lstStyle/>
          <a:p>
            <a:pPr marL="571500" indent="-571500">
              <a:buFont typeface="Wingdings" panose="05000000000000000000" pitchFamily="2" charset="2"/>
              <a:buChar char="v"/>
            </a:pPr>
            <a:r>
              <a:rPr lang="bn-IN" sz="3600" b="1" dirty="0" smtClean="0">
                <a:latin typeface="NikoshBAN" panose="02000000000000000000" pitchFamily="2" charset="0"/>
                <a:cs typeface="NikoshBAN" panose="02000000000000000000" pitchFamily="2" charset="0"/>
              </a:rPr>
              <a:t>মুগ্ধ ,বাহার, স্রোতস্বিনী , সমুদ্দুর শব্দ গুলো দিয়ে একটি করে নতুন বাক্য তৈরি কর ।</a:t>
            </a:r>
            <a:endParaRPr lang="en-GB" sz="3600" b="1"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65128" y="1477810"/>
            <a:ext cx="2164773" cy="161374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2044" y="1478075"/>
            <a:ext cx="2157750" cy="161347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0416" y="1545095"/>
            <a:ext cx="1694420" cy="1613741"/>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42288" y="1477810"/>
            <a:ext cx="1922499" cy="1681026"/>
          </a:xfrm>
          <a:prstGeom prst="rect">
            <a:avLst/>
          </a:prstGeom>
        </p:spPr>
      </p:pic>
    </p:spTree>
    <p:extLst>
      <p:ext uri="{BB962C8B-B14F-4D97-AF65-F5344CB8AC3E}">
        <p14:creationId xmlns:p14="http://schemas.microsoft.com/office/powerpoint/2010/main" val="3399224376"/>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gradFill>
            <a:gsLst>
              <a:gs pos="0">
                <a:srgbClr val="FF0000"/>
              </a:gs>
              <a:gs pos="90000">
                <a:schemeClr val="accent4">
                  <a:lumMod val="60000"/>
                  <a:lumOff val="40000"/>
                </a:schemeClr>
              </a:gs>
              <a:gs pos="37000">
                <a:srgbClr val="7752E0"/>
              </a:gs>
              <a:gs pos="54000">
                <a:srgbClr val="FFFF00"/>
              </a:gs>
              <a:gs pos="100000">
                <a:srgbClr val="3CE45C"/>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112542"/>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gradFill>
            <a:gsLst>
              <a:gs pos="0">
                <a:srgbClr val="66FF99"/>
              </a:gs>
              <a:gs pos="100000">
                <a:srgbClr val="7979ED"/>
              </a:gs>
              <a:gs pos="46000">
                <a:srgbClr val="7752E0"/>
              </a:gs>
              <a:gs pos="23000">
                <a:srgbClr val="FFFF00"/>
              </a:gs>
              <a:gs pos="75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Rectangle 6"/>
          <p:cNvSpPr/>
          <p:nvPr/>
        </p:nvSpPr>
        <p:spPr>
          <a:xfrm>
            <a:off x="647260" y="3662894"/>
            <a:ext cx="5539601" cy="2677656"/>
          </a:xfrm>
          <a:prstGeom prst="rect">
            <a:avLst/>
          </a:prstGeom>
          <a:effectLst/>
        </p:spPr>
        <p:txBody>
          <a:bodyPr wrap="square">
            <a:spAutoFit/>
          </a:bodyPr>
          <a:lstStyle/>
          <a:p>
            <a:pPr algn="ctr"/>
            <a:r>
              <a:rPr lang="en-US" sz="2800" b="1" dirty="0" err="1" smtClean="0">
                <a:latin typeface="NikoshBAN" panose="02000000000000000000" pitchFamily="2" charset="0"/>
                <a:cs typeface="NikoshBAN" panose="02000000000000000000" pitchFamily="2" charset="0"/>
              </a:rPr>
              <a:t>মাহাবুর</a:t>
            </a:r>
            <a:r>
              <a:rPr lang="en-US" sz="2800" b="1" dirty="0" smtClean="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রহমান</a:t>
            </a:r>
            <a:r>
              <a:rPr lang="en-US" sz="2800" b="1" dirty="0">
                <a:latin typeface="NikoshBAN" panose="02000000000000000000" pitchFamily="2" charset="0"/>
                <a:cs typeface="NikoshBAN" panose="02000000000000000000" pitchFamily="2" charset="0"/>
              </a:rPr>
              <a:t> </a:t>
            </a:r>
          </a:p>
          <a:p>
            <a:pPr algn="ctr"/>
            <a:r>
              <a:rPr lang="en-US" sz="2800" b="1" dirty="0" err="1">
                <a:latin typeface="NikoshBAN" panose="02000000000000000000" pitchFamily="2" charset="0"/>
                <a:cs typeface="NikoshBAN" panose="02000000000000000000" pitchFamily="2" charset="0"/>
              </a:rPr>
              <a:t>সহকারী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শিক্ষক</a:t>
            </a:r>
            <a:r>
              <a:rPr lang="en-US" sz="2800" b="1" dirty="0">
                <a:latin typeface="NikoshBAN" panose="02000000000000000000" pitchFamily="2" charset="0"/>
                <a:cs typeface="NikoshBAN" panose="02000000000000000000" pitchFamily="2" charset="0"/>
              </a:rPr>
              <a:t>  </a:t>
            </a:r>
          </a:p>
          <a:p>
            <a:pPr algn="ctr"/>
            <a:r>
              <a:rPr lang="en-US" sz="2800" b="1" dirty="0" err="1">
                <a:latin typeface="NikoshBAN" panose="02000000000000000000" pitchFamily="2" charset="0"/>
                <a:cs typeface="NikoshBAN" panose="02000000000000000000" pitchFamily="2" charset="0"/>
              </a:rPr>
              <a:t>দক্ষিণ</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হরিরামপুর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সরকারি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প্রাথমিক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বিদ্যালয়</a:t>
            </a:r>
            <a:r>
              <a:rPr lang="en-US" sz="2800" b="1" dirty="0">
                <a:latin typeface="NikoshBAN" panose="02000000000000000000" pitchFamily="2" charset="0"/>
                <a:cs typeface="NikoshBAN" panose="02000000000000000000" pitchFamily="2" charset="0"/>
              </a:rPr>
              <a:t>।</a:t>
            </a:r>
          </a:p>
          <a:p>
            <a:pPr algn="ctr"/>
            <a:r>
              <a:rPr lang="en-US" sz="2800" b="1" dirty="0" err="1">
                <a:latin typeface="NikoshBAN" panose="02000000000000000000" pitchFamily="2" charset="0"/>
                <a:cs typeface="NikoshBAN" panose="02000000000000000000" pitchFamily="2" charset="0"/>
              </a:rPr>
              <a:t>পার্বতীপুর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দিনাজপুর</a:t>
            </a:r>
            <a:r>
              <a:rPr lang="en-US" sz="2800" b="1" dirty="0">
                <a:latin typeface="NikoshBAN" panose="02000000000000000000" pitchFamily="2" charset="0"/>
                <a:cs typeface="NikoshBAN" panose="02000000000000000000" pitchFamily="2" charset="0"/>
              </a:rPr>
              <a:t>।</a:t>
            </a:r>
          </a:p>
          <a:p>
            <a:pPr algn="ctr"/>
            <a:r>
              <a:rPr lang="en-US" sz="2800" b="1" dirty="0" err="1">
                <a:latin typeface="NikoshBAN" panose="02000000000000000000" pitchFamily="2" charset="0"/>
                <a:cs typeface="NikoshBAN" panose="02000000000000000000" pitchFamily="2" charset="0"/>
              </a:rPr>
              <a:t>মোবাইলঃ</a:t>
            </a:r>
            <a:r>
              <a:rPr lang="en-US" sz="2800" b="1" dirty="0">
                <a:latin typeface="NikoshBAN" panose="02000000000000000000" pitchFamily="2" charset="0"/>
                <a:cs typeface="NikoshBAN" panose="02000000000000000000" pitchFamily="2" charset="0"/>
              </a:rPr>
              <a:t> ০১৭২২২৫১৩৬৯</a:t>
            </a:r>
          </a:p>
          <a:p>
            <a:pPr algn="ctr"/>
            <a:r>
              <a:rPr lang="en-US" sz="2800" b="1" dirty="0">
                <a:latin typeface="NikoshBAN" panose="02000000000000000000" pitchFamily="2" charset="0"/>
                <a:cs typeface="NikoshBAN" panose="02000000000000000000" pitchFamily="2" charset="0"/>
              </a:rPr>
              <a:t>ই-</a:t>
            </a:r>
            <a:r>
              <a:rPr lang="en-US" sz="2800" b="1" dirty="0" err="1">
                <a:latin typeface="NikoshBAN" panose="02000000000000000000" pitchFamily="2" charset="0"/>
                <a:cs typeface="NikoshBAN" panose="02000000000000000000" pitchFamily="2" charset="0"/>
              </a:rPr>
              <a:t>মেইলঃ</a:t>
            </a:r>
            <a:r>
              <a:rPr lang="en-US" sz="2800" b="1" dirty="0">
                <a:latin typeface="Times New Roman" panose="02020603050405020304" pitchFamily="18" charset="0"/>
                <a:cs typeface="Times New Roman" panose="02020603050405020304" pitchFamily="18" charset="0"/>
              </a:rPr>
              <a:t> mahaburict3@gmail.com</a:t>
            </a:r>
          </a:p>
        </p:txBody>
      </p:sp>
      <p:pic>
        <p:nvPicPr>
          <p:cNvPr id="9" name="Picture 8">
            <a:extLst>
              <a:ext uri="{FF2B5EF4-FFF2-40B4-BE49-F238E27FC236}">
                <a16:creationId xmlns="" xmlns:a16="http://schemas.microsoft.com/office/drawing/2014/main" id="{3315E66F-3476-42AD-B6CA-078CA0B78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558" y="1286628"/>
            <a:ext cx="2718075" cy="2194907"/>
          </a:xfrm>
          <a:prstGeom prst="ellipse">
            <a:avLst/>
          </a:prstGeom>
          <a:ln w="6350" cap="rnd">
            <a:solidFill>
              <a:srgbClr val="FF0000"/>
            </a:solidFill>
          </a:ln>
          <a:effectLst>
            <a:outerShdw blurRad="381000" dist="292100" dir="5400000" sx="-80000" sy="-18000" rotWithShape="0">
              <a:srgbClr val="000000">
                <a:alpha val="22000"/>
              </a:srgbClr>
            </a:outerShdw>
          </a:effectLst>
        </p:spPr>
      </p:pic>
      <p:sp>
        <p:nvSpPr>
          <p:cNvPr id="2" name="Horizontal Scroll 1"/>
          <p:cNvSpPr/>
          <p:nvPr/>
        </p:nvSpPr>
        <p:spPr>
          <a:xfrm>
            <a:off x="5272461" y="423407"/>
            <a:ext cx="1828800" cy="697639"/>
          </a:xfrm>
          <a:prstGeom prst="horizontalScroll">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পরিচিতি</a:t>
            </a:r>
            <a:endParaRPr lang="en-US" sz="3200" dirty="0">
              <a:solidFill>
                <a:schemeClr val="tx1"/>
              </a:solidFill>
            </a:endParaRPr>
          </a:p>
        </p:txBody>
      </p:sp>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810" y="1168133"/>
            <a:ext cx="2473961" cy="3405127"/>
          </a:xfrm>
          <a:prstGeom prst="rect">
            <a:avLst/>
          </a:prstGeom>
        </p:spPr>
      </p:pic>
      <p:sp>
        <p:nvSpPr>
          <p:cNvPr id="14" name="TextBox 13"/>
          <p:cNvSpPr txBox="1"/>
          <p:nvPr/>
        </p:nvSpPr>
        <p:spPr>
          <a:xfrm>
            <a:off x="7438177" y="4593462"/>
            <a:ext cx="4336472" cy="1938992"/>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শ্রেণিঃ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পঞ্চম</a:t>
            </a:r>
            <a:r>
              <a:rPr lang="en-US" sz="2400" dirty="0" smtClean="0">
                <a:latin typeface="NikoshBAN" panose="02000000000000000000" pitchFamily="2" charset="0"/>
                <a:cs typeface="NikoshBAN" panose="02000000000000000000" pitchFamily="2" charset="0"/>
              </a:rPr>
              <a:t> </a:t>
            </a:r>
          </a:p>
          <a:p>
            <a:pPr algn="ctr"/>
            <a:r>
              <a:rPr lang="en-US" sz="2400" dirty="0" err="1" smtClean="0">
                <a:latin typeface="NikoshBAN" panose="02000000000000000000" pitchFamily="2" charset="0"/>
                <a:cs typeface="NikoshBAN" panose="02000000000000000000" pitchFamily="2" charset="0"/>
              </a:rPr>
              <a:t>বিষয়ঃ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p>
          <a:p>
            <a:pPr algn="ctr"/>
            <a:r>
              <a:rPr lang="en-US" sz="2400" dirty="0" err="1" smtClean="0">
                <a:latin typeface="NikoshBAN" panose="02000000000000000000" pitchFamily="2" charset="0"/>
                <a:cs typeface="NikoshBAN" panose="02000000000000000000" pitchFamily="2" charset="0"/>
              </a:rPr>
              <a:t>পাঠঃফেব্রুয়ারির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গান</a:t>
            </a:r>
            <a:r>
              <a:rPr lang="en-US" sz="2400" dirty="0" smtClean="0">
                <a:latin typeface="NikoshBAN" panose="02000000000000000000" pitchFamily="2" charset="0"/>
                <a:cs typeface="NikoshBAN" panose="02000000000000000000" pitchFamily="2" charset="0"/>
              </a:rPr>
              <a:t> </a:t>
            </a:r>
          </a:p>
          <a:p>
            <a:pPr algn="ctr"/>
            <a:r>
              <a:rPr lang="en-US" sz="2400" dirty="0" err="1" smtClean="0">
                <a:latin typeface="NikoshBAN" panose="02000000000000000000" pitchFamily="2" charset="0"/>
                <a:cs typeface="NikoshBAN" panose="02000000000000000000" pitchFamily="2" charset="0"/>
              </a:rPr>
              <a:t>সময়ঃ</a:t>
            </a:r>
            <a:r>
              <a:rPr lang="en-US" sz="2400" dirty="0" smtClean="0">
                <a:latin typeface="NikoshBAN" panose="02000000000000000000" pitchFamily="2" charset="0"/>
                <a:cs typeface="NikoshBAN" panose="02000000000000000000" pitchFamily="2" charset="0"/>
              </a:rPr>
              <a:t> ৪৫ </a:t>
            </a:r>
            <a:r>
              <a:rPr lang="en-US" sz="2400" dirty="0" err="1" smtClean="0">
                <a:latin typeface="NikoshBAN" panose="02000000000000000000" pitchFamily="2" charset="0"/>
                <a:cs typeface="NikoshBAN" panose="02000000000000000000" pitchFamily="2" charset="0"/>
              </a:rPr>
              <a:t>মিনিট</a:t>
            </a:r>
            <a:r>
              <a:rPr lang="en-US" sz="2400" dirty="0" smtClean="0">
                <a:latin typeface="NikoshBAN" panose="02000000000000000000" pitchFamily="2" charset="0"/>
                <a:cs typeface="NikoshBAN" panose="02000000000000000000" pitchFamily="2" charset="0"/>
              </a:rPr>
              <a:t> </a:t>
            </a:r>
          </a:p>
          <a:p>
            <a:pPr algn="ctr"/>
            <a:r>
              <a:rPr lang="en-US" sz="2400" dirty="0" err="1" smtClean="0">
                <a:latin typeface="NikoshBAN" panose="02000000000000000000" pitchFamily="2" charset="0"/>
                <a:cs typeface="NikoshBAN" panose="02000000000000000000" pitchFamily="2" charset="0"/>
              </a:rPr>
              <a:t>তারিখঃ</a:t>
            </a:r>
            <a:r>
              <a:rPr lang="en-US" sz="2400" dirty="0" smtClean="0">
                <a:latin typeface="NikoshBAN" panose="02000000000000000000" pitchFamily="2" charset="0"/>
                <a:cs typeface="NikoshBAN" panose="02000000000000000000" pitchFamily="2" charset="0"/>
              </a:rPr>
              <a:t> 02/০2/২০২2 </a:t>
            </a:r>
            <a:r>
              <a:rPr lang="en-US" sz="2400" dirty="0" err="1" smtClean="0">
                <a:latin typeface="NikoshBAN" panose="02000000000000000000" pitchFamily="2" charset="0"/>
                <a:cs typeface="NikoshBAN" panose="02000000000000000000" pitchFamily="2" charset="0"/>
              </a:rPr>
              <a:t>খ্রিষ্টাব্দ</a:t>
            </a:r>
            <a:r>
              <a:rPr lang="en-US" sz="2400" dirty="0" smtClean="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6861" y="1408028"/>
            <a:ext cx="1496830" cy="5100542"/>
          </a:xfrm>
          <a:prstGeom prst="rect">
            <a:avLst/>
          </a:prstGeom>
        </p:spPr>
      </p:pic>
    </p:spTree>
    <p:extLst>
      <p:ext uri="{BB962C8B-B14F-4D97-AF65-F5344CB8AC3E}">
        <p14:creationId xmlns:p14="http://schemas.microsoft.com/office/powerpoint/2010/main" val="3114069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3997515" y="702299"/>
            <a:ext cx="3906982" cy="769441"/>
          </a:xfrm>
          <a:prstGeom prst="rect">
            <a:avLst/>
          </a:prstGeom>
          <a:noFill/>
        </p:spPr>
        <p:txBody>
          <a:bodyPr wrap="square" rtlCol="0">
            <a:spAutoFit/>
          </a:bodyPr>
          <a:lstStyle/>
          <a:p>
            <a:r>
              <a:rPr lang="bn-IN" sz="4400" u="sng" dirty="0" smtClean="0">
                <a:latin typeface="NikoshBAN" panose="02000000000000000000" pitchFamily="2" charset="0"/>
                <a:cs typeface="NikoshBAN" panose="02000000000000000000" pitchFamily="2" charset="0"/>
              </a:rPr>
              <a:t>প্রশ্নগুলোর উত্তর দাও</a:t>
            </a:r>
            <a:endParaRPr lang="en-GB" sz="4400" u="sng" dirty="0">
              <a:latin typeface="NikoshBAN" panose="02000000000000000000" pitchFamily="2" charset="0"/>
              <a:cs typeface="NikoshBAN" panose="02000000000000000000" pitchFamily="2" charset="0"/>
            </a:endParaRPr>
          </a:p>
        </p:txBody>
      </p:sp>
      <p:sp>
        <p:nvSpPr>
          <p:cNvPr id="9" name="TextBox 8"/>
          <p:cNvSpPr txBox="1"/>
          <p:nvPr/>
        </p:nvSpPr>
        <p:spPr>
          <a:xfrm>
            <a:off x="2840182" y="2521528"/>
            <a:ext cx="7938655"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 ভোলানো সুর কার ?</a:t>
            </a:r>
          </a:p>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পাহাড় কীভাবে সুরের বাহার ছড়ায় ? চারটি বাক্যে লেখ।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1466982" y="589048"/>
            <a:ext cx="2286000" cy="830997"/>
          </a:xfrm>
          <a:prstGeom prst="rect">
            <a:avLst/>
          </a:prstGeom>
          <a:noFill/>
          <a:ln>
            <a:solidFill>
              <a:srgbClr val="30022B"/>
            </a:solidFill>
          </a:ln>
        </p:spPr>
        <p:txBody>
          <a:bodyPr wrap="square" rtlCol="0">
            <a:spAutoFit/>
          </a:bodyPr>
          <a:lstStyle/>
          <a:p>
            <a:pPr algn="ctr"/>
            <a:r>
              <a:rPr lang="bn-IN" sz="4800" b="1" dirty="0" smtClean="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 </a:t>
            </a:r>
            <a:endParaRPr lang="en-GB" sz="4800" b="1" dirty="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060522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456240" y="767635"/>
            <a:ext cx="2272144" cy="1200329"/>
          </a:xfrm>
          <a:prstGeom prst="rect">
            <a:avLst/>
          </a:prstGeom>
          <a:noFill/>
          <a:ln>
            <a:solidFill>
              <a:srgbClr val="30022B"/>
            </a:solidFill>
          </a:ln>
        </p:spPr>
        <p:txBody>
          <a:bodyPr wrap="square" rtlCol="0">
            <a:spAutoFit/>
          </a:bodyPr>
          <a:lstStyle/>
          <a:p>
            <a:pPr marL="571500" indent="-571500">
              <a:buFont typeface="Wingdings" panose="05000000000000000000" pitchFamily="2" charset="2"/>
              <a:buChar char="v"/>
            </a:pPr>
            <a:r>
              <a:rPr lang="bn-IN" sz="3600" b="1" dirty="0" smtClean="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 </a:t>
            </a:r>
            <a:endParaRPr lang="en-GB" sz="3600" b="1" dirty="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3401289" y="1089196"/>
            <a:ext cx="5126182" cy="1815882"/>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দোয়েল কোয়েল ময়না কোকিল</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সবার আছে গান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পাখির গানে পাখির সুরে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মুগ্ধ সবার প্রাণ । </a:t>
            </a:r>
            <a:endParaRPr lang="en-GB"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2791688" y="403937"/>
            <a:ext cx="6712529" cy="584775"/>
          </a:xfrm>
          <a:prstGeom prst="rect">
            <a:avLst/>
          </a:prstGeom>
          <a:noFill/>
          <a:ln>
            <a:solidFill>
              <a:schemeClr val="bg1"/>
            </a:solidFill>
          </a:ln>
        </p:spPr>
        <p:txBody>
          <a:bodyPr wrap="square" rtlCol="0">
            <a:spAutoFit/>
          </a:bodyPr>
          <a:lstStyle/>
          <a:p>
            <a:pPr marL="457200" indent="-457200">
              <a:buFont typeface="Wingdings" panose="05000000000000000000" pitchFamily="2" charset="2"/>
              <a:buChar char="§"/>
            </a:pPr>
            <a:r>
              <a:rPr lang="bn-IN" sz="3200" dirty="0" smtClean="0">
                <a:solidFill>
                  <a:srgbClr val="83017A"/>
                </a:solidFill>
                <a:latin typeface="NikoshBAN" panose="02000000000000000000" pitchFamily="2" charset="0"/>
                <a:cs typeface="NikoshBAN" panose="02000000000000000000" pitchFamily="2" charset="0"/>
              </a:rPr>
              <a:t>নিচের কবিতাংশটুকুর মূলভাব ৫টি বাক্যে  লিখ</a:t>
            </a:r>
            <a:endParaRPr lang="en-GB" sz="3200" dirty="0">
              <a:solidFill>
                <a:srgbClr val="83017A"/>
              </a:solidFill>
              <a:latin typeface="NikoshBAN" panose="02000000000000000000" pitchFamily="2" charset="0"/>
              <a:cs typeface="NikoshBAN" panose="02000000000000000000" pitchFamily="2" charset="0"/>
            </a:endParaRPr>
          </a:p>
        </p:txBody>
      </p:sp>
      <p:sp>
        <p:nvSpPr>
          <p:cNvPr id="11" name="TextBox 10"/>
          <p:cNvSpPr txBox="1"/>
          <p:nvPr/>
        </p:nvSpPr>
        <p:spPr>
          <a:xfrm>
            <a:off x="5777343" y="2802229"/>
            <a:ext cx="4807528" cy="1815882"/>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সাগর নদীর ঊর্মিমালার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 ভোলানো সুর</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নদী হচ্ছে স্রোতস্বিনী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সাগর সমুদ্দুর ।  </a:t>
            </a:r>
            <a:endParaRPr lang="en-GB"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3401289" y="4645819"/>
            <a:ext cx="4779818" cy="1815882"/>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ছড়ায় পাহাড় সুরের বাহার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ঝরনা - প্রকৃতিতে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বাতাসে তার প্রতিধবনি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গ্রীষ্ম -বর্ষা -শীতে ।</a:t>
            </a:r>
            <a:endParaRPr lang="en-GB"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29688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1814945" y="484910"/>
            <a:ext cx="7661564" cy="646331"/>
          </a:xfrm>
          <a:prstGeom prst="rect">
            <a:avLst/>
          </a:prstGeom>
          <a:noFill/>
        </p:spPr>
        <p:txBody>
          <a:bodyPr wrap="square" rtlCol="0">
            <a:spAutoFit/>
          </a:bodyPr>
          <a:lstStyle/>
          <a:p>
            <a:pPr marL="571500" indent="-571500">
              <a:buFont typeface="Wingdings" panose="05000000000000000000" pitchFamily="2" charset="2"/>
              <a:buChar char="v"/>
            </a:pPr>
            <a:r>
              <a:rPr lang="bn-IN" sz="3600" b="1" u="sng" dirty="0" smtClean="0">
                <a:solidFill>
                  <a:srgbClr val="30022B"/>
                </a:solidFill>
                <a:latin typeface="NikoshBAN" panose="02000000000000000000" pitchFamily="2" charset="0"/>
                <a:cs typeface="NikoshBAN" panose="02000000000000000000" pitchFamily="2" charset="0"/>
              </a:rPr>
              <a:t>তোমাদের দলের কাজ আমার সাথে মিলিয়ে নাও ।</a:t>
            </a:r>
            <a:endParaRPr lang="en-GB" sz="3600" b="1" u="sng" dirty="0">
              <a:solidFill>
                <a:srgbClr val="30022B"/>
              </a:solidFill>
              <a:latin typeface="NikoshBAN" panose="02000000000000000000" pitchFamily="2" charset="0"/>
              <a:cs typeface="NikoshBAN" panose="02000000000000000000" pitchFamily="2" charset="0"/>
            </a:endParaRPr>
          </a:p>
        </p:txBody>
      </p:sp>
      <p:sp>
        <p:nvSpPr>
          <p:cNvPr id="9" name="TextBox 8"/>
          <p:cNvSpPr txBox="1"/>
          <p:nvPr/>
        </p:nvSpPr>
        <p:spPr>
          <a:xfrm>
            <a:off x="2285999" y="1884217"/>
            <a:ext cx="7855528" cy="2554545"/>
          </a:xfrm>
          <a:prstGeom prst="rect">
            <a:avLst/>
          </a:prstGeom>
          <a:noFill/>
        </p:spPr>
        <p:txBody>
          <a:bodyPr wrap="square" rtlCol="0">
            <a:spAutoFit/>
          </a:bodyPr>
          <a:lstStyle/>
          <a:p>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দোয়েল , কোয়েল ,ময়না ও কোকিল পাখির কণ্ঠে রয়েছে গান । এই পাখিগুলোর গানে ও সুরে সবার মন আনন্দে ভরে যায় । সাগর ও নদীর ঢেউয়ের মধ্যেও একটা সুর রয়েছে।  সেই সুর সবার মন ভোলায় । নদীর আরেক নাম স্রোতস্বিনী  আর সাগর হচ্ছে সমুদ্দুরের অন্য নাম। এ দুটির সুর ও মানুষের মন ভোলায়। </a:t>
            </a:r>
            <a:endParaRPr lang="en-GB"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97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9" name="Rounded Rectangle 8"/>
          <p:cNvSpPr/>
          <p:nvPr/>
        </p:nvSpPr>
        <p:spPr>
          <a:xfrm>
            <a:off x="4802837" y="986473"/>
            <a:ext cx="2576945" cy="12330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n w="0"/>
                <a:solidFill>
                  <a:srgbClr val="83017A"/>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 </a:t>
            </a:r>
            <a:endParaRPr lang="en-GB" sz="4800" dirty="0">
              <a:ln w="0"/>
              <a:solidFill>
                <a:srgbClr val="83017A"/>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2341418" y="2766490"/>
            <a:ext cx="8229601" cy="1200329"/>
          </a:xfrm>
          <a:prstGeom prst="rect">
            <a:avLst/>
          </a:prstGeom>
          <a:noFill/>
        </p:spPr>
        <p:txBody>
          <a:bodyPr wrap="square" rtlCol="0">
            <a:spAutoFit/>
          </a:bodyPr>
          <a:lstStyle/>
          <a:p>
            <a:pPr marL="571500" indent="-571500">
              <a:buFont typeface="Wingdings" panose="05000000000000000000" pitchFamily="2" charset="2"/>
              <a:buChar char="v"/>
            </a:pPr>
            <a:r>
              <a:rPr lang="bn-IN" sz="3600" b="1" dirty="0" smtClean="0">
                <a:solidFill>
                  <a:srgbClr val="83017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 ফেব্রুয়ারি ভোর বেলায় তুমি কিভাবে শহীদদের শ্রদ্ধা জানাও তা বাড়ি থেকে লিখে আনবে ।</a:t>
            </a:r>
            <a:endParaRPr lang="en-GB" sz="3600" b="1" dirty="0">
              <a:solidFill>
                <a:srgbClr val="83017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1220975"/>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4356648" y="470077"/>
            <a:ext cx="3200400" cy="769441"/>
          </a:xfrm>
          <a:prstGeom prst="rect">
            <a:avLst/>
          </a:prstGeom>
          <a:noFill/>
        </p:spPr>
        <p:txBody>
          <a:bodyPr wrap="square" rtlCol="0">
            <a:spAutoFit/>
          </a:bodyPr>
          <a:lstStyle/>
          <a:p>
            <a:r>
              <a:rPr lang="bn-IN" sz="4400" dirty="0" smtClean="0">
                <a:solidFill>
                  <a:srgbClr val="00B050"/>
                </a:solidFill>
                <a:latin typeface="NikoshBAN" panose="02000000000000000000" pitchFamily="2" charset="0"/>
                <a:cs typeface="NikoshBAN" panose="02000000000000000000" pitchFamily="2" charset="0"/>
              </a:rPr>
              <a:t>ধন্যবাদ সবাইকে </a:t>
            </a:r>
            <a:endParaRPr lang="en-GB" sz="4400" dirty="0">
              <a:solidFill>
                <a:srgbClr val="00B05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04" y="1472169"/>
            <a:ext cx="10878202" cy="4824716"/>
          </a:xfrm>
          <a:prstGeom prst="rect">
            <a:avLst/>
          </a:prstGeom>
        </p:spPr>
      </p:pic>
    </p:spTree>
    <p:extLst>
      <p:ext uri="{BB962C8B-B14F-4D97-AF65-F5344CB8AC3E}">
        <p14:creationId xmlns:p14="http://schemas.microsoft.com/office/powerpoint/2010/main" val="407229863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3174388" y="808377"/>
            <a:ext cx="5488778"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চলো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গাই</a:t>
            </a:r>
            <a:r>
              <a:rPr lang="en-US" sz="4400" dirty="0" smtClean="0">
                <a:latin typeface="NikoshBAN" panose="02000000000000000000" pitchFamily="2" charset="0"/>
                <a:cs typeface="NikoshBAN" panose="02000000000000000000" pitchFamily="2" charset="0"/>
              </a:rPr>
              <a:t>  </a:t>
            </a:r>
            <a:endParaRPr lang="en-GB" sz="4400" dirty="0">
              <a:latin typeface="NikoshBAN" panose="02000000000000000000" pitchFamily="2" charset="0"/>
              <a:cs typeface="NikoshBAN" panose="02000000000000000000" pitchFamily="2" charset="0"/>
            </a:endParaRPr>
          </a:p>
        </p:txBody>
      </p:sp>
      <p:sp>
        <p:nvSpPr>
          <p:cNvPr id="9" name="TextBox 8"/>
          <p:cNvSpPr txBox="1"/>
          <p:nvPr/>
        </p:nvSpPr>
        <p:spPr>
          <a:xfrm>
            <a:off x="3549650" y="3894421"/>
            <a:ext cx="7326168" cy="584775"/>
          </a:xfrm>
          <a:prstGeom prst="rect">
            <a:avLst/>
          </a:prstGeom>
          <a:noFill/>
        </p:spPr>
        <p:txBody>
          <a:bodyPr wrap="square" rtlCol="0">
            <a:spAutoFit/>
          </a:bodyPr>
          <a:lstStyle/>
          <a:p>
            <a:pPr marL="457200" indent="-457200">
              <a:buFont typeface="Wingdings" panose="05000000000000000000" pitchFamily="2" charset="2"/>
              <a:buChar char="v"/>
            </a:pPr>
            <a:r>
              <a:rPr lang="bn-IN" sz="3200" b="1" dirty="0" smtClean="0">
                <a:latin typeface="NikoshBAN" panose="02000000000000000000" pitchFamily="2" charset="0"/>
                <a:cs typeface="NikoshBAN" panose="02000000000000000000" pitchFamily="2" charset="0"/>
              </a:rPr>
              <a:t>তোমরা কি এর আগে কখনো এই গানটি শুনেছো </a:t>
            </a:r>
            <a:r>
              <a:rPr lang="bn-IN" sz="2800" b="1" dirty="0" smtClean="0">
                <a:latin typeface="NikoshBAN" panose="02000000000000000000" pitchFamily="2" charset="0"/>
                <a:cs typeface="NikoshBAN" panose="02000000000000000000" pitchFamily="2" charset="0"/>
              </a:rPr>
              <a:t>? </a:t>
            </a:r>
            <a:endParaRPr lang="en-GB" sz="2800" b="1" dirty="0">
              <a:latin typeface="NikoshBAN" panose="02000000000000000000" pitchFamily="2" charset="0"/>
              <a:cs typeface="NikoshBAN" panose="02000000000000000000" pitchFamily="2" charset="0"/>
            </a:endParaRPr>
          </a:p>
        </p:txBody>
      </p:sp>
      <p:sp>
        <p:nvSpPr>
          <p:cNvPr id="10" name="TextBox 9"/>
          <p:cNvSpPr txBox="1"/>
          <p:nvPr/>
        </p:nvSpPr>
        <p:spPr>
          <a:xfrm>
            <a:off x="3549650" y="4479196"/>
            <a:ext cx="6162385" cy="584775"/>
          </a:xfrm>
          <a:prstGeom prst="rect">
            <a:avLst/>
          </a:prstGeom>
          <a:noFill/>
        </p:spPr>
        <p:txBody>
          <a:bodyPr wrap="square" rtlCol="0">
            <a:spAutoFit/>
          </a:bodyPr>
          <a:lstStyle/>
          <a:p>
            <a:pPr marL="457200" indent="-457200">
              <a:buFont typeface="Wingdings" panose="05000000000000000000" pitchFamily="2" charset="2"/>
              <a:buChar char="v"/>
            </a:pPr>
            <a:r>
              <a:rPr lang="bn-IN" sz="3200" b="1" dirty="0" smtClean="0">
                <a:latin typeface="NikoshBAN" panose="02000000000000000000" pitchFamily="2" charset="0"/>
                <a:cs typeface="NikoshBAN" panose="02000000000000000000" pitchFamily="2" charset="0"/>
              </a:rPr>
              <a:t>কার রক্তে রাংগানো একুশে ফেব্রুয়ারি ?</a:t>
            </a:r>
            <a:endParaRPr lang="en-GB" sz="3200" b="1" dirty="0">
              <a:latin typeface="NikoshBAN" panose="02000000000000000000" pitchFamily="2" charset="0"/>
              <a:cs typeface="NikoshBAN" panose="02000000000000000000" pitchFamily="2" charset="0"/>
            </a:endParaRPr>
          </a:p>
        </p:txBody>
      </p:sp>
      <p:sp>
        <p:nvSpPr>
          <p:cNvPr id="11" name="TextBox 10"/>
          <p:cNvSpPr txBox="1"/>
          <p:nvPr/>
        </p:nvSpPr>
        <p:spPr>
          <a:xfrm>
            <a:off x="3549650" y="5022912"/>
            <a:ext cx="4738254" cy="584775"/>
          </a:xfrm>
          <a:prstGeom prst="rect">
            <a:avLst/>
          </a:prstGeom>
          <a:noFill/>
        </p:spPr>
        <p:txBody>
          <a:bodyPr wrap="square" rtlCol="0">
            <a:spAutoFit/>
          </a:bodyPr>
          <a:lstStyle/>
          <a:p>
            <a:pPr marL="457200" indent="-457200">
              <a:buFont typeface="Wingdings" panose="05000000000000000000" pitchFamily="2" charset="2"/>
              <a:buChar char="v"/>
            </a:pPr>
            <a:r>
              <a:rPr lang="bn-IN" sz="3200" b="1" dirty="0" smtClean="0">
                <a:latin typeface="NikoshBAN" panose="02000000000000000000" pitchFamily="2" charset="0"/>
                <a:cs typeface="NikoshBAN" panose="02000000000000000000" pitchFamily="2" charset="0"/>
              </a:rPr>
              <a:t>আমরা তাঁদের ভুলবো না কেন?</a:t>
            </a:r>
            <a:endParaRPr lang="en-GB"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531113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4855418" y="11248"/>
            <a:ext cx="2937615" cy="830997"/>
          </a:xfrm>
          <a:prstGeom prst="rect">
            <a:avLst/>
          </a:prstGeom>
          <a:noFill/>
        </p:spPr>
        <p:txBody>
          <a:bodyPr wrap="square" rtlCol="0">
            <a:spAutoFit/>
          </a:bodyPr>
          <a:lstStyle/>
          <a:p>
            <a:r>
              <a:rPr lang="bn-BD" sz="4800" b="1" dirty="0">
                <a:solidFill>
                  <a:srgbClr val="83017A"/>
                </a:solidFill>
                <a:effectLst>
                  <a:outerShdw blurRad="38100" dist="38100" dir="2700000" algn="tl">
                    <a:srgbClr val="000000">
                      <a:alpha val="43137"/>
                    </a:srgbClr>
                  </a:outerShdw>
                </a:effectLst>
                <a:latin typeface="NikoshBAN" pitchFamily="2" charset="0"/>
                <a:cs typeface="NikoshBAN" pitchFamily="2" charset="0"/>
              </a:rPr>
              <a:t>ছবিগুলো দেখ </a:t>
            </a:r>
            <a:r>
              <a:rPr lang="bn-BD" dirty="0" smtClean="0">
                <a:solidFill>
                  <a:srgbClr val="83017A"/>
                </a:solidFill>
              </a:rPr>
              <a:t> </a:t>
            </a:r>
            <a:endParaRPr lang="en-US" dirty="0">
              <a:solidFill>
                <a:srgbClr val="83017A"/>
              </a:solidFill>
            </a:endParaRPr>
          </a:p>
        </p:txBody>
      </p:sp>
      <p:sp>
        <p:nvSpPr>
          <p:cNvPr id="9" name="TextBox 8"/>
          <p:cNvSpPr txBox="1"/>
          <p:nvPr/>
        </p:nvSpPr>
        <p:spPr>
          <a:xfrm>
            <a:off x="4077084" y="5963864"/>
            <a:ext cx="4862518" cy="646331"/>
          </a:xfrm>
          <a:prstGeom prst="rect">
            <a:avLst/>
          </a:prstGeom>
          <a:noFill/>
        </p:spPr>
        <p:txBody>
          <a:bodyPr wrap="square" rtlCol="0">
            <a:spAutoFit/>
          </a:bodyPr>
          <a:lstStyle/>
          <a:p>
            <a:r>
              <a:rPr lang="bn-BD" sz="3600" b="1" dirty="0">
                <a:effectLst>
                  <a:outerShdw blurRad="38100" dist="38100" dir="2700000" algn="tl">
                    <a:srgbClr val="000000">
                      <a:alpha val="43137"/>
                    </a:srgbClr>
                  </a:outerShdw>
                </a:effectLst>
                <a:latin typeface="NikoshBAN" pitchFamily="2" charset="0"/>
                <a:cs typeface="NikoshBAN" pitchFamily="2" charset="0"/>
              </a:rPr>
              <a:t>রাষ্ট্রভাষার দাবীতে ছাত্র আন্দোলন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3911867" y="5934849"/>
            <a:ext cx="5500807" cy="707886"/>
          </a:xfrm>
          <a:prstGeom prst="rect">
            <a:avLst/>
          </a:prstGeom>
          <a:solidFill>
            <a:schemeClr val="bg1">
              <a:lumMod val="95000"/>
            </a:schemeClr>
          </a:solidFill>
        </p:spPr>
        <p:txBody>
          <a:bodyPr wrap="square" rtlCol="0">
            <a:spAutoFit/>
          </a:bodyPr>
          <a:lstStyle/>
          <a:p>
            <a:pPr algn="ctr"/>
            <a:r>
              <a:rPr lang="bn-BD" sz="4000" b="1" dirty="0">
                <a:effectLst>
                  <a:outerShdw blurRad="38100" dist="38100" dir="2700000" algn="tl">
                    <a:srgbClr val="000000">
                      <a:alpha val="43137"/>
                    </a:srgbClr>
                  </a:outerShdw>
                </a:effectLst>
                <a:latin typeface="NikoshBAN" pitchFamily="2" charset="0"/>
                <a:cs typeface="NikoshBAN" pitchFamily="2" charset="0"/>
              </a:rPr>
              <a:t>ভাষা শহিদ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5030" y="788930"/>
            <a:ext cx="8158393" cy="4843615"/>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260a417956c4773fc5a95003e060d470.jpg"/>
          <p:cNvPicPr>
            <a:picLocks noChangeAspect="1"/>
          </p:cNvPicPr>
          <p:nvPr/>
        </p:nvPicPr>
        <p:blipFill>
          <a:blip r:embed="rId5">
            <a:lum contrast="40000"/>
          </a:blip>
          <a:stretch>
            <a:fillRect/>
          </a:stretch>
        </p:blipFill>
        <p:spPr>
          <a:xfrm>
            <a:off x="2346537" y="805820"/>
            <a:ext cx="8158393" cy="4864258"/>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descr="vasa.jpg"/>
          <p:cNvPicPr>
            <a:picLocks noChangeAspect="1"/>
          </p:cNvPicPr>
          <p:nvPr/>
        </p:nvPicPr>
        <p:blipFill>
          <a:blip r:embed="rId6">
            <a:duotone>
              <a:schemeClr val="accent3">
                <a:shade val="45000"/>
                <a:satMod val="135000"/>
              </a:schemeClr>
              <a:prstClr val="white"/>
            </a:duotone>
          </a:blip>
          <a:stretch>
            <a:fillRect/>
          </a:stretch>
        </p:blipFill>
        <p:spPr>
          <a:xfrm>
            <a:off x="2245032" y="670292"/>
            <a:ext cx="8568911" cy="4947746"/>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descr="Shaheed_Minar.JPG"/>
          <p:cNvPicPr>
            <a:picLocks noChangeAspect="1"/>
          </p:cNvPicPr>
          <p:nvPr/>
        </p:nvPicPr>
        <p:blipFill>
          <a:blip r:embed="rId7" cstate="email">
            <a:lum bright="20000" contrast="55000"/>
            <a:extLst>
              <a:ext uri="{28A0092B-C50C-407E-A947-70E740481C1C}">
                <a14:useLocalDpi xmlns:a14="http://schemas.microsoft.com/office/drawing/2010/main"/>
              </a:ext>
            </a:extLst>
          </a:blip>
          <a:stretch>
            <a:fillRect/>
          </a:stretch>
        </p:blipFill>
        <p:spPr>
          <a:xfrm>
            <a:off x="2245030" y="751397"/>
            <a:ext cx="8478321" cy="4761343"/>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3911867" y="5963864"/>
            <a:ext cx="5027735" cy="707886"/>
          </a:xfrm>
          <a:prstGeom prst="rect">
            <a:avLst/>
          </a:prstGeom>
          <a:solidFill>
            <a:schemeClr val="bg1">
              <a:lumMod val="95000"/>
            </a:schemeClr>
          </a:solidFill>
        </p:spPr>
        <p:txBody>
          <a:bodyPr wrap="square" rtlCol="0">
            <a:spAutoFit/>
          </a:bodyPr>
          <a:lstStyle/>
          <a:p>
            <a:r>
              <a:rPr lang="bn-BD" sz="4000" b="1" dirty="0">
                <a:effectLst>
                  <a:outerShdw blurRad="38100" dist="38100" dir="2700000" algn="tl">
                    <a:srgbClr val="000000">
                      <a:alpha val="43137"/>
                    </a:srgbClr>
                  </a:outerShdw>
                </a:effectLst>
                <a:latin typeface="NikoshBAN" pitchFamily="2" charset="0"/>
                <a:cs typeface="NikoshBAN" pitchFamily="2" charset="0"/>
              </a:rPr>
              <a:t>   </a:t>
            </a:r>
            <a:r>
              <a:rPr lang="bn-BD" sz="3200" b="1" dirty="0">
                <a:effectLst>
                  <a:outerShdw blurRad="38100" dist="38100" dir="2700000" algn="tl">
                    <a:srgbClr val="000000">
                      <a:alpha val="43137"/>
                    </a:srgbClr>
                  </a:outerShdw>
                </a:effectLst>
                <a:latin typeface="NikoshBAN" pitchFamily="2" charset="0"/>
                <a:cs typeface="NikoshBAN" pitchFamily="2" charset="0"/>
              </a:rPr>
              <a:t>একুশের ঐতিহাসিক গান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6" name="TextBox 15"/>
          <p:cNvSpPr txBox="1"/>
          <p:nvPr/>
        </p:nvSpPr>
        <p:spPr>
          <a:xfrm>
            <a:off x="4219243" y="6074301"/>
            <a:ext cx="4343400" cy="584775"/>
          </a:xfrm>
          <a:prstGeom prst="rect">
            <a:avLst/>
          </a:prstGeom>
          <a:solidFill>
            <a:schemeClr val="bg1">
              <a:lumMod val="95000"/>
            </a:schemeClr>
          </a:solid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শহীদদের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শ্রদ্ধা</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নিবেদন</a:t>
            </a:r>
            <a:r>
              <a:rPr lang="en-US" sz="3200" b="1" dirty="0" smtClean="0">
                <a:latin typeface="NikoshBAN" panose="02000000000000000000" pitchFamily="2" charset="0"/>
                <a:cs typeface="NikoshBAN" panose="02000000000000000000" pitchFamily="2" charset="0"/>
              </a:rPr>
              <a:t> </a:t>
            </a:r>
            <a:endParaRPr lang="en-GB"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4158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9" name="TextBox 8"/>
          <p:cNvSpPr txBox="1"/>
          <p:nvPr/>
        </p:nvSpPr>
        <p:spPr>
          <a:xfrm>
            <a:off x="3673185" y="360219"/>
            <a:ext cx="5818909" cy="1323439"/>
          </a:xfrm>
          <a:prstGeom prst="rect">
            <a:avLst/>
          </a:prstGeom>
          <a:noFill/>
        </p:spPr>
        <p:txBody>
          <a:bodyPr wrap="square" rtlCol="0">
            <a:spAutoFit/>
          </a:bodyPr>
          <a:lstStyle/>
          <a:p>
            <a:pPr algn="ctr"/>
            <a:r>
              <a:rPr lang="en-US" sz="4000" dirty="0" err="1" smtClean="0">
                <a:solidFill>
                  <a:srgbClr val="002060"/>
                </a:solidFill>
                <a:latin typeface="NikoshBAN" panose="02000000000000000000" pitchFamily="2" charset="0"/>
                <a:cs typeface="NikoshBAN" panose="02000000000000000000" pitchFamily="2" charset="0"/>
              </a:rPr>
              <a:t>কবিতা</a:t>
            </a:r>
            <a:r>
              <a:rPr lang="en-US" sz="4000" dirty="0" smtClean="0">
                <a:solidFill>
                  <a:srgbClr val="002060"/>
                </a:solidFill>
                <a:latin typeface="NikoshBAN" panose="02000000000000000000" pitchFamily="2" charset="0"/>
                <a:cs typeface="NikoshBAN" panose="02000000000000000000" pitchFamily="2" charset="0"/>
              </a:rPr>
              <a:t> “</a:t>
            </a:r>
            <a:r>
              <a:rPr lang="bn-IN" sz="4000" dirty="0" smtClean="0">
                <a:solidFill>
                  <a:srgbClr val="002060"/>
                </a:solidFill>
                <a:latin typeface="NikoshBAN" panose="02000000000000000000" pitchFamily="2" charset="0"/>
                <a:cs typeface="NikoshBAN" panose="02000000000000000000" pitchFamily="2" charset="0"/>
              </a:rPr>
              <a:t>ফেব্রুয়ারির গান</a:t>
            </a:r>
            <a:r>
              <a:rPr lang="en-US" sz="4000" dirty="0" smtClean="0">
                <a:solidFill>
                  <a:srgbClr val="002060"/>
                </a:solidFill>
                <a:latin typeface="NikoshBAN" panose="02000000000000000000" pitchFamily="2" charset="0"/>
                <a:cs typeface="NikoshBAN" panose="02000000000000000000" pitchFamily="2" charset="0"/>
              </a:rPr>
              <a:t>”</a:t>
            </a:r>
            <a:r>
              <a:rPr lang="bn-IN" sz="4000" dirty="0" smtClean="0">
                <a:solidFill>
                  <a:srgbClr val="002060"/>
                </a:solidFill>
                <a:latin typeface="NikoshBAN" panose="02000000000000000000" pitchFamily="2" charset="0"/>
                <a:cs typeface="NikoshBAN" panose="02000000000000000000" pitchFamily="2" charset="0"/>
              </a:rPr>
              <a:t> </a:t>
            </a:r>
          </a:p>
          <a:p>
            <a:pPr algn="ctr"/>
            <a:r>
              <a:rPr lang="en-US" sz="4000" dirty="0" err="1" smtClean="0">
                <a:solidFill>
                  <a:srgbClr val="7030A0"/>
                </a:solidFill>
                <a:latin typeface="NikoshBAN" panose="02000000000000000000" pitchFamily="2" charset="0"/>
                <a:cs typeface="NikoshBAN" panose="02000000000000000000" pitchFamily="2" charset="0"/>
              </a:rPr>
              <a:t>কবি</a:t>
            </a:r>
            <a:r>
              <a:rPr lang="en-US" sz="4000" dirty="0" smtClean="0">
                <a:solidFill>
                  <a:srgbClr val="7030A0"/>
                </a:solidFill>
                <a:latin typeface="NikoshBAN" panose="02000000000000000000" pitchFamily="2" charset="0"/>
                <a:cs typeface="NikoshBAN" panose="02000000000000000000" pitchFamily="2" charset="0"/>
              </a:rPr>
              <a:t> “</a:t>
            </a:r>
            <a:r>
              <a:rPr lang="bn-IN" sz="4000" dirty="0" smtClean="0">
                <a:solidFill>
                  <a:srgbClr val="7030A0"/>
                </a:solidFill>
                <a:latin typeface="NikoshBAN" panose="02000000000000000000" pitchFamily="2" charset="0"/>
                <a:cs typeface="NikoshBAN" panose="02000000000000000000" pitchFamily="2" charset="0"/>
              </a:rPr>
              <a:t>লু</a:t>
            </a:r>
            <a:r>
              <a:rPr lang="en-US" sz="4000" dirty="0">
                <a:solidFill>
                  <a:srgbClr val="7030A0"/>
                </a:solidFill>
                <a:latin typeface="NikoshBAN" panose="02000000000000000000" pitchFamily="2" charset="0"/>
                <a:cs typeface="NikoshBAN" panose="02000000000000000000" pitchFamily="2" charset="0"/>
              </a:rPr>
              <a:t>ৎ</a:t>
            </a:r>
            <a:r>
              <a:rPr lang="bn-IN" sz="4000" dirty="0" smtClean="0">
                <a:solidFill>
                  <a:srgbClr val="7030A0"/>
                </a:solidFill>
                <a:latin typeface="NikoshBAN" panose="02000000000000000000" pitchFamily="2" charset="0"/>
                <a:cs typeface="NikoshBAN" panose="02000000000000000000" pitchFamily="2" charset="0"/>
              </a:rPr>
              <a:t>ফর রহমান রিটন</a:t>
            </a:r>
            <a:r>
              <a:rPr lang="en-US" sz="4000" dirty="0" smtClean="0">
                <a:solidFill>
                  <a:srgbClr val="7030A0"/>
                </a:solidFill>
                <a:latin typeface="NikoshBAN" panose="02000000000000000000" pitchFamily="2" charset="0"/>
                <a:cs typeface="NikoshBAN" panose="02000000000000000000" pitchFamily="2" charset="0"/>
              </a:rPr>
              <a:t>”</a:t>
            </a:r>
            <a:endParaRPr lang="en-GB" sz="4000" dirty="0">
              <a:solidFill>
                <a:srgbClr val="7030A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429" y="1958630"/>
            <a:ext cx="9075761" cy="4240562"/>
          </a:xfrm>
          <a:prstGeom prst="rect">
            <a:avLst/>
          </a:prstGeom>
        </p:spPr>
      </p:pic>
    </p:spTree>
    <p:extLst>
      <p:ext uri="{BB962C8B-B14F-4D97-AF65-F5344CB8AC3E}">
        <p14:creationId xmlns:p14="http://schemas.microsoft.com/office/powerpoint/2010/main" val="92118833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grpSp>
        <p:nvGrpSpPr>
          <p:cNvPr id="7" name="Group 6"/>
          <p:cNvGrpSpPr/>
          <p:nvPr/>
        </p:nvGrpSpPr>
        <p:grpSpPr>
          <a:xfrm>
            <a:off x="1706213" y="1181461"/>
            <a:ext cx="10315603" cy="4810724"/>
            <a:chOff x="504797" y="630382"/>
            <a:chExt cx="10315603" cy="4810724"/>
          </a:xfrm>
        </p:grpSpPr>
        <p:sp>
          <p:nvSpPr>
            <p:cNvPr id="10" name="Rounded Rectangle 9"/>
            <p:cNvSpPr/>
            <p:nvPr/>
          </p:nvSpPr>
          <p:spPr>
            <a:xfrm>
              <a:off x="1981197" y="630382"/>
              <a:ext cx="8839203" cy="481072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886116" y="1466802"/>
              <a:ext cx="7356920" cy="3539430"/>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২.১.2 </a:t>
              </a:r>
              <a:r>
                <a:rPr lang="en-US" sz="3200" dirty="0" err="1" smtClean="0">
                  <a:latin typeface="NikoshBAN" panose="02000000000000000000" pitchFamily="2" charset="0"/>
                  <a:cs typeface="NikoshBAN" panose="02000000000000000000" pitchFamily="2" charset="0"/>
                </a:rPr>
                <a:t>কবিতা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বুঝতে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২.১.১ </a:t>
              </a:r>
              <a:r>
                <a:rPr lang="en-US" sz="3200" dirty="0" err="1" smtClean="0">
                  <a:latin typeface="NikoshBAN" panose="02000000000000000000" pitchFamily="2" charset="0"/>
                  <a:cs typeface="NikoshBAN" panose="02000000000000000000" pitchFamily="2" charset="0"/>
                </a:rPr>
                <a:t>প্রমিত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উচ্চারণে</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ছন্দ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বজায়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১.৩.১ </a:t>
              </a:r>
              <a:r>
                <a:rPr lang="en-US" sz="3200" dirty="0" err="1" smtClean="0">
                  <a:latin typeface="NikoshBAN" panose="02000000000000000000" pitchFamily="2" charset="0"/>
                  <a:cs typeface="NikoshBAN" panose="02000000000000000000" pitchFamily="2" charset="0"/>
                </a:rPr>
                <a:t>পাঠে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যুক্তব্যঞ্জন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শুদ্ধ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পড়তে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১.৫.১ </a:t>
              </a:r>
              <a:r>
                <a:rPr lang="en-US" sz="3200" dirty="0" err="1" smtClean="0">
                  <a:latin typeface="NikoshBAN" panose="02000000000000000000" pitchFamily="2" charset="0"/>
                  <a:cs typeface="NikoshBAN" panose="02000000000000000000" pitchFamily="2" charset="0"/>
                </a:rPr>
                <a:t>পাঠে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লিখতে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p>
          </p:txBody>
        </p:sp>
        <p:sp>
          <p:nvSpPr>
            <p:cNvPr id="13" name="TextBox 12"/>
            <p:cNvSpPr txBox="1"/>
            <p:nvPr/>
          </p:nvSpPr>
          <p:spPr>
            <a:xfrm>
              <a:off x="2946061" y="645763"/>
              <a:ext cx="7296975" cy="646331"/>
            </a:xfrm>
            <a:prstGeom prst="rect">
              <a:avLst/>
            </a:prstGeom>
            <a:noFill/>
          </p:spPr>
          <p:txBody>
            <a:bodyPr wrap="square" rtlCol="0">
              <a:spAutoFit/>
            </a:bodyPr>
            <a:lstStyle/>
            <a:p>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পাঠশেষে শিক্ষার্থীরা --------</a:t>
              </a:r>
              <a:endParaRPr lang="en-GB"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Notched Right Arrow 13"/>
            <p:cNvSpPr/>
            <p:nvPr/>
          </p:nvSpPr>
          <p:spPr>
            <a:xfrm rot="16200000">
              <a:off x="366290" y="2746975"/>
              <a:ext cx="2307787" cy="1577138"/>
            </a:xfrm>
            <a:prstGeom prst="notchedRightArrow">
              <a:avLst/>
            </a:prstGeom>
            <a:gradFill>
              <a:gsLst>
                <a:gs pos="24000">
                  <a:srgbClr val="83017A"/>
                </a:gs>
                <a:gs pos="50000">
                  <a:schemeClr val="accent1">
                    <a:lumMod val="40000"/>
                    <a:lumOff val="60000"/>
                  </a:schemeClr>
                </a:gs>
                <a:gs pos="71000">
                  <a:srgbClr val="7030A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04797" y="1919807"/>
              <a:ext cx="1974499" cy="1692316"/>
            </a:xfrm>
            <a:prstGeom prst="ellipse">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2">
                      <a:lumMod val="50000"/>
                    </a:schemeClr>
                  </a:solidFill>
                  <a:latin typeface="NikoshBAN" panose="02000000000000000000" pitchFamily="2" charset="0"/>
                  <a:cs typeface="NikoshBAN" panose="02000000000000000000" pitchFamily="2" charset="0"/>
                </a:rPr>
                <a:t>শিখনফল</a:t>
              </a:r>
              <a:endParaRPr lang="en-GB" sz="3200" dirty="0">
                <a:solidFill>
                  <a:schemeClr val="accent2">
                    <a:lumMod val="5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71032245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Rounded Rectangle 6"/>
          <p:cNvSpPr/>
          <p:nvPr/>
        </p:nvSpPr>
        <p:spPr>
          <a:xfrm>
            <a:off x="7220632" y="1234701"/>
            <a:ext cx="1911924" cy="1981200"/>
          </a:xfrm>
          <a:prstGeom prst="roundRect">
            <a:avLst/>
          </a:prstGeom>
          <a:blipFill dpi="0" rotWithShape="1">
            <a:blip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9685599" y="1207987"/>
            <a:ext cx="1939637" cy="2078181"/>
          </a:xfrm>
          <a:prstGeom prst="round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w="0"/>
                <a:solidFill>
                  <a:srgbClr val="30022B"/>
                </a:solidFill>
                <a:latin typeface="NikoshBAN" panose="02000000000000000000" pitchFamily="2" charset="0"/>
                <a:cs typeface="NikoshBAN" panose="02000000000000000000" pitchFamily="2" charset="0"/>
              </a:rPr>
              <a:t>জন্মঃ</a:t>
            </a:r>
          </a:p>
          <a:p>
            <a:pPr algn="ctr"/>
            <a:endParaRPr lang="bn-IN" sz="2800" b="1" dirty="0">
              <a:ln w="0"/>
              <a:solidFill>
                <a:schemeClr val="tx1"/>
              </a:solidFill>
              <a:latin typeface="NikoshBAN" panose="02000000000000000000" pitchFamily="2" charset="0"/>
              <a:cs typeface="NikoshBAN" panose="02000000000000000000" pitchFamily="2" charset="0"/>
            </a:endParaRPr>
          </a:p>
          <a:p>
            <a:pPr algn="ctr"/>
            <a:endParaRPr lang="bn-IN" sz="2800" b="1" dirty="0" smtClean="0">
              <a:ln w="0"/>
              <a:solidFill>
                <a:schemeClr val="tx1"/>
              </a:solidFill>
              <a:latin typeface="NikoshBAN" panose="02000000000000000000" pitchFamily="2" charset="0"/>
              <a:cs typeface="NikoshBAN" panose="02000000000000000000" pitchFamily="2" charset="0"/>
            </a:endParaRPr>
          </a:p>
          <a:p>
            <a:pPr algn="ctr"/>
            <a:endParaRPr lang="en-GB" sz="2800" b="1" dirty="0">
              <a:ln w="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7117770" y="3900292"/>
            <a:ext cx="2355274" cy="2666763"/>
          </a:xfrm>
          <a:prstGeom prst="round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উল্লেখযোগ্য গ্রন্থঃ</a:t>
            </a:r>
          </a:p>
          <a:p>
            <a:pPr algn="ctr"/>
            <a:endPar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bn-IN" dirty="0"/>
          </a:p>
          <a:p>
            <a:pPr algn="ctr"/>
            <a:endParaRPr lang="bn-IN" dirty="0" smtClean="0"/>
          </a:p>
          <a:p>
            <a:pPr algn="ctr"/>
            <a:endParaRPr lang="bn-IN" dirty="0"/>
          </a:p>
          <a:p>
            <a:pPr algn="ctr"/>
            <a:endParaRPr lang="en-GB" dirty="0"/>
          </a:p>
        </p:txBody>
      </p:sp>
      <p:sp>
        <p:nvSpPr>
          <p:cNvPr id="11" name="Rounded Rectangle 10"/>
          <p:cNvSpPr/>
          <p:nvPr/>
        </p:nvSpPr>
        <p:spPr>
          <a:xfrm>
            <a:off x="4681780" y="1288239"/>
            <a:ext cx="1939637" cy="2078181"/>
          </a:xfrm>
          <a:prstGeom prst="round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bn-IN" sz="2800" b="1" dirty="0">
              <a:solidFill>
                <a:schemeClr val="tx1"/>
              </a:solidFill>
              <a:latin typeface="NikoshBAN" panose="02000000000000000000" pitchFamily="2" charset="0"/>
              <a:cs typeface="NikoshBAN" panose="02000000000000000000" pitchFamily="2" charset="0"/>
            </a:endParaRPr>
          </a:p>
          <a:p>
            <a:pPr algn="ctr"/>
            <a:endParaRPr lang="bn-IN" sz="2800" b="1" dirty="0" smtClean="0">
              <a:solidFill>
                <a:schemeClr val="tx1"/>
              </a:solidFill>
              <a:latin typeface="NikoshBAN" panose="02000000000000000000" pitchFamily="2" charset="0"/>
              <a:cs typeface="NikoshBAN" panose="02000000000000000000" pitchFamily="2" charset="0"/>
            </a:endParaRPr>
          </a:p>
          <a:p>
            <a:pPr algn="ctr"/>
            <a:r>
              <a:rPr lang="bn-IN" sz="2800" b="1" dirty="0" smtClean="0">
                <a:solidFill>
                  <a:srgbClr val="30022B"/>
                </a:solidFill>
                <a:latin typeface="NikoshBAN" panose="02000000000000000000" pitchFamily="2" charset="0"/>
                <a:cs typeface="NikoshBAN" panose="02000000000000000000" pitchFamily="2" charset="0"/>
              </a:rPr>
              <a:t>পুরস্কারঃ</a:t>
            </a:r>
          </a:p>
          <a:p>
            <a:pPr algn="ctr"/>
            <a:endParaRPr lang="bn-IN" sz="2800" b="1" dirty="0">
              <a:solidFill>
                <a:schemeClr val="tx1"/>
              </a:solidFill>
              <a:latin typeface="NikoshBAN" panose="02000000000000000000" pitchFamily="2" charset="0"/>
              <a:cs typeface="NikoshBAN" panose="02000000000000000000" pitchFamily="2" charset="0"/>
            </a:endParaRPr>
          </a:p>
          <a:p>
            <a:pPr algn="ctr"/>
            <a:endParaRPr lang="bn-IN" sz="2800" b="1" dirty="0" smtClean="0">
              <a:solidFill>
                <a:schemeClr val="tx1"/>
              </a:solidFill>
              <a:latin typeface="NikoshBAN" panose="02000000000000000000" pitchFamily="2" charset="0"/>
              <a:cs typeface="NikoshBAN" panose="02000000000000000000" pitchFamily="2" charset="0"/>
            </a:endParaRPr>
          </a:p>
          <a:p>
            <a:pPr algn="ctr"/>
            <a:endParaRPr lang="bn-IN" sz="2800" b="1" dirty="0">
              <a:solidFill>
                <a:schemeClr val="tx1"/>
              </a:solidFill>
              <a:latin typeface="NikoshBAN" panose="02000000000000000000" pitchFamily="2" charset="0"/>
              <a:cs typeface="NikoshBAN" panose="02000000000000000000" pitchFamily="2" charset="0"/>
            </a:endParaRPr>
          </a:p>
          <a:p>
            <a:pPr algn="ctr"/>
            <a:endParaRPr lang="bn-IN" sz="2800" b="1" dirty="0" smtClean="0">
              <a:solidFill>
                <a:schemeClr val="tx1"/>
              </a:solidFill>
              <a:latin typeface="NikoshBAN" panose="02000000000000000000" pitchFamily="2" charset="0"/>
              <a:cs typeface="NikoshBAN" panose="02000000000000000000" pitchFamily="2" charset="0"/>
            </a:endParaRPr>
          </a:p>
          <a:p>
            <a:pPr algn="ctr"/>
            <a:endParaRPr lang="bn-IN" sz="2800" b="1" dirty="0">
              <a:solidFill>
                <a:schemeClr val="tx1"/>
              </a:solidFill>
              <a:latin typeface="NikoshBAN" panose="02000000000000000000" pitchFamily="2" charset="0"/>
              <a:cs typeface="NikoshBAN" panose="02000000000000000000" pitchFamily="2" charset="0"/>
            </a:endParaRPr>
          </a:p>
          <a:p>
            <a:pPr algn="ctr"/>
            <a:endParaRPr lang="en-GB" sz="2800" b="1" dirty="0">
              <a:solidFill>
                <a:schemeClr val="tx1"/>
              </a:solidFill>
              <a:latin typeface="NikoshBAN" panose="02000000000000000000" pitchFamily="2" charset="0"/>
              <a:cs typeface="NikoshBAN" panose="02000000000000000000" pitchFamily="2" charset="0"/>
            </a:endParaRPr>
          </a:p>
        </p:txBody>
      </p:sp>
      <p:sp>
        <p:nvSpPr>
          <p:cNvPr id="12" name="TextBox 11"/>
          <p:cNvSpPr txBox="1"/>
          <p:nvPr/>
        </p:nvSpPr>
        <p:spPr>
          <a:xfrm>
            <a:off x="7174460" y="3275790"/>
            <a:ext cx="2511139" cy="523220"/>
          </a:xfrm>
          <a:prstGeom prst="rect">
            <a:avLst/>
          </a:prstGeom>
          <a:noFill/>
        </p:spPr>
        <p:txBody>
          <a:bodyPr wrap="square" rtlCol="0">
            <a:spAutoFit/>
          </a:bodyPr>
          <a:lstStyle/>
          <a:p>
            <a:r>
              <a:rPr lang="bn-IN" sz="2800" dirty="0" smtClean="0">
                <a:solidFill>
                  <a:srgbClr val="83017A"/>
                </a:solidFill>
                <a:latin typeface="NikoshBAN" panose="02000000000000000000" pitchFamily="2" charset="0"/>
                <a:cs typeface="NikoshBAN" panose="02000000000000000000" pitchFamily="2" charset="0"/>
              </a:rPr>
              <a:t>লু</a:t>
            </a:r>
            <a:r>
              <a:rPr lang="en-US" sz="2800" dirty="0">
                <a:solidFill>
                  <a:srgbClr val="83017A"/>
                </a:solidFill>
                <a:latin typeface="NikoshBAN" panose="02000000000000000000" pitchFamily="2" charset="0"/>
                <a:cs typeface="NikoshBAN" panose="02000000000000000000" pitchFamily="2" charset="0"/>
              </a:rPr>
              <a:t>ৎ</a:t>
            </a:r>
            <a:r>
              <a:rPr lang="bn-IN" sz="2800" dirty="0" smtClean="0">
                <a:solidFill>
                  <a:srgbClr val="83017A"/>
                </a:solidFill>
                <a:latin typeface="NikoshBAN" panose="02000000000000000000" pitchFamily="2" charset="0"/>
                <a:cs typeface="NikoshBAN" panose="02000000000000000000" pitchFamily="2" charset="0"/>
              </a:rPr>
              <a:t>ফর রহমান রিটন </a:t>
            </a:r>
            <a:endParaRPr lang="en-GB" sz="2800" dirty="0">
              <a:solidFill>
                <a:srgbClr val="83017A"/>
              </a:solidFill>
              <a:latin typeface="NikoshBAN" panose="02000000000000000000" pitchFamily="2" charset="0"/>
              <a:cs typeface="NikoshBAN" panose="02000000000000000000" pitchFamily="2" charset="0"/>
            </a:endParaRPr>
          </a:p>
        </p:txBody>
      </p:sp>
      <p:sp>
        <p:nvSpPr>
          <p:cNvPr id="13" name="TextBox 12"/>
          <p:cNvSpPr txBox="1"/>
          <p:nvPr/>
        </p:nvSpPr>
        <p:spPr>
          <a:xfrm>
            <a:off x="914401" y="452642"/>
            <a:ext cx="2556163" cy="707886"/>
          </a:xfrm>
          <a:prstGeom prst="rect">
            <a:avLst/>
          </a:prstGeom>
          <a:noFill/>
        </p:spPr>
        <p:txBody>
          <a:bodyPr wrap="square" rtlCol="0">
            <a:spAutoFit/>
          </a:bodyPr>
          <a:lstStyle/>
          <a:p>
            <a:r>
              <a:rPr lang="bn-IN" sz="4000" dirty="0" smtClean="0">
                <a:solidFill>
                  <a:srgbClr val="6600FF"/>
                </a:solidFill>
                <a:latin typeface="NikoshBAN" panose="02000000000000000000" pitchFamily="2" charset="0"/>
                <a:cs typeface="NikoshBAN" panose="02000000000000000000" pitchFamily="2" charset="0"/>
              </a:rPr>
              <a:t>কবি পরিচিতি </a:t>
            </a:r>
            <a:endParaRPr lang="en-GB" sz="4000" dirty="0">
              <a:solidFill>
                <a:srgbClr val="6600FF"/>
              </a:solidFill>
              <a:latin typeface="NikoshBAN" panose="02000000000000000000" pitchFamily="2" charset="0"/>
              <a:cs typeface="NikoshBAN" panose="02000000000000000000" pitchFamily="2" charset="0"/>
            </a:endParaRPr>
          </a:p>
        </p:txBody>
      </p:sp>
      <p:sp>
        <p:nvSpPr>
          <p:cNvPr id="14" name="Rounded Rectangle 13"/>
          <p:cNvSpPr/>
          <p:nvPr/>
        </p:nvSpPr>
        <p:spPr>
          <a:xfrm>
            <a:off x="1073719" y="1164434"/>
            <a:ext cx="1686796" cy="2121734"/>
          </a:xfrm>
          <a:prstGeom prst="roundRect">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03118" y="3442856"/>
            <a:ext cx="2978727"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লু</a:t>
            </a:r>
            <a:r>
              <a:rPr lang="en-US" sz="3200" dirty="0">
                <a:solidFill>
                  <a:srgbClr val="6600FF"/>
                </a:solidFill>
                <a:latin typeface="NikoshBAN" panose="02000000000000000000" pitchFamily="2" charset="0"/>
                <a:cs typeface="NikoshBAN" panose="02000000000000000000" pitchFamily="2" charset="0"/>
              </a:rPr>
              <a:t>ৎ</a:t>
            </a:r>
            <a:r>
              <a:rPr lang="bn-IN" sz="3200" dirty="0" smtClean="0">
                <a:solidFill>
                  <a:srgbClr val="6600FF"/>
                </a:solidFill>
                <a:latin typeface="NikoshBAN" panose="02000000000000000000" pitchFamily="2" charset="0"/>
                <a:cs typeface="NikoshBAN" panose="02000000000000000000" pitchFamily="2" charset="0"/>
              </a:rPr>
              <a:t>ফর রহমান রিটন </a:t>
            </a:r>
            <a:endParaRPr lang="en-GB" sz="3200" dirty="0">
              <a:solidFill>
                <a:srgbClr val="6600FF"/>
              </a:solidFill>
              <a:latin typeface="NikoshBAN" panose="02000000000000000000" pitchFamily="2" charset="0"/>
              <a:cs typeface="NikoshBAN" panose="02000000000000000000" pitchFamily="2" charset="0"/>
            </a:endParaRPr>
          </a:p>
        </p:txBody>
      </p:sp>
      <p:sp>
        <p:nvSpPr>
          <p:cNvPr id="16" name="TextBox 15"/>
          <p:cNvSpPr txBox="1"/>
          <p:nvPr/>
        </p:nvSpPr>
        <p:spPr>
          <a:xfrm>
            <a:off x="9849254" y="1602952"/>
            <a:ext cx="1612326" cy="1569660"/>
          </a:xfrm>
          <a:prstGeom prst="rect">
            <a:avLst/>
          </a:prstGeom>
          <a:noFill/>
        </p:spPr>
        <p:txBody>
          <a:bodyPr wrap="square" rtlCol="0">
            <a:spAutoFit/>
          </a:bodyPr>
          <a:lstStyle/>
          <a:p>
            <a:pPr algn="ctr"/>
            <a:endPar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১৯৬১ সালের ১লা এপ্রিল ঢাকায় </a:t>
            </a:r>
            <a:endParaRPr lang="en-GB"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Rectangle 16"/>
          <p:cNvSpPr/>
          <p:nvPr/>
        </p:nvSpPr>
        <p:spPr>
          <a:xfrm>
            <a:off x="7117770" y="4527015"/>
            <a:ext cx="2355274" cy="1938992"/>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itchFamily="2" charset="0"/>
                <a:cs typeface="NikoshBAN" pitchFamily="2" charset="0"/>
              </a:rPr>
              <a:t>ধুত্তুরি, ঢাকা আমার ঢাকা, ছড়া ও ছবিতে মুক্তিযুদ্ধ, ভুতের বিয়ের নিমন্ত্রন, বাচ্চা হাতির কাণ্ডকারখানা। </a:t>
            </a:r>
            <a:endParaRPr lang="en-GB" sz="2400" dirty="0"/>
          </a:p>
        </p:txBody>
      </p:sp>
      <p:sp>
        <p:nvSpPr>
          <p:cNvPr id="18" name="Rectangle 17"/>
          <p:cNvSpPr/>
          <p:nvPr/>
        </p:nvSpPr>
        <p:spPr>
          <a:xfrm>
            <a:off x="4781098" y="1937911"/>
            <a:ext cx="1808924" cy="1200329"/>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itchFamily="2" charset="0"/>
                <a:cs typeface="NikoshBAN" pitchFamily="2" charset="0"/>
              </a:rPr>
              <a:t>বাংলা একাডেমী সাহিত্য পুরস্কার (২০০৭)</a:t>
            </a:r>
            <a:r>
              <a:rPr lang="bn-BD" sz="24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669929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TextBox 6"/>
          <p:cNvSpPr txBox="1"/>
          <p:nvPr/>
        </p:nvSpPr>
        <p:spPr>
          <a:xfrm>
            <a:off x="5195455" y="623455"/>
            <a:ext cx="3020290" cy="707886"/>
          </a:xfrm>
          <a:prstGeom prst="rect">
            <a:avLst/>
          </a:prstGeom>
          <a:noFill/>
          <a:ln>
            <a:solidFill>
              <a:schemeClr val="tx1"/>
            </a:solidFill>
          </a:ln>
        </p:spPr>
        <p:txBody>
          <a:bodyPr wrap="square" rtlCol="0">
            <a:spAutoFit/>
          </a:bodyPr>
          <a:lstStyle/>
          <a:p>
            <a:pPr marL="571500" indent="-571500">
              <a:buFont typeface="Wingdings" panose="05000000000000000000" pitchFamily="2" charset="2"/>
              <a:buChar char="v"/>
            </a:pPr>
            <a:r>
              <a:rPr lang="bn-IN" sz="4000" dirty="0" smtClean="0">
                <a:latin typeface="NikoshBAN" panose="02000000000000000000" pitchFamily="2" charset="0"/>
                <a:cs typeface="NikoshBAN" panose="02000000000000000000" pitchFamily="2" charset="0"/>
              </a:rPr>
              <a:t>একক কাজ </a:t>
            </a:r>
            <a:endParaRPr lang="en-GB" sz="4000" dirty="0">
              <a:latin typeface="NikoshBAN" panose="02000000000000000000" pitchFamily="2" charset="0"/>
              <a:cs typeface="NikoshBAN" panose="02000000000000000000" pitchFamily="2" charset="0"/>
            </a:endParaRPr>
          </a:p>
        </p:txBody>
      </p:sp>
      <p:sp>
        <p:nvSpPr>
          <p:cNvPr id="10" name="TextBox 9"/>
          <p:cNvSpPr txBox="1"/>
          <p:nvPr/>
        </p:nvSpPr>
        <p:spPr>
          <a:xfrm>
            <a:off x="3054927" y="2934325"/>
            <a:ext cx="7301346" cy="1077218"/>
          </a:xfrm>
          <a:prstGeom prst="rect">
            <a:avLst/>
          </a:prstGeom>
          <a:noFill/>
        </p:spPr>
        <p:txBody>
          <a:bodyPr wrap="square" rtlCol="0">
            <a:spAutoFit/>
          </a:bodyPr>
          <a:lstStyle/>
          <a:p>
            <a:pPr marL="514350" indent="-514350">
              <a:buFont typeface="+mj-lt"/>
              <a:buAutoNum type="arabicPeriod"/>
            </a:pPr>
            <a:r>
              <a:rPr lang="bn-IN" sz="3200" b="1" dirty="0" smtClean="0">
                <a:solidFill>
                  <a:srgbClr val="002060"/>
                </a:solidFill>
                <a:latin typeface="NikoshBAN" panose="02000000000000000000" pitchFamily="2" charset="0"/>
                <a:cs typeface="NikoshBAN" panose="02000000000000000000" pitchFamily="2" charset="0"/>
              </a:rPr>
              <a:t>কবি লু</a:t>
            </a:r>
            <a:r>
              <a:rPr lang="en-US" sz="3200" b="1" dirty="0">
                <a:solidFill>
                  <a:srgbClr val="002060"/>
                </a:solidFill>
                <a:latin typeface="NikoshBAN" panose="02000000000000000000" pitchFamily="2" charset="0"/>
                <a:cs typeface="NikoshBAN" panose="02000000000000000000" pitchFamily="2" charset="0"/>
              </a:rPr>
              <a:t>ৎ</a:t>
            </a:r>
            <a:r>
              <a:rPr lang="bn-IN" sz="3200" b="1" dirty="0" smtClean="0">
                <a:solidFill>
                  <a:srgbClr val="002060"/>
                </a:solidFill>
                <a:latin typeface="NikoshBAN" panose="02000000000000000000" pitchFamily="2" charset="0"/>
                <a:cs typeface="NikoshBAN" panose="02000000000000000000" pitchFamily="2" charset="0"/>
              </a:rPr>
              <a:t>ফর রহমান রিটন কবে জন্মগ্রহন করেন ?</a:t>
            </a:r>
          </a:p>
          <a:p>
            <a:pPr marL="514350" indent="-514350">
              <a:buFont typeface="+mj-lt"/>
              <a:buAutoNum type="arabicPeriod"/>
            </a:pPr>
            <a:r>
              <a:rPr lang="bn-IN" sz="3200" b="1" dirty="0" smtClean="0">
                <a:solidFill>
                  <a:srgbClr val="002060"/>
                </a:solidFill>
                <a:latin typeface="NikoshBAN" panose="02000000000000000000" pitchFamily="2" charset="0"/>
                <a:cs typeface="NikoshBAN" panose="02000000000000000000" pitchFamily="2" charset="0"/>
              </a:rPr>
              <a:t>তাঁর দুটি উল্লেখযোগ্য গ্রন্থের নাম লিখ ।</a:t>
            </a:r>
            <a:endParaRPr lang="en-GB" sz="32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3804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192000" cy="6858000"/>
          </a:xfrm>
          <a:custGeom>
            <a:avLst/>
            <a:gdLst>
              <a:gd name="connsiteX0" fmla="*/ 122829 w 12192000"/>
              <a:gd name="connsiteY0" fmla="*/ 95534 h 6858000"/>
              <a:gd name="connsiteX1" fmla="*/ 122829 w 12192000"/>
              <a:gd name="connsiteY1" fmla="*/ 6741994 h 6858000"/>
              <a:gd name="connsiteX2" fmla="*/ 12050972 w 12192000"/>
              <a:gd name="connsiteY2" fmla="*/ 6741994 h 6858000"/>
              <a:gd name="connsiteX3" fmla="*/ 12050972 w 12192000"/>
              <a:gd name="connsiteY3" fmla="*/ 95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2829" y="95534"/>
                </a:moveTo>
                <a:lnTo>
                  <a:pt x="122829" y="6741994"/>
                </a:lnTo>
                <a:lnTo>
                  <a:pt x="12050972" y="6741994"/>
                </a:lnTo>
                <a:lnTo>
                  <a:pt x="12050972" y="95534"/>
                </a:lnTo>
                <a:close/>
                <a:moveTo>
                  <a:pt x="0" y="0"/>
                </a:moveTo>
                <a:lnTo>
                  <a:pt x="12192000" y="0"/>
                </a:lnTo>
                <a:lnTo>
                  <a:pt x="12192000" y="6858000"/>
                </a:lnTo>
                <a:lnTo>
                  <a:pt x="0" y="6858000"/>
                </a:lnTo>
                <a:close/>
              </a:path>
            </a:pathLst>
          </a:custGeom>
          <a:pattFill prst="dkHorz">
            <a:fgClr>
              <a:schemeClr val="accent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609" y="85247"/>
            <a:ext cx="11929403" cy="6611815"/>
          </a:xfrm>
          <a:custGeom>
            <a:avLst/>
            <a:gdLst>
              <a:gd name="connsiteX0" fmla="*/ 126609 w 11929403"/>
              <a:gd name="connsiteY0" fmla="*/ 126609 h 6611815"/>
              <a:gd name="connsiteX1" fmla="*/ 126609 w 11929403"/>
              <a:gd name="connsiteY1" fmla="*/ 6471138 h 6611815"/>
              <a:gd name="connsiteX2" fmla="*/ 11788726 w 11929403"/>
              <a:gd name="connsiteY2" fmla="*/ 6471138 h 6611815"/>
              <a:gd name="connsiteX3" fmla="*/ 11788726 w 11929403"/>
              <a:gd name="connsiteY3" fmla="*/ 126609 h 6611815"/>
              <a:gd name="connsiteX4" fmla="*/ 0 w 11929403"/>
              <a:gd name="connsiteY4" fmla="*/ 0 h 6611815"/>
              <a:gd name="connsiteX5" fmla="*/ 11929403 w 11929403"/>
              <a:gd name="connsiteY5" fmla="*/ 0 h 6611815"/>
              <a:gd name="connsiteX6" fmla="*/ 11929403 w 11929403"/>
              <a:gd name="connsiteY6" fmla="*/ 6611815 h 6611815"/>
              <a:gd name="connsiteX7" fmla="*/ 0 w 11929403"/>
              <a:gd name="connsiteY7" fmla="*/ 6611815 h 66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403" h="6611815">
                <a:moveTo>
                  <a:pt x="126609" y="126609"/>
                </a:moveTo>
                <a:lnTo>
                  <a:pt x="126609" y="6471138"/>
                </a:lnTo>
                <a:lnTo>
                  <a:pt x="11788726" y="6471138"/>
                </a:lnTo>
                <a:lnTo>
                  <a:pt x="11788726" y="126609"/>
                </a:lnTo>
                <a:close/>
                <a:moveTo>
                  <a:pt x="0" y="0"/>
                </a:moveTo>
                <a:lnTo>
                  <a:pt x="11929403" y="0"/>
                </a:lnTo>
                <a:lnTo>
                  <a:pt x="11929403" y="6611815"/>
                </a:lnTo>
                <a:lnTo>
                  <a:pt x="0" y="6611815"/>
                </a:lnTo>
                <a:close/>
              </a:path>
            </a:pathLst>
          </a:custGeom>
          <a:pattFill prst="lgCheck">
            <a:fgClr>
              <a:schemeClr val="accent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xmlns:lc="http://schemas.openxmlformats.org/drawingml/2006/lockedCanvas" id="{27707092-A061-4AF1-9E60-D7970EF3B1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382" y="257767"/>
            <a:ext cx="515836" cy="424621"/>
          </a:xfrm>
          <a:prstGeom prst="rect">
            <a:avLst/>
          </a:prstGeom>
        </p:spPr>
      </p:pic>
      <p:pic>
        <p:nvPicPr>
          <p:cNvPr id="6" name="Picture 5">
            <a:extLst>
              <a:ext uri="{FF2B5EF4-FFF2-40B4-BE49-F238E27FC236}">
                <a16:creationId xmlns="" xmlns:a16="http://schemas.microsoft.com/office/drawing/2014/main" xmlns:lc="http://schemas.openxmlformats.org/drawingml/2006/lockedCanvas" id="{34B0AC07-397D-489E-B927-9C83591BF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5056" y="257767"/>
            <a:ext cx="439300" cy="331281"/>
          </a:xfrm>
          <a:prstGeom prst="rect">
            <a:avLst/>
          </a:prstGeom>
        </p:spPr>
      </p:pic>
      <p:sp>
        <p:nvSpPr>
          <p:cNvPr id="7" name="Bevel 6"/>
          <p:cNvSpPr/>
          <p:nvPr/>
        </p:nvSpPr>
        <p:spPr>
          <a:xfrm>
            <a:off x="4651357" y="329914"/>
            <a:ext cx="3546764" cy="1191491"/>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 পাঠ</a:t>
            </a:r>
            <a:endParaRPr lang="en-GB"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9" name="Picture 8" descr="Screen Clipp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590" y="1475125"/>
            <a:ext cx="4023158" cy="5070764"/>
          </a:xfrm>
          <a:prstGeom prst="rect">
            <a:avLst/>
          </a:prstGeom>
        </p:spPr>
      </p:pic>
      <p:pic>
        <p:nvPicPr>
          <p:cNvPr id="11"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1357" y="1766072"/>
            <a:ext cx="6949239" cy="4402716"/>
          </a:xfrm>
          <a:prstGeom prst="rect">
            <a:avLst/>
          </a:prstGeom>
        </p:spPr>
      </p:pic>
    </p:spTree>
    <p:extLst>
      <p:ext uri="{BB962C8B-B14F-4D97-AF65-F5344CB8AC3E}">
        <p14:creationId xmlns:p14="http://schemas.microsoft.com/office/powerpoint/2010/main" val="3892326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docProps/app.xml><?xml version="1.0" encoding="utf-8"?>
<Properties xmlns="http://schemas.openxmlformats.org/officeDocument/2006/extended-properties" xmlns:vt="http://schemas.openxmlformats.org/officeDocument/2006/docPropsVTypes">
  <Template>Feathered</Template>
  <TotalTime>53</TotalTime>
  <Words>662</Words>
  <Application>Microsoft Office PowerPoint</Application>
  <PresentationFormat>Widescreen</PresentationFormat>
  <Paragraphs>141</Paragraphs>
  <Slides>24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Century Schoolbook</vt:lpstr>
      <vt:lpstr>Corbel</vt:lpstr>
      <vt:lpstr>NikoshBAN</vt:lpstr>
      <vt:lpstr>Times New Roman</vt:lpstr>
      <vt:lpstr>Vrinda</vt:lpstr>
      <vt:lpstr>Wingdings</vt:lpstr>
      <vt:lpstr>Feathered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cp:revision>
  <dcterms:created xsi:type="dcterms:W3CDTF">2022-02-02T06:02:05Z</dcterms:created>
  <dcterms:modified xsi:type="dcterms:W3CDTF">2022-02-04T04:16:23Z</dcterms:modified>
</cp:coreProperties>
</file>