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0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4" r:id="rId1"/>
  </p:sldMasterIdLst>
  <p:sldIdLst>
    <p:sldId id="285" r:id="rId2"/>
    <p:sldId id="266" r:id="rId3"/>
    <p:sldId id="267" r:id="rId4"/>
    <p:sldId id="277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78" r:id="rId13"/>
    <p:sldId id="279" r:id="rId14"/>
    <p:sldId id="276" r:id="rId15"/>
    <p:sldId id="280" r:id="rId16"/>
    <p:sldId id="281" r:id="rId17"/>
    <p:sldId id="282" r:id="rId18"/>
    <p:sldId id="28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8FB82D-4BC0-4001-A89E-72050BCA4795}" v="10" dt="2022-02-04T05:13:07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faat Mahmud" userId="1e891e21ac7733c9" providerId="LiveId" clId="{EE8FB82D-4BC0-4001-A89E-72050BCA4795}"/>
    <pc:docChg chg="undo custSel addSld delSld modSld">
      <pc:chgData name="Shafaat Mahmud" userId="1e891e21ac7733c9" providerId="LiveId" clId="{EE8FB82D-4BC0-4001-A89E-72050BCA4795}" dt="2022-02-04T05:14:01.966" v="482" actId="2711"/>
      <pc:docMkLst>
        <pc:docMk/>
      </pc:docMkLst>
      <pc:sldChg chg="modSp mod">
        <pc:chgData name="Shafaat Mahmud" userId="1e891e21ac7733c9" providerId="LiveId" clId="{EE8FB82D-4BC0-4001-A89E-72050BCA4795}" dt="2022-02-03T16:42:36.779" v="437" actId="14100"/>
        <pc:sldMkLst>
          <pc:docMk/>
          <pc:sldMk cId="2975040027" sldId="268"/>
        </pc:sldMkLst>
        <pc:picChg chg="mod">
          <ac:chgData name="Shafaat Mahmud" userId="1e891e21ac7733c9" providerId="LiveId" clId="{EE8FB82D-4BC0-4001-A89E-72050BCA4795}" dt="2022-02-03T16:42:36.779" v="437" actId="14100"/>
          <ac:picMkLst>
            <pc:docMk/>
            <pc:sldMk cId="2975040027" sldId="268"/>
            <ac:picMk id="5" creationId="{47825109-4263-443D-BC1E-A4CF61E15325}"/>
          </ac:picMkLst>
        </pc:picChg>
      </pc:sldChg>
      <pc:sldChg chg="addSp delSp modSp mod">
        <pc:chgData name="Shafaat Mahmud" userId="1e891e21ac7733c9" providerId="LiveId" clId="{EE8FB82D-4BC0-4001-A89E-72050BCA4795}" dt="2022-02-03T16:43:18.783" v="442"/>
        <pc:sldMkLst>
          <pc:docMk/>
          <pc:sldMk cId="3011814074" sldId="269"/>
        </pc:sldMkLst>
        <pc:spChg chg="add del mod">
          <ac:chgData name="Shafaat Mahmud" userId="1e891e21ac7733c9" providerId="LiveId" clId="{EE8FB82D-4BC0-4001-A89E-72050BCA4795}" dt="2022-02-03T16:43:18.783" v="442"/>
          <ac:spMkLst>
            <pc:docMk/>
            <pc:sldMk cId="3011814074" sldId="269"/>
            <ac:spMk id="2" creationId="{50379227-96B3-47A9-A574-12DD52D4CF2C}"/>
          </ac:spMkLst>
        </pc:spChg>
        <pc:picChg chg="add mod">
          <ac:chgData name="Shafaat Mahmud" userId="1e891e21ac7733c9" providerId="LiveId" clId="{EE8FB82D-4BC0-4001-A89E-72050BCA4795}" dt="2022-02-03T16:43:01.647" v="439"/>
          <ac:picMkLst>
            <pc:docMk/>
            <pc:sldMk cId="3011814074" sldId="269"/>
            <ac:picMk id="5" creationId="{EB30A279-766C-4E91-97F8-7F764DC20C32}"/>
          </ac:picMkLst>
        </pc:picChg>
      </pc:sldChg>
      <pc:sldChg chg="modSp mod">
        <pc:chgData name="Shafaat Mahmud" userId="1e891e21ac7733c9" providerId="LiveId" clId="{EE8FB82D-4BC0-4001-A89E-72050BCA4795}" dt="2022-02-03T16:43:31.255" v="443" actId="1035"/>
        <pc:sldMkLst>
          <pc:docMk/>
          <pc:sldMk cId="1607258069" sldId="270"/>
        </pc:sldMkLst>
        <pc:spChg chg="mod">
          <ac:chgData name="Shafaat Mahmud" userId="1e891e21ac7733c9" providerId="LiveId" clId="{EE8FB82D-4BC0-4001-A89E-72050BCA4795}" dt="2022-02-03T16:43:31.255" v="443" actId="1035"/>
          <ac:spMkLst>
            <pc:docMk/>
            <pc:sldMk cId="1607258069" sldId="270"/>
            <ac:spMk id="5" creationId="{00000000-0000-0000-0000-000000000000}"/>
          </ac:spMkLst>
        </pc:spChg>
      </pc:sldChg>
      <pc:sldChg chg="modSp mod">
        <pc:chgData name="Shafaat Mahmud" userId="1e891e21ac7733c9" providerId="LiveId" clId="{EE8FB82D-4BC0-4001-A89E-72050BCA4795}" dt="2022-02-04T05:08:06.673" v="463" actId="20577"/>
        <pc:sldMkLst>
          <pc:docMk/>
          <pc:sldMk cId="1159170700" sldId="280"/>
        </pc:sldMkLst>
        <pc:spChg chg="mod">
          <ac:chgData name="Shafaat Mahmud" userId="1e891e21ac7733c9" providerId="LiveId" clId="{EE8FB82D-4BC0-4001-A89E-72050BCA4795}" dt="2022-02-04T05:08:06.673" v="463" actId="20577"/>
          <ac:spMkLst>
            <pc:docMk/>
            <pc:sldMk cId="1159170700" sldId="280"/>
            <ac:spMk id="3" creationId="{DD46468B-1FD9-4D82-9DC4-70AA14FE3719}"/>
          </ac:spMkLst>
        </pc:spChg>
      </pc:sldChg>
      <pc:sldChg chg="addSp modSp mod">
        <pc:chgData name="Shafaat Mahmud" userId="1e891e21ac7733c9" providerId="LiveId" clId="{EE8FB82D-4BC0-4001-A89E-72050BCA4795}" dt="2022-02-04T05:14:01.966" v="482" actId="2711"/>
        <pc:sldMkLst>
          <pc:docMk/>
          <pc:sldMk cId="1194663225" sldId="281"/>
        </pc:sldMkLst>
        <pc:spChg chg="add mod">
          <ac:chgData name="Shafaat Mahmud" userId="1e891e21ac7733c9" providerId="LiveId" clId="{EE8FB82D-4BC0-4001-A89E-72050BCA4795}" dt="2022-02-04T05:14:01.966" v="482" actId="2711"/>
          <ac:spMkLst>
            <pc:docMk/>
            <pc:sldMk cId="1194663225" sldId="281"/>
            <ac:spMk id="3" creationId="{FFF55BFA-D444-45E9-A245-A6278FFF7FE1}"/>
          </ac:spMkLst>
        </pc:spChg>
      </pc:sldChg>
      <pc:sldChg chg="addSp modSp new del mod">
        <pc:chgData name="Shafaat Mahmud" userId="1e891e21ac7733c9" providerId="LiveId" clId="{EE8FB82D-4BC0-4001-A89E-72050BCA4795}" dt="2022-02-03T16:41:06.995" v="433" actId="47"/>
        <pc:sldMkLst>
          <pc:docMk/>
          <pc:sldMk cId="332955528" sldId="286"/>
        </pc:sldMkLst>
        <pc:spChg chg="add mod">
          <ac:chgData name="Shafaat Mahmud" userId="1e891e21ac7733c9" providerId="LiveId" clId="{EE8FB82D-4BC0-4001-A89E-72050BCA4795}" dt="2022-02-03T01:15:50.565" v="260" actId="1076"/>
          <ac:spMkLst>
            <pc:docMk/>
            <pc:sldMk cId="332955528" sldId="286"/>
            <ac:spMk id="2" creationId="{50B7D99B-DC56-4D38-B178-E9ED84EE1168}"/>
          </ac:spMkLst>
        </pc:spChg>
        <pc:spChg chg="add mod">
          <ac:chgData name="Shafaat Mahmud" userId="1e891e21ac7733c9" providerId="LiveId" clId="{EE8FB82D-4BC0-4001-A89E-72050BCA4795}" dt="2022-02-03T01:16:24.353" v="265" actId="123"/>
          <ac:spMkLst>
            <pc:docMk/>
            <pc:sldMk cId="332955528" sldId="286"/>
            <ac:spMk id="3" creationId="{9D663EBD-3B3D-4B45-B429-F8A6EAC4E5BA}"/>
          </ac:spMkLst>
        </pc:spChg>
      </pc:sldChg>
      <pc:sldChg chg="addSp delSp modSp new del mod">
        <pc:chgData name="Shafaat Mahmud" userId="1e891e21ac7733c9" providerId="LiveId" clId="{EE8FB82D-4BC0-4001-A89E-72050BCA4795}" dt="2022-02-03T16:41:09.296" v="434" actId="47"/>
        <pc:sldMkLst>
          <pc:docMk/>
          <pc:sldMk cId="3244978082" sldId="287"/>
        </pc:sldMkLst>
        <pc:spChg chg="add mod">
          <ac:chgData name="Shafaat Mahmud" userId="1e891e21ac7733c9" providerId="LiveId" clId="{EE8FB82D-4BC0-4001-A89E-72050BCA4795}" dt="2022-02-03T01:18:32.164" v="297" actId="14100"/>
          <ac:spMkLst>
            <pc:docMk/>
            <pc:sldMk cId="3244978082" sldId="287"/>
            <ac:spMk id="2" creationId="{9A009671-055C-4D90-92E7-6BD9E42FCF0A}"/>
          </ac:spMkLst>
        </pc:spChg>
        <pc:spChg chg="add mod">
          <ac:chgData name="Shafaat Mahmud" userId="1e891e21ac7733c9" providerId="LiveId" clId="{EE8FB82D-4BC0-4001-A89E-72050BCA4795}" dt="2022-02-03T01:19:59.733" v="303" actId="13822"/>
          <ac:spMkLst>
            <pc:docMk/>
            <pc:sldMk cId="3244978082" sldId="287"/>
            <ac:spMk id="3" creationId="{BEF766AF-6737-4AAC-8B84-17C8994D8153}"/>
          </ac:spMkLst>
        </pc:spChg>
        <pc:spChg chg="add mod">
          <ac:chgData name="Shafaat Mahmud" userId="1e891e21ac7733c9" providerId="LiveId" clId="{EE8FB82D-4BC0-4001-A89E-72050BCA4795}" dt="2022-02-03T01:21:45.626" v="313" actId="14100"/>
          <ac:spMkLst>
            <pc:docMk/>
            <pc:sldMk cId="3244978082" sldId="287"/>
            <ac:spMk id="4" creationId="{B9592A74-ADC0-43AA-BBF0-5371E5DBD516}"/>
          </ac:spMkLst>
        </pc:spChg>
        <pc:spChg chg="add mod">
          <ac:chgData name="Shafaat Mahmud" userId="1e891e21ac7733c9" providerId="LiveId" clId="{EE8FB82D-4BC0-4001-A89E-72050BCA4795}" dt="2022-02-03T01:22:34.135" v="321" actId="14100"/>
          <ac:spMkLst>
            <pc:docMk/>
            <pc:sldMk cId="3244978082" sldId="287"/>
            <ac:spMk id="5" creationId="{33E395CA-834F-470C-AA9C-6681B6D83537}"/>
          </ac:spMkLst>
        </pc:spChg>
        <pc:spChg chg="add mod">
          <ac:chgData name="Shafaat Mahmud" userId="1e891e21ac7733c9" providerId="LiveId" clId="{EE8FB82D-4BC0-4001-A89E-72050BCA4795}" dt="2022-02-03T01:28:35.422" v="422" actId="14100"/>
          <ac:spMkLst>
            <pc:docMk/>
            <pc:sldMk cId="3244978082" sldId="287"/>
            <ac:spMk id="6" creationId="{9158D9F9-9EA2-4A8D-B503-FB344B39F1A3}"/>
          </ac:spMkLst>
        </pc:spChg>
        <pc:spChg chg="add mod">
          <ac:chgData name="Shafaat Mahmud" userId="1e891e21ac7733c9" providerId="LiveId" clId="{EE8FB82D-4BC0-4001-A89E-72050BCA4795}" dt="2022-02-03T01:29:48.867" v="427" actId="14100"/>
          <ac:spMkLst>
            <pc:docMk/>
            <pc:sldMk cId="3244978082" sldId="287"/>
            <ac:spMk id="7" creationId="{BEE3A17E-A8B9-4148-B03D-F7E780A0456A}"/>
          </ac:spMkLst>
        </pc:spChg>
        <pc:spChg chg="add del mod">
          <ac:chgData name="Shafaat Mahmud" userId="1e891e21ac7733c9" providerId="LiveId" clId="{EE8FB82D-4BC0-4001-A89E-72050BCA4795}" dt="2022-02-03T01:27:16.941" v="412"/>
          <ac:spMkLst>
            <pc:docMk/>
            <pc:sldMk cId="3244978082" sldId="287"/>
            <ac:spMk id="8" creationId="{D12649A3-56F7-4B7B-9E04-0D6048408E20}"/>
          </ac:spMkLst>
        </pc:spChg>
        <pc:spChg chg="add mod">
          <ac:chgData name="Shafaat Mahmud" userId="1e891e21ac7733c9" providerId="LiveId" clId="{EE8FB82D-4BC0-4001-A89E-72050BCA4795}" dt="2022-02-03T01:28:43.877" v="423" actId="1076"/>
          <ac:spMkLst>
            <pc:docMk/>
            <pc:sldMk cId="3244978082" sldId="287"/>
            <ac:spMk id="9" creationId="{8AA17120-C754-4DD5-9CC6-F7D707FC5ED6}"/>
          </ac:spMkLst>
        </pc:spChg>
        <pc:spChg chg="add mod">
          <ac:chgData name="Shafaat Mahmud" userId="1e891e21ac7733c9" providerId="LiveId" clId="{EE8FB82D-4BC0-4001-A89E-72050BCA4795}" dt="2022-02-03T01:28:47.772" v="424" actId="1076"/>
          <ac:spMkLst>
            <pc:docMk/>
            <pc:sldMk cId="3244978082" sldId="287"/>
            <ac:spMk id="10" creationId="{F25B92CD-FCBA-4FF4-899F-47DB79F126D6}"/>
          </ac:spMkLst>
        </pc:spChg>
        <pc:spChg chg="add del mod">
          <ac:chgData name="Shafaat Mahmud" userId="1e891e21ac7733c9" providerId="LiveId" clId="{EE8FB82D-4BC0-4001-A89E-72050BCA4795}" dt="2022-02-03T01:30:03.224" v="432"/>
          <ac:spMkLst>
            <pc:docMk/>
            <pc:sldMk cId="3244978082" sldId="287"/>
            <ac:spMk id="11" creationId="{E5F80729-B685-4996-8088-571268B71C9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6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6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530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937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51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931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253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621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0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87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0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54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6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3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7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6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DFF08F-DC6B-4601-B491-B0F83F6DD2DA}" type="datetimeFigureOut">
              <a:rPr lang="en-US" smtClean="0"/>
              <a:pPr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2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9D2D98-04A3-43A6-B193-11C5D8559D31}"/>
              </a:ext>
            </a:extLst>
          </p:cNvPr>
          <p:cNvSpPr txBox="1"/>
          <p:nvPr/>
        </p:nvSpPr>
        <p:spPr>
          <a:xfrm>
            <a:off x="1269508" y="501588"/>
            <a:ext cx="9348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স্বাগতম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A2E7A2-2D2F-422D-A336-8812DC5EB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507" y="1517251"/>
            <a:ext cx="9348185" cy="468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9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6645" y="1223493"/>
            <a:ext cx="10369118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6646" y="2279561"/>
            <a:ext cx="10204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সাধারণ  শেয়ার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অগ্রাধিকার  শেয়া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রের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মধ্যে একটি তুলনামূলক পার্থক্য তৈরি করো।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82CA4F-112A-4018-AE93-D1CA4C3D48B6}"/>
              </a:ext>
            </a:extLst>
          </p:cNvPr>
          <p:cNvSpPr txBox="1"/>
          <p:nvPr/>
        </p:nvSpPr>
        <p:spPr>
          <a:xfrm>
            <a:off x="6924583" y="4687410"/>
            <a:ext cx="3888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3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8428" y="734399"/>
            <a:ext cx="5035639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 প্রকার বন্ড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270680" y="1442285"/>
            <a:ext cx="251138" cy="22375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78429" y="1666040"/>
            <a:ext cx="5035638" cy="44012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ট্রেজারি বন্ড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কর্পোরেট বন্ড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বৈদেশিক বন্ড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জামানতবিহীন বন্ড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বন্ধকী বন্ড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 বন্ড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জিরো কুপন বন্ড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জাঙ্ক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বন্ড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পরিবর্তনশী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সুদযুক্ত বন্ড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রূপান্তরযোগ্য বন্ড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258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3A199D-053A-4265-B385-6B51EDCC6967}"/>
              </a:ext>
            </a:extLst>
          </p:cNvPr>
          <p:cNvSpPr txBox="1"/>
          <p:nvPr/>
        </p:nvSpPr>
        <p:spPr>
          <a:xfrm>
            <a:off x="701336" y="878889"/>
            <a:ext cx="10555549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বন্ডের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7D8A54-1B31-4814-B2CC-00A8FC864D7B}"/>
              </a:ext>
            </a:extLst>
          </p:cNvPr>
          <p:cNvSpPr txBox="1"/>
          <p:nvPr/>
        </p:nvSpPr>
        <p:spPr>
          <a:xfrm>
            <a:off x="896644" y="1848385"/>
            <a:ext cx="100850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বন্ডের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ইস্যুকারী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মেয়াদপুর্তি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পরিশোধযোগ্য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(Redemption Value)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বন্ডের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মেয়াদ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589B77-3ABC-496E-93AE-73905C5DDA9A}"/>
              </a:ext>
            </a:extLst>
          </p:cNvPr>
          <p:cNvSpPr txBox="1"/>
          <p:nvPr/>
        </p:nvSpPr>
        <p:spPr>
          <a:xfrm>
            <a:off x="1053483" y="3844221"/>
            <a:ext cx="100850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দৃষ্টিকোণ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বন্ড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Both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কুপন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বন্ডঃ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indent="-342900">
              <a:buAutoNum type="arabicParenBoth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কুপন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বন্ডঃ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indent="-342900">
              <a:buAutoNum type="arabicParenBoth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চিরস্থায়ী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বন্ডঃ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6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A6B009-0DA3-4A22-A706-4873A8AA030F}"/>
                  </a:ext>
                </a:extLst>
              </p:cNvPr>
              <p:cNvSpPr txBox="1"/>
              <p:nvPr/>
            </p:nvSpPr>
            <p:spPr>
              <a:xfrm>
                <a:off x="763480" y="691594"/>
                <a:ext cx="10200442" cy="10468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FF00"/>
                    </a:solidFill>
                  </a:rPr>
                  <a:t>১)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কুপন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বন্ডঃ</a:t>
                </a:r>
                <a:r>
                  <a:rPr lang="en-US" sz="2800" dirty="0">
                    <a:solidFill>
                      <a:srgbClr val="FFFF00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t-BR" sz="32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𝑘𝑑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𝑘𝑑</m:t>
                        </m:r>
                      </m:den>
                    </m:f>
                  </m:oMath>
                </a14:m>
                <a:r>
                  <a:rPr lang="en-US" sz="32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𝑀𝑉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𝑘𝑑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A6B009-0DA3-4A22-A706-4873A8AA0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80" y="691594"/>
                <a:ext cx="10200442" cy="1046890"/>
              </a:xfrm>
              <a:prstGeom prst="rect">
                <a:avLst/>
              </a:prstGeom>
              <a:blipFill>
                <a:blip r:embed="rId2"/>
                <a:stretch>
                  <a:fillRect l="-1431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C68265-700B-4889-9B0F-9AE472EC1A24}"/>
                  </a:ext>
                </a:extLst>
              </p:cNvPr>
              <p:cNvSpPr txBox="1"/>
              <p:nvPr/>
            </p:nvSpPr>
            <p:spPr>
              <a:xfrm>
                <a:off x="1136341" y="2095130"/>
                <a:ext cx="9827581" cy="2831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যেখানে, 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কুপন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বন্ডের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বর্তমান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মূল্য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অন্তর্নিহিত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মূল্য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Kd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প্রয়োজনীয়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বাট্রার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I=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কুপন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সুদের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লিখিত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মূল্য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(FV)*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কুপন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সুদের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(CR), n=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বন্ডের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মেয়াদকাল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</a:p>
              <a:p>
                <a:pPr algn="just"/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MV=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পরিপক্ক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মূল্য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পরিশোধ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মূল্য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C68265-700B-4889-9B0F-9AE472EC1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341" y="2095130"/>
                <a:ext cx="9827581" cy="2831544"/>
              </a:xfrm>
              <a:prstGeom prst="rect">
                <a:avLst/>
              </a:prstGeom>
              <a:blipFill>
                <a:blip r:embed="rId3"/>
                <a:stretch>
                  <a:fillRect l="-1550" t="-2586" r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434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724" y="759854"/>
            <a:ext cx="10830757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6F5F4E-9C4A-4D4B-A572-C1EBBB2EAFB9}"/>
              </a:ext>
            </a:extLst>
          </p:cNvPr>
          <p:cNvSpPr txBox="1"/>
          <p:nvPr/>
        </p:nvSpPr>
        <p:spPr>
          <a:xfrm>
            <a:off x="1047565" y="1828800"/>
            <a:ext cx="9996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ঝুঁকিযুক্ত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266C82-4305-43BA-9CC7-49742AFD9DE0}"/>
              </a:ext>
            </a:extLst>
          </p:cNvPr>
          <p:cNvSpPr txBox="1"/>
          <p:nvPr/>
        </p:nvSpPr>
        <p:spPr>
          <a:xfrm>
            <a:off x="7945515" y="4625266"/>
            <a:ext cx="2867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820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D9393-530C-4AD9-898E-D60697A90ADB}"/>
              </a:ext>
            </a:extLst>
          </p:cNvPr>
          <p:cNvSpPr txBox="1"/>
          <p:nvPr/>
        </p:nvSpPr>
        <p:spPr>
          <a:xfrm>
            <a:off x="798990" y="878889"/>
            <a:ext cx="10555550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46468B-1FD9-4D82-9DC4-70AA14FE3719}"/>
              </a:ext>
            </a:extLst>
          </p:cNvPr>
          <p:cNvSpPr txBox="1"/>
          <p:nvPr/>
        </p:nvSpPr>
        <p:spPr>
          <a:xfrm>
            <a:off x="798990" y="1828800"/>
            <a:ext cx="1048452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2) IPO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4)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ট্রেজারি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5)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(I)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D37AD0-D93D-4C65-8733-45199A8048FE}"/>
              </a:ext>
            </a:extLst>
          </p:cNvPr>
          <p:cNvSpPr txBox="1"/>
          <p:nvPr/>
        </p:nvSpPr>
        <p:spPr>
          <a:xfrm>
            <a:off x="6604986" y="4660344"/>
            <a:ext cx="4678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০৩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170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246410-0E84-4529-98D4-12DD45BF9DB0}"/>
              </a:ext>
            </a:extLst>
          </p:cNvPr>
          <p:cNvSpPr txBox="1"/>
          <p:nvPr/>
        </p:nvSpPr>
        <p:spPr>
          <a:xfrm>
            <a:off x="745724" y="914400"/>
            <a:ext cx="10768614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F55BFA-D444-45E9-A245-A6278FFF7FE1}"/>
              </a:ext>
            </a:extLst>
          </p:cNvPr>
          <p:cNvSpPr txBox="1"/>
          <p:nvPr/>
        </p:nvSpPr>
        <p:spPr>
          <a:xfrm>
            <a:off x="7892249" y="5078027"/>
            <a:ext cx="3471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63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2E5C65-1790-4F53-A0C5-FF48A7578E27}"/>
              </a:ext>
            </a:extLst>
          </p:cNvPr>
          <p:cNvSpPr txBox="1"/>
          <p:nvPr/>
        </p:nvSpPr>
        <p:spPr>
          <a:xfrm>
            <a:off x="736847" y="834501"/>
            <a:ext cx="10555549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74F0B-C7B3-4689-8C9C-9384A84AFB70}"/>
              </a:ext>
            </a:extLst>
          </p:cNvPr>
          <p:cNvSpPr txBox="1"/>
          <p:nvPr/>
        </p:nvSpPr>
        <p:spPr>
          <a:xfrm>
            <a:off x="736847" y="1953087"/>
            <a:ext cx="10555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১২%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মেয়াদী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২০০০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ইস্যু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বাট্রার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১০%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বন্ডের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3EABF9-9E85-4821-AD63-98EACCD19832}"/>
              </a:ext>
            </a:extLst>
          </p:cNvPr>
          <p:cNvSpPr txBox="1"/>
          <p:nvPr/>
        </p:nvSpPr>
        <p:spPr>
          <a:xfrm>
            <a:off x="6880194" y="4412202"/>
            <a:ext cx="3817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89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9A1B7B-5FFE-419D-A91E-889413E970BE}"/>
              </a:ext>
            </a:extLst>
          </p:cNvPr>
          <p:cNvSpPr txBox="1"/>
          <p:nvPr/>
        </p:nvSpPr>
        <p:spPr>
          <a:xfrm>
            <a:off x="772357" y="1020932"/>
            <a:ext cx="10662082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C5519D-D4C4-48D1-BBC3-4AFBD5F76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116214"/>
            <a:ext cx="4572000" cy="35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1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2A5A2F-122A-4C21-8064-E18FF96E7507}"/>
              </a:ext>
            </a:extLst>
          </p:cNvPr>
          <p:cNvSpPr txBox="1"/>
          <p:nvPr/>
        </p:nvSpPr>
        <p:spPr>
          <a:xfrm>
            <a:off x="825624" y="762105"/>
            <a:ext cx="10511160" cy="4290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000" dirty="0">
                <a:latin typeface="NikoshBAN" panose="02000000000000000000" pitchFamily="2" charset="0"/>
                <a:cs typeface="NikoshBAN" pitchFamily="2" charset="0"/>
              </a:rPr>
              <a:t>মোঃ কবির হোসেন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itchFamily="2" charset="0"/>
              </a:rPr>
              <a:t>প্রভাষক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ফিন্যান্স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ব্যাংকিং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বিমা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গল্লাক আদর্শ ডিগ্রি কলেজ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ফরিদগঞ্জ, চাঁদপুর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০১৭৪২০৮২২৬৯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bn-BD" sz="4000" dirty="0">
                <a:latin typeface="Times New Roman" panose="02020603050405020304" pitchFamily="18" charset="0"/>
                <a:cs typeface="NikoshBAN" pitchFamily="2" charset="0"/>
              </a:rPr>
              <a:t>mail: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Kabirhossen0188825@gmail.com</a:t>
            </a:r>
          </a:p>
        </p:txBody>
      </p:sp>
    </p:spTree>
    <p:extLst>
      <p:ext uri="{BB962C8B-B14F-4D97-AF65-F5344CB8AC3E}">
        <p14:creationId xmlns:p14="http://schemas.microsoft.com/office/powerpoint/2010/main" val="370875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4553" y="1043189"/>
            <a:ext cx="6887696" cy="37240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একাদশ শ্রেণি</a:t>
            </a: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ফিন্যান্স, ব্যাংকিং ও বিমা-১ম পত্র</a:t>
            </a: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অধ্যায়ঃ ৬ষ্ঠ</a:t>
            </a: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সময়ঃ ৬০মিনিট</a:t>
            </a:r>
          </a:p>
          <a:p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1C3EC0-D1F2-49A9-8D8F-5E6628464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4707" y="1043189"/>
            <a:ext cx="2689934" cy="352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0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7B0648-E636-4093-9D0D-AD6D2FF03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07" y="634754"/>
            <a:ext cx="5476506" cy="54730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98B4EB-3DF4-49BB-93A2-D5D63F7D6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844" y="625876"/>
            <a:ext cx="4749552" cy="547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46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9104" y="2112135"/>
            <a:ext cx="89250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err="1">
                <a:latin typeface="NikoshBAN" pitchFamily="2" charset="0"/>
                <a:cs typeface="NikoshBAN" pitchFamily="2" charset="0"/>
              </a:rPr>
              <a:t>দীর্ঘমেয়াদি</a:t>
            </a:r>
            <a:r>
              <a:rPr lang="en-US" sz="6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>
                <a:latin typeface="NikoshBAN" pitchFamily="2" charset="0"/>
                <a:cs typeface="NikoshBAN" pitchFamily="2" charset="0"/>
              </a:rPr>
              <a:t>অর্থায়ন</a:t>
            </a:r>
            <a:endParaRPr lang="en-US" sz="6000" u="sng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825109-4263-443D-BC1E-A4CF61E15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571" y="5131293"/>
            <a:ext cx="892738" cy="100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40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4856" y="1352282"/>
            <a:ext cx="8667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Arial Unicode MS" pitchFamily="34" charset="-128"/>
                <a:cs typeface="NikoshBAN" pitchFamily="2" charset="0"/>
              </a:rPr>
              <a:t>এই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Arial Unicode MS" pitchFamily="34" charset="-128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Arial Unicode MS" pitchFamily="34" charset="-128"/>
                <a:cs typeface="NikoshBAN" pitchFamily="2" charset="0"/>
              </a:rPr>
              <a:t>পাঠ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Arial Unicode MS" pitchFamily="34" charset="-128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Arial Unicode MS" pitchFamily="34" charset="-128"/>
                <a:cs typeface="NikoshBAN" pitchFamily="2" charset="0"/>
              </a:rPr>
              <a:t>শেষে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Arial Unicode MS" pitchFamily="34" charset="-128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Arial Unicode MS" pitchFamily="34" charset="-128"/>
                <a:cs typeface="NikoshBAN" pitchFamily="2" charset="0"/>
              </a:rPr>
              <a:t>শিক্ষার্থীরা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Arial Unicode MS" pitchFamily="34" charset="-128"/>
                <a:cs typeface="NikoshBAN" pitchFamily="2" charset="0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662" y="2060168"/>
            <a:ext cx="80879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দীর্ঘমেয়াদি অর্থায়ন কী তা বলতে পারবে;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দীর্ঘমেয়াদি অর্থায়নের উৎস শনাক্ত করতে পারবে;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বিভিন্ন প্রকার বন্ড বর্ননা করতে পারবে;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বন্ডের মূল্য নির্নয় কর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রবে।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30A279-766C-4E91-97F8-7F764DC20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571" y="5131293"/>
            <a:ext cx="892738" cy="100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14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0006" y="793265"/>
            <a:ext cx="10602188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দীর্ঘমেয়াদি অর্থায়ন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006" y="1799166"/>
            <a:ext cx="1045764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কোনো ব্যবসায় প্রতিষ্ঠান সম্প্রসারণ বা  স্থায়ী সম্পত্তি (যেমনঃ ভূমি, দালানকোঠা, যন্ত্রপাতি, আসবাবপত্র ইত্যাদি) কেনার উদ্দেশ্যে দীর্ঘ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যে অর্থ সংগ্রহ করা হয় তাকে দীর্ঘমেয়াদি অর্থায়ন বলে।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সাধারনত পাঁচ বছর বা তার বেশি সময়ের জন্য যে অর্থায়ন করা হয় তাকে দীর্ঘমেয়াদি অর্থায়ন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58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2357" y="1004552"/>
            <a:ext cx="10688715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8039" y="2202287"/>
            <a:ext cx="866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দীর্ঘমেয়াদি অর্থায়ন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33181D-1F80-4D91-825D-5993854C39D0}"/>
              </a:ext>
            </a:extLst>
          </p:cNvPr>
          <p:cNvSpPr txBox="1"/>
          <p:nvPr/>
        </p:nvSpPr>
        <p:spPr>
          <a:xfrm>
            <a:off x="6391922" y="4811697"/>
            <a:ext cx="4483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611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235" y="850006"/>
            <a:ext cx="10582182" cy="5602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দীর্ঘমেয়াদি অর্থায়নের উৎস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8394605" y="1573513"/>
            <a:ext cx="198979" cy="64175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824164" y="1622835"/>
            <a:ext cx="198979" cy="59242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88654" y="2215264"/>
            <a:ext cx="2369712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অভ্যন্তরীণ উৎস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68979" y="2215264"/>
            <a:ext cx="440432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বাহ্যিক উৎস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3531194" y="2760510"/>
            <a:ext cx="484632" cy="24875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579986" y="2776979"/>
            <a:ext cx="484632" cy="24875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88654" y="3009266"/>
            <a:ext cx="2369712" cy="18158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নিজস্ব মূলধন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সংরক্ষিত মুনাফা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অবচয়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বোনাস শেয়ার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68979" y="3020291"/>
            <a:ext cx="4404326" cy="29546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  শেয়ার মূলধন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(i)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গনপ্রস্তাব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(IPO)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(ii)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গনপ্রস্তাব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(RPO)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অগ্রাধিকার  শেয়ার মূলধন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বন্ড বা ডিবেঞ্চার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প্রাতিষ্ঠানিক  উৎস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>
            <a:off x="5656206" y="1410237"/>
            <a:ext cx="371107" cy="21259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>
            <a:off x="3824164" y="1516536"/>
            <a:ext cx="4769420" cy="113953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0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798</TotalTime>
  <Words>435</Words>
  <Application>Microsoft Office PowerPoint</Application>
  <PresentationFormat>Widescreen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Cambria Math</vt:lpstr>
      <vt:lpstr>Garamond</vt:lpstr>
      <vt:lpstr>NikoshBAN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Shafaat Mahmud</cp:lastModifiedBy>
  <cp:revision>99</cp:revision>
  <dcterms:created xsi:type="dcterms:W3CDTF">2022-01-25T12:32:02Z</dcterms:created>
  <dcterms:modified xsi:type="dcterms:W3CDTF">2022-02-04T05:36:41Z</dcterms:modified>
</cp:coreProperties>
</file>