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95" r:id="rId4"/>
    <p:sldId id="292" r:id="rId5"/>
    <p:sldId id="258" r:id="rId6"/>
    <p:sldId id="283" r:id="rId7"/>
    <p:sldId id="266" r:id="rId8"/>
    <p:sldId id="284" r:id="rId9"/>
    <p:sldId id="285" r:id="rId10"/>
    <p:sldId id="267" r:id="rId11"/>
    <p:sldId id="268" r:id="rId12"/>
    <p:sldId id="270" r:id="rId13"/>
    <p:sldId id="272" r:id="rId14"/>
    <p:sldId id="273" r:id="rId15"/>
    <p:sldId id="274" r:id="rId16"/>
    <p:sldId id="275" r:id="rId17"/>
    <p:sldId id="28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9900"/>
    <a:srgbClr val="008000"/>
    <a:srgbClr val="CC3300"/>
    <a:srgbClr val="800000"/>
    <a:srgbClr val="007600"/>
    <a:srgbClr val="3333CC"/>
    <a:srgbClr val="FFFFFF"/>
    <a:srgbClr val="990033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9094" y="7303554"/>
            <a:ext cx="4114800" cy="818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0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4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2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5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61"/>
            </a:avLst>
          </a:prstGeom>
          <a:blipFill>
            <a:blip r:embed="rId1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0676" y="140676"/>
            <a:ext cx="11901269" cy="6541478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41668" y="5924947"/>
            <a:ext cx="11925835" cy="805978"/>
            <a:chOff x="180869" y="5799907"/>
            <a:chExt cx="11848105" cy="872364"/>
          </a:xfrm>
        </p:grpSpPr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69" y="5799908"/>
              <a:ext cx="2797461" cy="87236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504" y="5799908"/>
              <a:ext cx="3513908" cy="8723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051" y="5799908"/>
              <a:ext cx="3411417" cy="87236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070" y="5799908"/>
              <a:ext cx="3411417" cy="87236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338" y="5799908"/>
              <a:ext cx="3411417" cy="87236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94" y="5799908"/>
              <a:ext cx="2804495" cy="87236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457" y="5799908"/>
              <a:ext cx="2804495" cy="87236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71" y="5799908"/>
              <a:ext cx="2804495" cy="87236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41" y="5799907"/>
              <a:ext cx="2551610" cy="87236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20656" y="5799907"/>
              <a:ext cx="2108318" cy="872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10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9.png"/><Relationship Id="rId18" Type="http://schemas.microsoft.com/office/2007/relationships/hdphoto" Target="../media/hdphoto9.wdp"/><Relationship Id="rId3" Type="http://schemas.microsoft.com/office/2007/relationships/hdphoto" Target="../media/hdphoto2.wdp"/><Relationship Id="rId21" Type="http://schemas.openxmlformats.org/officeDocument/2006/relationships/image" Target="../media/image13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3.wdp"/><Relationship Id="rId15" Type="http://schemas.openxmlformats.org/officeDocument/2006/relationships/image" Target="../media/image10.png"/><Relationship Id="rId10" Type="http://schemas.microsoft.com/office/2007/relationships/hdphoto" Target="../media/hdphoto5.wdp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7.wdp"/><Relationship Id="rId22" Type="http://schemas.microsoft.com/office/2007/relationships/hdphoto" Target="../media/hdphoto1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microsoft.com/office/2007/relationships/hdphoto" Target="../media/hdphoto25.wdp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microsoft.com/office/2007/relationships/hdphoto" Target="../media/hdphoto25.wdp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20.wdp"/><Relationship Id="rId7" Type="http://schemas.openxmlformats.org/officeDocument/2006/relationships/image" Target="../media/image52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28.png"/><Relationship Id="rId9" Type="http://schemas.microsoft.com/office/2007/relationships/hdphoto" Target="../media/hdphoto2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5.png"/><Relationship Id="rId7" Type="http://schemas.openxmlformats.org/officeDocument/2006/relationships/image" Target="../media/image58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microsoft.com/office/2007/relationships/hdphoto" Target="../media/hdphoto28.wdp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microsoft.com/office/2007/relationships/hdphoto" Target="../media/hdphoto27.wdp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JP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jpeg"/><Relationship Id="rId7" Type="http://schemas.openxmlformats.org/officeDocument/2006/relationships/image" Target="../media/image28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35.png"/><Relationship Id="rId4" Type="http://schemas.openxmlformats.org/officeDocument/2006/relationships/image" Target="../media/image73.png"/><Relationship Id="rId9" Type="http://schemas.microsoft.com/office/2007/relationships/hdphoto" Target="../media/hdphoto2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0.wdp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microsoft.com/office/2007/relationships/hdphoto" Target="../media/hdphoto33.wdp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microsoft.com/office/2007/relationships/hdphoto" Target="../media/hdphoto32.wdp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6.png"/><Relationship Id="rId7" Type="http://schemas.microsoft.com/office/2007/relationships/hdphoto" Target="../media/hdphoto34.wdp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microsoft.com/office/2007/relationships/hdphoto" Target="../media/hdphoto11.wdp"/><Relationship Id="rId5" Type="http://schemas.openxmlformats.org/officeDocument/2006/relationships/image" Target="../media/image84.png"/><Relationship Id="rId10" Type="http://schemas.openxmlformats.org/officeDocument/2006/relationships/image" Target="../media/image13.png"/><Relationship Id="rId4" Type="http://schemas.microsoft.com/office/2007/relationships/hdphoto" Target="../media/hdphoto25.wdp"/><Relationship Id="rId9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5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31.png"/><Relationship Id="rId4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20.wdp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21.wdp"/><Relationship Id="rId7" Type="http://schemas.microsoft.com/office/2007/relationships/hdphoto" Target="../media/hdphoto2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openxmlformats.org/officeDocument/2006/relationships/image" Target="../media/image42.png"/><Relationship Id="rId4" Type="http://schemas.microsoft.com/office/2007/relationships/hdphoto" Target="../media/hdphoto2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3868">
                        <a14:foregroundMark x1="73113" y1="34969" x2="73113" y2="34969"/>
                        <a14:foregroundMark x1="68396" y1="23108" x2="68868" y2="21881"/>
                        <a14:foregroundMark x1="62264" y1="17587" x2="63208" y2="17791"/>
                        <a14:foregroundMark x1="60377" y1="7566" x2="60377" y2="7566"/>
                        <a14:foregroundMark x1="53302" y1="13292" x2="53302" y2="13292"/>
                        <a14:foregroundMark x1="49528" y1="25971" x2="49528" y2="25971"/>
                        <a14:foregroundMark x1="19811" y1="17587" x2="19811" y2="17587"/>
                        <a14:foregroundMark x1="20755" y1="17791" x2="20755" y2="17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3" y="129182"/>
            <a:ext cx="3135158" cy="6585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4" r="28917" b="18500"/>
          <a:stretch/>
        </p:blipFill>
        <p:spPr>
          <a:xfrm flipH="1">
            <a:off x="565216" y="4115469"/>
            <a:ext cx="1957191" cy="221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7" b="89951" l="9903" r="95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19067" r="4448" b="10903"/>
          <a:stretch/>
        </p:blipFill>
        <p:spPr>
          <a:xfrm>
            <a:off x="4731224" y="2146095"/>
            <a:ext cx="2756847" cy="2565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39178">
            <a:off x="837789" y="379373"/>
            <a:ext cx="1693607" cy="12681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61577" y="538347"/>
            <a:ext cx="5990358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স্বাগত 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99" b="100000" l="0" r="89809">
                        <a14:foregroundMark x1="49045" y1="84171" x2="51805" y2="87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71" y="1536483"/>
            <a:ext cx="2871216" cy="2426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737" l="95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51" y="2942954"/>
            <a:ext cx="2103120" cy="2554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670" l="0" r="89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27" y="3334872"/>
            <a:ext cx="2980944" cy="2773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4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92" y="1152024"/>
            <a:ext cx="2011680" cy="22067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9717" r="951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13" y="2467211"/>
            <a:ext cx="2578093" cy="1603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12" name="Group 11"/>
          <p:cNvGrpSpPr/>
          <p:nvPr/>
        </p:nvGrpSpPr>
        <p:grpSpPr>
          <a:xfrm>
            <a:off x="4866178" y="2109743"/>
            <a:ext cx="2761606" cy="2720609"/>
            <a:chOff x="4177146" y="1992894"/>
            <a:chExt cx="3837708" cy="354948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146" y="2516030"/>
              <a:ext cx="3837708" cy="30263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>
                          <a14:foregroundMark x1="82822" y1="81140" x2="72393" y2="89912"/>
                          <a14:foregroundMark x1="84969" y1="83553" x2="80368" y2="88816"/>
                          <a14:foregroundMark x1="89877" y1="82237" x2="87117" y2="87939"/>
                          <a14:foregroundMark x1="95706" y1="81140" x2="95092" y2="83772"/>
                          <a14:foregroundMark x1="90798" y1="82018" x2="91411" y2="89035"/>
                          <a14:foregroundMark x1="86196" y1="81140" x2="81288" y2="90132"/>
                          <a14:foregroundMark x1="74540" y1="92105" x2="84049" y2="91447"/>
                          <a14:foregroundMark x1="75460" y1="94298" x2="79755" y2="94737"/>
                          <a14:foregroundMark x1="71472" y1="96711" x2="76687" y2="96711"/>
                          <a14:foregroundMark x1="54601" y1="95833" x2="56135" y2="99561"/>
                          <a14:foregroundMark x1="9202" y1="65351" x2="9202" y2="70395"/>
                          <a14:foregroundMark x1="9816" y1="63596" x2="6135" y2="66886"/>
                          <a14:foregroundMark x1="16258" y1="68860" x2="9816" y2="74781"/>
                          <a14:foregroundMark x1="20245" y1="74123" x2="19939" y2="77412"/>
                          <a14:foregroundMark x1="26074" y1="76974" x2="18712" y2="82237"/>
                          <a14:foregroundMark x1="48160" y1="84868" x2="49387" y2="72588"/>
                          <a14:foregroundMark x1="92331" y1="36842" x2="75460" y2="42544"/>
                          <a14:foregroundMark x1="68712" y1="98465" x2="68712" y2="99561"/>
                          <a14:foregroundMark x1="64110" y1="97807" x2="63497" y2="98904"/>
                          <a14:foregroundMark x1="62577" y1="96930" x2="60736" y2="99342"/>
                          <a14:foregroundMark x1="85583" y1="82018" x2="85583" y2="89035"/>
                          <a14:foregroundMark x1="89264" y1="78289" x2="85583" y2="868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11"/>
            <a:stretch/>
          </p:blipFill>
          <p:spPr>
            <a:xfrm>
              <a:off x="5002646" y="1992894"/>
              <a:ext cx="1785471" cy="2112575"/>
            </a:xfrm>
            <a:prstGeom prst="rect">
              <a:avLst/>
            </a:prstGeom>
            <a:scene3d>
              <a:camera prst="perspectiveRight">
                <a:rot lat="0" lon="21000000" rev="0"/>
              </a:camera>
              <a:lightRig rig="contrasting" dir="t"/>
            </a:scene3d>
            <a:sp3d>
              <a:bevelB w="152400" h="50800" prst="softRound"/>
            </a:sp3d>
          </p:spPr>
        </p:pic>
      </p:grpSp>
    </p:spTree>
    <p:extLst>
      <p:ext uri="{BB962C8B-B14F-4D97-AF65-F5344CB8AC3E}">
        <p14:creationId xmlns:p14="http://schemas.microsoft.com/office/powerpoint/2010/main" val="381739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85185E-6 L -2.91667E-6 -0.07222 " pathEditMode="relative" rAng="0" ptsTypes="AA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path" presetSubtype="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81481E-6 L 0.32305 0.1652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826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909481" y="1818609"/>
            <a:ext cx="2699220" cy="671452"/>
            <a:chOff x="1120463" y="1429556"/>
            <a:chExt cx="2730320" cy="1056068"/>
          </a:xfrm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>
              <a:rot lat="0" lon="1800000" rev="0"/>
            </a:camera>
            <a:lightRig rig="threePt" dir="t"/>
          </a:scene3d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5" t="7193" r="8452" b="7544"/>
            <a:stretch/>
          </p:blipFill>
          <p:spPr>
            <a:xfrm>
              <a:off x="1120463" y="1429556"/>
              <a:ext cx="2730320" cy="10560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sp>
          <p:nvSpPr>
            <p:cNvPr id="27" name="Rounded Rectangle 26"/>
            <p:cNvSpPr/>
            <p:nvPr/>
          </p:nvSpPr>
          <p:spPr>
            <a:xfrm>
              <a:off x="1191296" y="1488174"/>
              <a:ext cx="2595093" cy="9330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CC3300"/>
              </a:solidFill>
            </a:ln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59812" y="1564215"/>
              <a:ext cx="1081848" cy="919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50800" dir="5400000" algn="tl" rotWithShape="0">
                      <a:schemeClr val="tx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বনভূমি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79507" y="4396010"/>
            <a:ext cx="2815739" cy="653750"/>
            <a:chOff x="785257" y="4699006"/>
            <a:chExt cx="3109378" cy="739456"/>
          </a:xfrm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>
              <a:rot lat="0" lon="1800000" rev="0"/>
            </a:camera>
            <a:lightRig rig="threePt" dir="t"/>
          </a:scene3d>
        </p:grpSpPr>
        <p:grpSp>
          <p:nvGrpSpPr>
            <p:cNvPr id="41" name="Group 40"/>
            <p:cNvGrpSpPr/>
            <p:nvPr/>
          </p:nvGrpSpPr>
          <p:grpSpPr>
            <a:xfrm>
              <a:off x="785257" y="4699006"/>
              <a:ext cx="3109378" cy="715705"/>
              <a:chOff x="3227722" y="2805364"/>
              <a:chExt cx="2868278" cy="661736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227722" y="2805364"/>
                <a:ext cx="2868278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p3d prstMaterial="plastic">
                <a:bevelT w="381000" h="114300" prst="softRound"/>
                <a:contourClr>
                  <a:srgbClr val="969696"/>
                </a:contourClr>
              </a:sp3d>
            </p:spPr>
          </p:pic>
          <p:sp>
            <p:nvSpPr>
              <p:cNvPr id="44" name="Rounded Rectangle 43"/>
              <p:cNvSpPr/>
              <p:nvPr/>
            </p:nvSpPr>
            <p:spPr>
              <a:xfrm>
                <a:off x="3318911" y="2867355"/>
                <a:ext cx="2695111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809470" y="4777024"/>
              <a:ext cx="3060951" cy="661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50800" dir="5400000" algn="tl" rotWithShape="0">
                      <a:schemeClr val="tx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বালুচর</a:t>
              </a:r>
              <a:endParaRPr lang="en-US" sz="3200" dirty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776218" y="326543"/>
            <a:ext cx="6712095" cy="646331"/>
          </a:xfrm>
          <a:prstGeom prst="rect">
            <a:avLst/>
          </a:prstGeom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59092" y="1560365"/>
            <a:ext cx="2732321" cy="1032250"/>
            <a:chOff x="8403109" y="1560365"/>
            <a:chExt cx="2732321" cy="103225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5" t="7193" r="8452" b="7544"/>
            <a:stretch/>
          </p:blipFill>
          <p:spPr>
            <a:xfrm>
              <a:off x="8403109" y="1560365"/>
              <a:ext cx="2732321" cy="10322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1800000" rev="0"/>
              </a:camera>
              <a:lightRig rig="threePt" dir="t"/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sp>
          <p:nvSpPr>
            <p:cNvPr id="26" name="Rectangle 25"/>
            <p:cNvSpPr/>
            <p:nvPr/>
          </p:nvSpPr>
          <p:spPr>
            <a:xfrm>
              <a:off x="8621328" y="1687752"/>
              <a:ext cx="2295882" cy="904863"/>
            </a:xfrm>
            <a:prstGeom prst="rect">
              <a:avLst/>
            </a:prstGeom>
            <a:scene3d>
              <a:camera prst="orthographicFront">
                <a:rot lat="0" lon="18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50800" dir="5400000" algn="tl" rotWithShape="0">
                      <a:schemeClr val="tx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গাছ পালায় ঘেরা জঙ্গল এলাকা।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59092" y="4017510"/>
            <a:ext cx="2732321" cy="1032250"/>
            <a:chOff x="8403109" y="1560365"/>
            <a:chExt cx="2732321" cy="103225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5" t="7193" r="8452" b="7544"/>
            <a:stretch/>
          </p:blipFill>
          <p:spPr>
            <a:xfrm>
              <a:off x="8403109" y="1560365"/>
              <a:ext cx="2732321" cy="10322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1800000" rev="0"/>
              </a:camera>
              <a:lightRig rig="threePt" dir="t"/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sp>
          <p:nvSpPr>
            <p:cNvPr id="32" name="Rectangle 31"/>
            <p:cNvSpPr/>
            <p:nvPr/>
          </p:nvSpPr>
          <p:spPr>
            <a:xfrm>
              <a:off x="8621328" y="1687752"/>
              <a:ext cx="2295882" cy="880241"/>
            </a:xfrm>
            <a:prstGeom prst="rect">
              <a:avLst/>
            </a:prstGeom>
            <a:scene3d>
              <a:camera prst="orthographicFront">
                <a:rot lat="0" lon="18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50800" dir="5400000" algn="tl" rotWithShape="0">
                      <a:schemeClr val="tx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বালুর পলি জমে উৎপন্ন যে চর।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57" y="1275857"/>
            <a:ext cx="3144851" cy="179919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300952" y="1289505"/>
            <a:ext cx="230517" cy="1741409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1420" b="3165"/>
          <a:stretch/>
        </p:blipFill>
        <p:spPr>
          <a:xfrm>
            <a:off x="4579557" y="3780688"/>
            <a:ext cx="3144851" cy="179919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307117" y="3809581"/>
            <a:ext cx="230517" cy="1741409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Left Arrow 2"/>
          <p:cNvSpPr/>
          <p:nvPr/>
        </p:nvSpPr>
        <p:spPr>
          <a:xfrm rot="19691282">
            <a:off x="5425606" y="4570679"/>
            <a:ext cx="1029221" cy="224688"/>
          </a:xfrm>
          <a:prstGeom prst="leftArrow">
            <a:avLst>
              <a:gd name="adj1" fmla="val 50000"/>
              <a:gd name="adj2" fmla="val 871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3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7838 -0.00092 " pathEditMode="relative" rAng="0" ptsTypes="AA">
                                      <p:cBhvr>
                                        <p:cTn id="19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27839 -0.00093 " pathEditMode="relative" rAng="0" ptsTypes="AA">
                                      <p:cBhvr>
                                        <p:cTn id="52" dur="1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347121" y="1852823"/>
            <a:ext cx="2345916" cy="614759"/>
            <a:chOff x="1088380" y="1421609"/>
            <a:chExt cx="2730320" cy="1065430"/>
          </a:xfrm>
        </p:grpSpPr>
        <p:grpSp>
          <p:nvGrpSpPr>
            <p:cNvPr id="50" name="Group 49"/>
            <p:cNvGrpSpPr/>
            <p:nvPr/>
          </p:nvGrpSpPr>
          <p:grpSpPr>
            <a:xfrm>
              <a:off x="1088380" y="1421609"/>
              <a:ext cx="2730320" cy="1065430"/>
              <a:chOff x="3577388" y="2805364"/>
              <a:chExt cx="2518612" cy="1146144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114614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3" name="Rounded Rectangle 52"/>
              <p:cNvSpPr/>
              <p:nvPr/>
            </p:nvSpPr>
            <p:spPr>
              <a:xfrm>
                <a:off x="3640315" y="2867353"/>
                <a:ext cx="2373707" cy="98578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194859" y="1542268"/>
              <a:ext cx="2379769" cy="885449"/>
            </a:xfrm>
            <a:prstGeom prst="rect">
              <a:avLst/>
            </a:prstGeom>
            <a:effectLst>
              <a:outerShdw blurRad="50800" dist="38100" dir="5400000" algn="ctr" rotWithShape="0">
                <a:schemeClr val="tx1">
                  <a:alpha val="38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সোনাধান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347121" y="4333303"/>
            <a:ext cx="2345916" cy="625719"/>
            <a:chOff x="1088380" y="4381092"/>
            <a:chExt cx="2730320" cy="625719"/>
          </a:xfrm>
        </p:grpSpPr>
        <p:grpSp>
          <p:nvGrpSpPr>
            <p:cNvPr id="58" name="Group 57"/>
            <p:cNvGrpSpPr/>
            <p:nvPr/>
          </p:nvGrpSpPr>
          <p:grpSpPr>
            <a:xfrm>
              <a:off x="1088380" y="4381092"/>
              <a:ext cx="2730320" cy="616859"/>
              <a:chOff x="3577388" y="2805364"/>
              <a:chExt cx="2518612" cy="661736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61" name="Rounded Rectangle 60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1617757" y="4422036"/>
              <a:ext cx="1650910" cy="584775"/>
            </a:xfrm>
            <a:prstGeom prst="rect">
              <a:avLst/>
            </a:prstGeom>
            <a:effectLst>
              <a:outerShdw blurRad="50800" dist="38100" dir="5400000" algn="ctr" rotWithShape="0">
                <a:schemeClr val="tx1">
                  <a:alpha val="38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n w="0">
                    <a:solidFill>
                      <a:sysClr val="windowText" lastClr="000000"/>
                    </a:solidFill>
                  </a:ln>
                  <a:latin typeface="NikoshBAN" pitchFamily="2" charset="0"/>
                  <a:cs typeface="NikoshBAN" pitchFamily="2" charset="0"/>
                </a:rPr>
                <a:t>চিরশিশু</a:t>
              </a:r>
              <a:endPara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2776218" y="326543"/>
            <a:ext cx="6712095" cy="646331"/>
          </a:xfrm>
          <a:prstGeom prst="rect">
            <a:avLst/>
          </a:prstGeom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496414" y="1560365"/>
            <a:ext cx="2732321" cy="1032250"/>
            <a:chOff x="8403109" y="1560365"/>
            <a:chExt cx="2732321" cy="103225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5" t="7193" r="8452" b="7544"/>
            <a:stretch/>
          </p:blipFill>
          <p:spPr>
            <a:xfrm>
              <a:off x="8403109" y="1560365"/>
              <a:ext cx="2732321" cy="10322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1800000" rev="0"/>
              </a:camera>
              <a:lightRig rig="threePt" dir="t"/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sp>
          <p:nvSpPr>
            <p:cNvPr id="34" name="Rectangle 33"/>
            <p:cNvSpPr/>
            <p:nvPr/>
          </p:nvSpPr>
          <p:spPr>
            <a:xfrm>
              <a:off x="8621328" y="1687752"/>
              <a:ext cx="2295882" cy="904863"/>
            </a:xfrm>
            <a:prstGeom prst="rect">
              <a:avLst/>
            </a:prstGeom>
            <a:scene3d>
              <a:camera prst="orthographicFront">
                <a:rot lat="0" lon="18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50800" dir="5400000" algn="tl" rotWithShape="0">
                      <a:schemeClr val="tx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সোনালী রঙের পাকা ধান।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496415" y="3930537"/>
            <a:ext cx="2732320" cy="1274195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চিরকাল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শিশুর মতো সহজ, অকৃত্রিম ও মমতাময়।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02" y="1236059"/>
            <a:ext cx="2989861" cy="1816130"/>
          </a:xfrm>
          <a:prstGeom prst="round2DiagRect">
            <a:avLst>
              <a:gd name="adj1" fmla="val 29492"/>
              <a:gd name="adj2" fmla="val 0"/>
            </a:avLst>
          </a:prstGeom>
          <a:ln w="158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408488" y="1292041"/>
            <a:ext cx="221351" cy="1736321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01" y="3660234"/>
            <a:ext cx="2989862" cy="1816130"/>
          </a:xfrm>
          <a:prstGeom prst="round2DiagRect">
            <a:avLst>
              <a:gd name="adj1" fmla="val 27970"/>
              <a:gd name="adj2" fmla="val 0"/>
            </a:avLst>
          </a:prstGeom>
          <a:ln w="158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408488" y="3702721"/>
            <a:ext cx="221351" cy="1736321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238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6784 -0.00278 " pathEditMode="relative" rAng="0" ptsTypes="AA">
                                      <p:cBhvr>
                                        <p:cTn id="19" dur="1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26784 -0.00278 " pathEditMode="relative" rAng="0" ptsTypes="AA">
                                      <p:cBhvr>
                                        <p:cTn id="52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65635" y="3816053"/>
            <a:ext cx="8846706" cy="923701"/>
            <a:chOff x="1351179" y="3794593"/>
            <a:chExt cx="8846706" cy="923701"/>
          </a:xfrm>
        </p:grpSpPr>
        <p:sp>
          <p:nvSpPr>
            <p:cNvPr id="3" name="Freeform 2"/>
            <p:cNvSpPr/>
            <p:nvPr/>
          </p:nvSpPr>
          <p:spPr>
            <a:xfrm>
              <a:off x="1884563" y="3967215"/>
              <a:ext cx="8313322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20354E-B613-46DB-9ACC-09D7C3A520B8}"/>
                </a:ext>
              </a:extLst>
            </p:cNvPr>
            <p:cNvSpPr/>
            <p:nvPr/>
          </p:nvSpPr>
          <p:spPr>
            <a:xfrm>
              <a:off x="2206465" y="3983916"/>
              <a:ext cx="7758946" cy="553998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3200" b="1" dirty="0" smtClean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বনভূমি, বালুচর, সোনাধান, শব্দ </a:t>
              </a:r>
              <a:r>
                <a:rPr lang="en-US" sz="3200" b="1" dirty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দিয়ে ২টি করে বাক্য লিখ</a:t>
              </a:r>
              <a:r>
                <a:rPr lang="en-US" sz="3600" b="1" dirty="0">
                  <a:ln w="0"/>
                  <a:effectLst>
                    <a:outerShdw blurRad="63500" dist="38100" dir="5400000" algn="tl" rotWithShape="0">
                      <a:schemeClr val="tx1">
                        <a:alpha val="6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51179" y="3794593"/>
              <a:ext cx="885020" cy="923701"/>
              <a:chOff x="1684010" y="3720870"/>
              <a:chExt cx="885020" cy="9237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7" name="Oval 6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57" y="1216211"/>
            <a:ext cx="1131757" cy="18538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62" y="1213449"/>
            <a:ext cx="1139252" cy="18538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5810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160" y="6141720"/>
            <a:ext cx="11917680" cy="594360"/>
            <a:chOff x="115824" y="5958840"/>
            <a:chExt cx="11939016" cy="7772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24" y="5958840"/>
              <a:ext cx="6086856" cy="7772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680" y="5958840"/>
              <a:ext cx="5852160" cy="77724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587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1" r="10661"/>
          <a:stretch/>
        </p:blipFill>
        <p:spPr>
          <a:xfrm>
            <a:off x="124097" y="121394"/>
            <a:ext cx="1641538" cy="11893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587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1" r="10661"/>
          <a:stretch/>
        </p:blipFill>
        <p:spPr>
          <a:xfrm rot="10800000" flipV="1">
            <a:off x="10392930" y="130093"/>
            <a:ext cx="1625365" cy="10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1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8204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5.55112E-17 L -0.14141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42068" y="414731"/>
            <a:ext cx="6345963" cy="646331"/>
          </a:xfrm>
          <a:prstGeom prst="rect">
            <a:avLst/>
          </a:prstGeom>
          <a:ln>
            <a:noFill/>
          </a:ln>
          <a:effectLst>
            <a:outerShdw blurRad="25400" dist="2540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9849" y="4805219"/>
            <a:ext cx="7250400" cy="1200329"/>
          </a:xfrm>
          <a:prstGeom prst="rect">
            <a:avLst/>
          </a:prstGeom>
          <a:noFill/>
          <a:effectLst>
            <a:outerShdw blurRad="50800" dist="25400" dir="60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শ্যামল বনভূমি মাঠ নদীতীর বালুচর </a:t>
            </a:r>
          </a:p>
          <a:p>
            <a:pPr algn="ctr"/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সবখানে আছে বঙ্গবন্ধু শেখ মুজিবের ঘর 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17438" y="1405906"/>
            <a:ext cx="3727676" cy="3038475"/>
            <a:chOff x="4217438" y="1405906"/>
            <a:chExt cx="3727676" cy="30384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38" y="1405906"/>
              <a:ext cx="3727676" cy="3038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82822" y1="81140" x2="72393" y2="89912"/>
                          <a14:foregroundMark x1="84969" y1="83553" x2="80368" y2="88816"/>
                          <a14:foregroundMark x1="89877" y1="82237" x2="87117" y2="87939"/>
                          <a14:foregroundMark x1="95706" y1="81140" x2="95092" y2="83772"/>
                          <a14:foregroundMark x1="90798" y1="82018" x2="91411" y2="89035"/>
                          <a14:foregroundMark x1="86196" y1="81140" x2="81288" y2="90132"/>
                          <a14:foregroundMark x1="74540" y1="92105" x2="84049" y2="91447"/>
                          <a14:foregroundMark x1="75460" y1="94298" x2="79755" y2="94737"/>
                          <a14:foregroundMark x1="71472" y1="96711" x2="76687" y2="96711"/>
                          <a14:foregroundMark x1="54601" y1="95833" x2="56135" y2="99561"/>
                          <a14:foregroundMark x1="9202" y1="65351" x2="9202" y2="70395"/>
                          <a14:foregroundMark x1="9816" y1="63596" x2="6135" y2="66886"/>
                          <a14:foregroundMark x1="16258" y1="68860" x2="9816" y2="74781"/>
                          <a14:foregroundMark x1="20245" y1="74123" x2="19939" y2="77412"/>
                          <a14:foregroundMark x1="26074" y1="76974" x2="18712" y2="82237"/>
                          <a14:foregroundMark x1="48160" y1="84868" x2="49387" y2="72588"/>
                          <a14:foregroundMark x1="92331" y1="36842" x2="75460" y2="42544"/>
                          <a14:foregroundMark x1="68712" y1="98465" x2="68712" y2="99561"/>
                          <a14:foregroundMark x1="64110" y1="97807" x2="63497" y2="98904"/>
                          <a14:foregroundMark x1="62577" y1="96930" x2="60736" y2="99342"/>
                          <a14:foregroundMark x1="85583" y1="82018" x2="85583" y2="89035"/>
                          <a14:foregroundMark x1="89264" y1="78289" x2="85583" y2="86842"/>
                          <a14:backgroundMark x1="90184" y1="95175" x2="90184" y2="95175"/>
                          <a14:backgroundMark x1="94785" y1="86184" x2="94785" y2="86184"/>
                          <a14:backgroundMark x1="86810" y1="92105" x2="86810" y2="92105"/>
                          <a14:backgroundMark x1="35890" y1="98246" x2="35890" y2="982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652" y="1477883"/>
              <a:ext cx="970384" cy="127447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008692" y="1410162"/>
            <a:ext cx="3791497" cy="3035808"/>
            <a:chOff x="8123852" y="1405906"/>
            <a:chExt cx="3791497" cy="30358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852" y="1405906"/>
              <a:ext cx="3763348" cy="30358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6" r="2627"/>
            <a:stretch/>
          </p:blipFill>
          <p:spPr>
            <a:xfrm rot="823403">
              <a:off x="10690382" y="1444644"/>
              <a:ext cx="1224967" cy="11686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7" name="Group 16"/>
          <p:cNvGrpSpPr/>
          <p:nvPr/>
        </p:nvGrpSpPr>
        <p:grpSpPr>
          <a:xfrm>
            <a:off x="2198587" y="1398025"/>
            <a:ext cx="3788229" cy="3038475"/>
            <a:chOff x="279918" y="1405906"/>
            <a:chExt cx="3788229" cy="30384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18" y="1405906"/>
              <a:ext cx="3788229" cy="3038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358"/>
            <a:stretch/>
          </p:blipFill>
          <p:spPr>
            <a:xfrm>
              <a:off x="2539427" y="1405906"/>
              <a:ext cx="1360769" cy="14829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54533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209 L -0.15534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209 L 0.17005 -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42068" y="414731"/>
            <a:ext cx="6345963" cy="646331"/>
          </a:xfrm>
          <a:prstGeom prst="rect">
            <a:avLst/>
          </a:prstGeom>
          <a:ln>
            <a:noFill/>
          </a:ln>
          <a:effectLst>
            <a:outerShdw blurRad="25400" dist="2540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609" y="1252185"/>
            <a:ext cx="4884894" cy="3374971"/>
          </a:xfrm>
          <a:prstGeom prst="roundRect">
            <a:avLst>
              <a:gd name="adj" fmla="val 16667"/>
            </a:avLst>
          </a:prstGeom>
          <a:ln w="15875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29" y="1252185"/>
            <a:ext cx="4864717" cy="3374971"/>
          </a:xfrm>
          <a:prstGeom prst="roundRect">
            <a:avLst>
              <a:gd name="adj" fmla="val 16667"/>
            </a:avLst>
          </a:prstGeom>
          <a:ln w="15875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51" y="2240908"/>
            <a:ext cx="1769098" cy="1784991"/>
          </a:xfrm>
          <a:prstGeom prst="ellipse">
            <a:avLst/>
          </a:prstGeom>
          <a:ln w="158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963590" y="4899690"/>
            <a:ext cx="8341019" cy="120032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 দেশের মাঠে মাঠে ফলে সোনাধান রাশি রাশি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হাসি দেখে মনে হয় শেখ মুজিবের হাসি।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3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42068" y="414731"/>
            <a:ext cx="6345963" cy="646331"/>
          </a:xfrm>
          <a:prstGeom prst="rect">
            <a:avLst/>
          </a:prstGeom>
          <a:ln>
            <a:noFill/>
          </a:ln>
          <a:effectLst>
            <a:outerShdw blurRad="25400" dist="2540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" y="1244835"/>
            <a:ext cx="4848658" cy="3229195"/>
          </a:xfrm>
          <a:prstGeom prst="round2DiagRect">
            <a:avLst>
              <a:gd name="adj1" fmla="val 24926"/>
              <a:gd name="adj2" fmla="val 0"/>
            </a:avLst>
          </a:prstGeom>
          <a:ln w="158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56" y="1244835"/>
            <a:ext cx="4784757" cy="3229195"/>
          </a:xfrm>
          <a:prstGeom prst="round2DiagRect">
            <a:avLst>
              <a:gd name="adj1" fmla="val 29175"/>
              <a:gd name="adj2" fmla="val 0"/>
            </a:avLst>
          </a:prstGeom>
          <a:ln w="158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" name="TextBox 15"/>
          <p:cNvSpPr txBox="1"/>
          <p:nvPr/>
        </p:nvSpPr>
        <p:spPr>
          <a:xfrm>
            <a:off x="1944539" y="4772311"/>
            <a:ext cx="8341019" cy="120032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মধুর হাসিতে যখন ভরে বাঙালির ঘর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হয় যেন শিশু হয়ে হাসে চিরশিশু মুজিবর।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42068" y="414731"/>
            <a:ext cx="6345963" cy="646331"/>
          </a:xfrm>
          <a:prstGeom prst="rect">
            <a:avLst/>
          </a:prstGeom>
          <a:ln>
            <a:noFill/>
          </a:ln>
          <a:effectLst>
            <a:outerShdw blurRad="25400" dist="2540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8644" y="4689581"/>
            <a:ext cx="7419703" cy="120032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যতদিন বেঁচে রইব এ বাংলায়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 ডাকবে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 আয় ঘরে ফিরে আয়!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53" y="1290918"/>
            <a:ext cx="5047129" cy="3159312"/>
          </a:xfrm>
          <a:prstGeom prst="roundRect">
            <a:avLst>
              <a:gd name="adj" fmla="val 1698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936809" y="1208424"/>
            <a:ext cx="5047130" cy="3241804"/>
            <a:chOff x="950256" y="1114295"/>
            <a:chExt cx="5047130" cy="32418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0256" y="1196788"/>
              <a:ext cx="5047130" cy="3159311"/>
            </a:xfrm>
            <a:prstGeom prst="rect">
              <a:avLst/>
            </a:prstGeom>
            <a:ln w="158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7" b="97380" l="0" r="100000">
                          <a14:foregroundMark x1="56364" y1="72489" x2="57727" y2="76419"/>
                          <a14:foregroundMark x1="51818" y1="77293" x2="51364" y2="79476"/>
                          <a14:foregroundMark x1="51364" y1="66376" x2="53182" y2="67686"/>
                          <a14:foregroundMark x1="62727" y1="76419" x2="62727" y2="76419"/>
                          <a14:foregroundMark x1="68182" y1="72052" x2="68636" y2="724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232" y="1114295"/>
              <a:ext cx="1757612" cy="1829514"/>
            </a:xfrm>
            <a:prstGeom prst="rect">
              <a:avLst/>
            </a:prstGeom>
            <a:ln w="158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260" b="89831" l="0" r="100000">
                          <a14:foregroundMark x1="18110" y1="78814" x2="38976" y2="80508"/>
                          <a14:foregroundMark x1="8268" y1="87571" x2="17323" y2="84746"/>
                          <a14:foregroundMark x1="92913" y1="84746" x2="84646" y2="84746"/>
                          <a14:foregroundMark x1="92913" y1="87571" x2="92913" y2="87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01"/>
            <a:stretch/>
          </p:blipFill>
          <p:spPr>
            <a:xfrm>
              <a:off x="4531660" y="1143555"/>
              <a:ext cx="1226040" cy="1467790"/>
            </a:xfrm>
            <a:prstGeom prst="roundRect">
              <a:avLst>
                <a:gd name="adj" fmla="val 4662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265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56760" y="411480"/>
            <a:ext cx="3139440" cy="574184"/>
          </a:xfrm>
          <a:prstGeom prst="roundRect">
            <a:avLst>
              <a:gd name="adj" fmla="val 44928"/>
            </a:avLst>
          </a:prstGeom>
          <a:gradFill>
            <a:gsLst>
              <a:gs pos="100000">
                <a:srgbClr val="CC3399"/>
              </a:gs>
              <a:gs pos="77000">
                <a:schemeClr val="accent1">
                  <a:alpha val="51000"/>
                  <a:lumMod val="46000"/>
                  <a:lumOff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61828" y="304800"/>
            <a:ext cx="754412" cy="726584"/>
            <a:chOff x="1684010" y="3720870"/>
            <a:chExt cx="885020" cy="923701"/>
          </a:xfrm>
        </p:grpSpPr>
        <p:grpSp>
          <p:nvGrpSpPr>
            <p:cNvPr id="12" name="Group 11"/>
            <p:cNvGrpSpPr/>
            <p:nvPr/>
          </p:nvGrpSpPr>
          <p:grpSpPr>
            <a:xfrm>
              <a:off x="1684010" y="3720870"/>
              <a:ext cx="885020" cy="923701"/>
              <a:chOff x="1423851" y="3666579"/>
              <a:chExt cx="1036320" cy="103632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9"/>
                <a:ext cx="1036320" cy="103632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  <p:sp>
          <p:nvSpPr>
            <p:cNvPr id="13" name="Oval 12"/>
            <p:cNvSpPr/>
            <p:nvPr/>
          </p:nvSpPr>
          <p:spPr>
            <a:xfrm>
              <a:off x="1930595" y="3979283"/>
              <a:ext cx="391884" cy="4012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94794" y="320040"/>
            <a:ext cx="754412" cy="726584"/>
            <a:chOff x="1684010" y="3720870"/>
            <a:chExt cx="885020" cy="923701"/>
          </a:xfrm>
        </p:grpSpPr>
        <p:grpSp>
          <p:nvGrpSpPr>
            <p:cNvPr id="17" name="Group 16"/>
            <p:cNvGrpSpPr/>
            <p:nvPr/>
          </p:nvGrpSpPr>
          <p:grpSpPr>
            <a:xfrm>
              <a:off x="1684010" y="3720870"/>
              <a:ext cx="885020" cy="923701"/>
              <a:chOff x="1423851" y="3666579"/>
              <a:chExt cx="1036320" cy="103632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9"/>
                <a:ext cx="1036320" cy="103632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  <p:sp>
          <p:nvSpPr>
            <p:cNvPr id="18" name="Oval 17"/>
            <p:cNvSpPr/>
            <p:nvPr/>
          </p:nvSpPr>
          <p:spPr>
            <a:xfrm>
              <a:off x="1930595" y="3979283"/>
              <a:ext cx="391884" cy="4012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2" y="1073683"/>
            <a:ext cx="11588620" cy="4159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551" y="4652079"/>
            <a:ext cx="2953449" cy="174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25202" y="441683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2" y="1446257"/>
            <a:ext cx="2828925" cy="16192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0629" y="5109029"/>
            <a:ext cx="11930742" cy="1624404"/>
            <a:chOff x="352701" y="4562202"/>
            <a:chExt cx="11592553" cy="14019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522"/>
            <a:stretch/>
          </p:blipFill>
          <p:spPr>
            <a:xfrm flipH="1" flipV="1">
              <a:off x="3240077" y="5210628"/>
              <a:ext cx="8705177" cy="75354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52701" y="4562202"/>
              <a:ext cx="3923211" cy="140197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157099" y="3591056"/>
            <a:ext cx="10265643" cy="923701"/>
            <a:chOff x="1157099" y="3591056"/>
            <a:chExt cx="10265643" cy="923701"/>
          </a:xfrm>
        </p:grpSpPr>
        <p:sp>
          <p:nvSpPr>
            <p:cNvPr id="5" name="Freeform 4"/>
            <p:cNvSpPr/>
            <p:nvPr/>
          </p:nvSpPr>
          <p:spPr>
            <a:xfrm>
              <a:off x="1623248" y="3763678"/>
              <a:ext cx="9799494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157099" y="3591056"/>
              <a:ext cx="885020" cy="923701"/>
              <a:chOff x="1684010" y="3720870"/>
              <a:chExt cx="885020" cy="92370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9" name="Oval 8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009853" y="3817171"/>
              <a:ext cx="9412889" cy="553998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30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 শিশুর অমলিন হাসিতেও বঙ্গবন্ধুর অকৃত্রিম উপস্থিতি তা ব্যাখ্যা কর।</a:t>
              </a:r>
              <a:endParaRPr lang="en-US" sz="3000" dirty="0">
                <a:ln w="1143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87" b="895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849"/>
          <a:stretch/>
        </p:blipFill>
        <p:spPr>
          <a:xfrm>
            <a:off x="289371" y="4230600"/>
            <a:ext cx="1525143" cy="15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81813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8229600" y="275679"/>
            <a:ext cx="2562225" cy="562511"/>
          </a:xfrm>
          <a:prstGeom prst="wedgeRectCallout">
            <a:avLst>
              <a:gd name="adj1" fmla="val -73560"/>
              <a:gd name="adj2" fmla="val 135742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5410" y="689913"/>
            <a:ext cx="6356522" cy="954107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>
                <a:lumMod val="50000"/>
                <a:lumOff val="50000"/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১. ‘সবুজ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শ্যামল বনভূমি মাঠ নদীতীর বালুচর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’</a:t>
            </a:r>
          </a:p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    -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দ্বারা কবি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কী বুঝিয়েছেন?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01532" y="2863642"/>
            <a:ext cx="8382000" cy="584775"/>
          </a:xfrm>
          <a:prstGeom prst="rect">
            <a:avLst/>
          </a:prstGeom>
          <a:noFill/>
          <a:effectLst>
            <a:outerShdw blurRad="381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স্বাধীন বাংলা চিরকাল কাকে ডাকবে?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8733" y="3460727"/>
            <a:ext cx="258990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মুক্তিযোদ্ধাকে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5204" y="3421235"/>
            <a:ext cx="249812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ভাষা শহিদদের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8734" y="4137616"/>
            <a:ext cx="25899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5400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সৈনিকদের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2868" y="4155698"/>
            <a:ext cx="250046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শেখ মুজিবকে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58734" y="1638647"/>
            <a:ext cx="253398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বাংলার প্রকৃতি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8148" y="2314808"/>
            <a:ext cx="251457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নদীর পাড় ও মাঠ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5312" y="1630137"/>
            <a:ext cx="254802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বনভূমি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44259" y="2319836"/>
            <a:ext cx="25390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বাংলার উর্বর মাঠ</a:t>
            </a:r>
            <a:endParaRPr lang="en-US" sz="2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99" y="1673824"/>
            <a:ext cx="554560" cy="509271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75" y="4152804"/>
            <a:ext cx="572901" cy="52611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39" name="TextBox 20">
            <a:extLst>
              <a:ext uri="{FF2B5EF4-FFF2-40B4-BE49-F238E27FC236}">
                <a16:creationId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8129124" y="345813"/>
            <a:ext cx="2754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543">
            <a:off x="10961543" y="5903818"/>
            <a:ext cx="1113200" cy="83812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2569022" y="4699801"/>
            <a:ext cx="9448805" cy="553998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en-US" sz="3000" dirty="0" smtClean="0">
                <a:ln w="0"/>
                <a:latin typeface="NikoshBAN" pitchFamily="2" charset="0"/>
                <a:cs typeface="NikoshBAN" pitchFamily="2" charset="0"/>
              </a:rPr>
              <a:t>.  মুজিবকে ভালোবাসার মাধ্যমে শিক্ষার্থীদের মধ্যে কী জাগিয়ে তোলতে হবে?</a:t>
            </a:r>
            <a:endParaRPr lang="en-US" sz="3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95322" y="5200998"/>
            <a:ext cx="1969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মমতাহীন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48496" y="5187475"/>
            <a:ext cx="255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দেশপ্রেম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05647" y="5179096"/>
            <a:ext cx="3486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প্রতি মমত্ববোধ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44637" y="5618637"/>
            <a:ext cx="3847895" cy="461665"/>
          </a:xfrm>
          <a:prstGeom prst="rect">
            <a:avLst/>
          </a:prstGeom>
          <a:noFill/>
          <a:effectLst>
            <a:outerShdw blurRad="381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400" dirty="0">
              <a:ln w="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33207" y="5959402"/>
            <a:ext cx="1643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77770" y="5973634"/>
            <a:ext cx="1848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53269" y="5947935"/>
            <a:ext cx="1643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74555" y="5920001"/>
            <a:ext cx="2220149" cy="523220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ii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33" y="5973634"/>
            <a:ext cx="572901" cy="52611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6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146219" y="3499984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IN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চারুপাঠ</a:t>
            </a:r>
            <a:endParaRPr lang="en-US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000" b="1" dirty="0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তারিখ</a:t>
            </a:r>
            <a:r>
              <a:rPr lang="en-US" sz="3000" b="1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b="1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০৫/০২/২০২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000" b="1" smtClean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57835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499293" y="3467955"/>
            <a:ext cx="53833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আকলিমা আক্তার</a:t>
            </a:r>
            <a:endParaRPr lang="bn-IN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(আইসিটি)</a:t>
            </a: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তারাটি উচ্চ বিদ্যালয়</a:t>
            </a:r>
            <a:endParaRPr lang="bn-IN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</a:t>
            </a:r>
            <a:r>
              <a:rPr lang="bn-IN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ময়মনসিংহ।</a:t>
            </a:r>
            <a:endParaRPr lang="bn-IN" sz="30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>
                <a:effectLst>
                  <a:outerShdw blurRad="63500" dist="38100" dir="5400000" algn="tl">
                    <a:schemeClr val="tx1">
                      <a:alpha val="5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absarmiasarker@gmail.com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09890" y="1581150"/>
            <a:ext cx="1962150" cy="1934428"/>
            <a:chOff x="2251072" y="1638301"/>
            <a:chExt cx="1962150" cy="193442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972" y="2079149"/>
              <a:ext cx="1157301" cy="119332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072" y="1638301"/>
              <a:ext cx="1962150" cy="193442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799932" y="1426598"/>
            <a:ext cx="616374" cy="4031668"/>
            <a:chOff x="5701368" y="1581150"/>
            <a:chExt cx="616374" cy="346915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688" t="37317" r="3161" b="2290"/>
            <a:stretch/>
          </p:blipFill>
          <p:spPr>
            <a:xfrm>
              <a:off x="5701368" y="2194561"/>
              <a:ext cx="558666" cy="285574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85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787" y="1581150"/>
              <a:ext cx="559955" cy="234373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753" y="5985294"/>
            <a:ext cx="11881757" cy="734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73" y="1604961"/>
            <a:ext cx="1451388" cy="18868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62414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1053" y="1134920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50800" dist="50800" dir="5400000" algn="tl" rotWithShape="0">
                  <a:schemeClr val="tx1">
                    <a:alpha val="3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2774" y="1632483"/>
            <a:ext cx="10606026" cy="501675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পরলোক</a:t>
            </a: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70000"/>
              </a:lnSpc>
            </a:pP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২.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মধুর হাসিতে বাঙালির ঘর ভরে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70000"/>
              </a:lnSpc>
            </a:pP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৩. 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নদীতীরে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ঘর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70000"/>
              </a:lnSpc>
            </a:pP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৪. 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সোনাধান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।’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70000"/>
              </a:lnSpc>
            </a:pP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৫. ‘</a:t>
            </a:r>
            <a:r>
              <a:rPr lang="en-US" sz="3200" b="1" dirty="0" err="1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যতদিন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রইব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লাইনটি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56" b="11358"/>
          <a:stretch/>
        </p:blipFill>
        <p:spPr>
          <a:xfrm>
            <a:off x="180336" y="1086387"/>
            <a:ext cx="1358177" cy="42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13" y="1579735"/>
            <a:ext cx="2457243" cy="184926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734164" y="409084"/>
            <a:ext cx="2767461" cy="769441"/>
            <a:chOff x="6519416" y="626794"/>
            <a:chExt cx="2767461" cy="769441"/>
          </a:xfrm>
        </p:grpSpPr>
        <p:sp>
          <p:nvSpPr>
            <p:cNvPr id="12" name="Rectangular Callout 11"/>
            <p:cNvSpPr/>
            <p:nvPr/>
          </p:nvSpPr>
          <p:spPr>
            <a:xfrm>
              <a:off x="6657975" y="660956"/>
              <a:ext cx="2581276" cy="682069"/>
            </a:xfrm>
            <a:prstGeom prst="wedgeRectCallout">
              <a:avLst>
                <a:gd name="adj1" fmla="val -55325"/>
                <a:gd name="adj2" fmla="val 129933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519416" y="626794"/>
              <a:ext cx="2767461" cy="769441"/>
            </a:xfrm>
            <a:prstGeom prst="rect">
              <a:avLst/>
            </a:prstGeom>
            <a:noFill/>
            <a:ln w="1905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93554" y="3976965"/>
            <a:ext cx="11004884" cy="1207396"/>
          </a:xfrm>
          <a:prstGeom prst="rect">
            <a:avLst/>
          </a:prstGeom>
          <a:noFill/>
          <a:ln w="15875" cmpd="thickThin">
            <a:noFill/>
          </a:ln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রহমানের বাল্য ও শৈশব জীবন নিয়ে প্রবন্ধ রচনা লিখে আনবে।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" y="5513592"/>
            <a:ext cx="11931576" cy="1191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>
                        <a14:foregroundMark x1="18333" y1="97250" x2="16333" y2="98750"/>
                        <a14:foregroundMark x1="15833" y1="99250" x2="15833" y2="99250"/>
                        <a14:foregroundMark x1="95833" y1="90000" x2="99000" y2="97250"/>
                        <a14:foregroundMark x1="84667" y1="75500" x2="87000" y2="75500"/>
                        <a14:foregroundMark x1="82000" y1="74750" x2="83333" y2="74750"/>
                        <a14:backgroundMark x1="76667" y1="4750" x2="83833" y2="9250"/>
                        <a14:backgroundMark x1="62833" y1="2750" x2="67333" y2="2500"/>
                        <a14:backgroundMark x1="83833" y1="21250" x2="88667" y2="32500"/>
                        <a14:backgroundMark x1="82833" y1="39250" x2="79000" y2="48750"/>
                        <a14:backgroundMark x1="78000" y1="54000" x2="78000" y2="62500"/>
                        <a14:backgroundMark x1="74333" y1="64500" x2="74833" y2="69500"/>
                        <a14:backgroundMark x1="83833" y1="70000" x2="95333" y2="71250"/>
                        <a14:backgroundMark x1="14500" y1="96500" x2="13667" y2="90000"/>
                        <a14:backgroundMark x1="94000" y1="76750" x2="94500" y2="70500"/>
                        <a14:backgroundMark x1="90500" y1="77250" x2="89667" y2="71500"/>
                        <a14:backgroundMark x1="88167" y1="76500" x2="87000" y2="74750"/>
                        <a14:backgroundMark x1="99000" y1="84500" x2="97500" y2="78500"/>
                        <a14:backgroundMark x1="98500" y1="88000" x2="98833" y2="86000"/>
                        <a14:backgroundMark x1="99000" y1="90500" x2="99833" y2="86500"/>
                        <a14:backgroundMark x1="94833" y1="84000" x2="93167" y2="82500"/>
                        <a14:backgroundMark x1="87000" y1="76750" x2="86333" y2="72750"/>
                        <a14:backgroundMark x1="83667" y1="76750" x2="83667" y2="7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32" y="1475725"/>
            <a:ext cx="2363781" cy="17386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19363" r="18941" b="24721"/>
          <a:stretch/>
        </p:blipFill>
        <p:spPr>
          <a:xfrm>
            <a:off x="10610790" y="4998996"/>
            <a:ext cx="1451222" cy="146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5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160" y="6065519"/>
            <a:ext cx="11902440" cy="648327"/>
            <a:chOff x="655320" y="4668639"/>
            <a:chExt cx="11216640" cy="7955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6263640" y="4668639"/>
              <a:ext cx="2804160" cy="7955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3459480" y="4668639"/>
              <a:ext cx="2804160" cy="795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655320" y="4668639"/>
              <a:ext cx="2804160" cy="7955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9067800" y="4668639"/>
              <a:ext cx="2804160" cy="79552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23923" y="51138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 flipV="1">
            <a:off x="2889293" y="572012"/>
            <a:ext cx="165141" cy="714400"/>
          </a:xfrm>
          <a:prstGeom prst="roundRect">
            <a:avLst>
              <a:gd name="adj" fmla="val 400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59" y="4614863"/>
            <a:ext cx="1977391" cy="2087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47"/>
          <a:stretch/>
        </p:blipFill>
        <p:spPr>
          <a:xfrm>
            <a:off x="10326958" y="4843461"/>
            <a:ext cx="1755506" cy="19114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77683" y="2034074"/>
            <a:ext cx="3436634" cy="3153746"/>
            <a:chOff x="4177146" y="1992894"/>
            <a:chExt cx="3837708" cy="35494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146" y="2516030"/>
              <a:ext cx="3837708" cy="30263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82822" y1="81140" x2="72393" y2="89912"/>
                          <a14:foregroundMark x1="84969" y1="83553" x2="80368" y2="88816"/>
                          <a14:foregroundMark x1="89877" y1="82237" x2="87117" y2="87939"/>
                          <a14:foregroundMark x1="95706" y1="81140" x2="95092" y2="83772"/>
                          <a14:foregroundMark x1="90798" y1="82018" x2="91411" y2="89035"/>
                          <a14:foregroundMark x1="86196" y1="81140" x2="81288" y2="90132"/>
                          <a14:foregroundMark x1="74540" y1="92105" x2="84049" y2="91447"/>
                          <a14:foregroundMark x1="75460" y1="94298" x2="79755" y2="94737"/>
                          <a14:foregroundMark x1="71472" y1="96711" x2="76687" y2="96711"/>
                          <a14:foregroundMark x1="54601" y1="95833" x2="56135" y2="99561"/>
                          <a14:foregroundMark x1="9202" y1="65351" x2="9202" y2="70395"/>
                          <a14:foregroundMark x1="9816" y1="63596" x2="6135" y2="66886"/>
                          <a14:foregroundMark x1="16258" y1="68860" x2="9816" y2="74781"/>
                          <a14:foregroundMark x1="20245" y1="74123" x2="19939" y2="77412"/>
                          <a14:foregroundMark x1="26074" y1="76974" x2="18712" y2="82237"/>
                          <a14:foregroundMark x1="48160" y1="84868" x2="49387" y2="72588"/>
                          <a14:foregroundMark x1="92331" y1="36842" x2="75460" y2="42544"/>
                          <a14:foregroundMark x1="68712" y1="98465" x2="68712" y2="99561"/>
                          <a14:foregroundMark x1="64110" y1="97807" x2="63497" y2="98904"/>
                          <a14:foregroundMark x1="62577" y1="96930" x2="60736" y2="99342"/>
                          <a14:foregroundMark x1="85583" y1="82018" x2="85583" y2="89035"/>
                          <a14:foregroundMark x1="89264" y1="78289" x2="85583" y2="868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11"/>
            <a:stretch/>
          </p:blipFill>
          <p:spPr>
            <a:xfrm>
              <a:off x="5002646" y="1992894"/>
              <a:ext cx="1785471" cy="2112575"/>
            </a:xfrm>
            <a:prstGeom prst="rect">
              <a:avLst/>
            </a:prstGeom>
            <a:scene3d>
              <a:camera prst="perspectiveRight">
                <a:rot lat="0" lon="21000000" rev="0"/>
              </a:camera>
              <a:lightRig rig="contrasting" dir="t"/>
            </a:scene3d>
            <a:sp3d>
              <a:bevelB w="152400" h="50800" prst="softRound"/>
            </a:sp3d>
          </p:spPr>
        </p:pic>
      </p:grpSp>
    </p:spTree>
    <p:extLst>
      <p:ext uri="{BB962C8B-B14F-4D97-AF65-F5344CB8AC3E}">
        <p14:creationId xmlns:p14="http://schemas.microsoft.com/office/powerpoint/2010/main" val="11163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52682 -0.00463 " pathEditMode="relative" rAng="0" ptsTypes="AA">
                                      <p:cBhvr>
                                        <p:cTn id="14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2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4468" y="332096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ব্যক্তিটির নাম কী?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9941" y="5464373"/>
            <a:ext cx="657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বঙ্গবন্ধু শেখ মুজিবুর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4328" y="328668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স্বাধীনতা সংগ্রামে গর্জে উঠে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 কে?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2482" y="5462403"/>
            <a:ext cx="7658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বঙ্গবন্ধু শেখ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 </a:t>
            </a:r>
            <a:r>
              <a:rPr lang="en-US" sz="36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8311" y="5485329"/>
            <a:ext cx="10096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পাঠের বিষয়বস্তু কী হতে পারে?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34" y="1178937"/>
            <a:ext cx="6026343" cy="4017562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BBD29B-59A2-42EB-B46B-074A40F57A95}"/>
              </a:ext>
            </a:extLst>
          </p:cNvPr>
          <p:cNvSpPr txBox="1"/>
          <p:nvPr/>
        </p:nvSpPr>
        <p:spPr>
          <a:xfrm>
            <a:off x="2404450" y="5462403"/>
            <a:ext cx="7424224" cy="662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শেখ মুজিবুর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87" y="1173286"/>
            <a:ext cx="6811304" cy="4006522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408291" y="348324"/>
            <a:ext cx="9379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৭ই মার্চের ঐতিহাসিক ভাষণ কে দিয়েছিলেন?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01" y="1173286"/>
            <a:ext cx="6782135" cy="4023214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86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8" grpId="0"/>
      <p:bldP spid="8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10702" r="13939" b="5341"/>
          <a:stretch/>
        </p:blipFill>
        <p:spPr>
          <a:xfrm>
            <a:off x="3507699" y="443399"/>
            <a:ext cx="5111646" cy="53428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87384" y="674557"/>
            <a:ext cx="4287187" cy="2248525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49" y="3074363"/>
            <a:ext cx="1838945" cy="2203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78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18" r="19507" b="10974"/>
          <a:stretch/>
        </p:blipFill>
        <p:spPr>
          <a:xfrm rot="16200000">
            <a:off x="7365144" y="2036711"/>
            <a:ext cx="881259" cy="9195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13942" y="674557"/>
            <a:ext cx="4214747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4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41920" y="1347969"/>
            <a:ext cx="4214747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7116">
            <a:off x="4937283" y="1065311"/>
            <a:ext cx="2209800" cy="19053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0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61"/>
          <a:stretch/>
        </p:blipFill>
        <p:spPr>
          <a:xfrm>
            <a:off x="3941946" y="1505942"/>
            <a:ext cx="1509388" cy="14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11367 -0.00254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23028" y="1625601"/>
            <a:ext cx="10473102" cy="3696042"/>
            <a:chOff x="1550765" y="1625601"/>
            <a:chExt cx="10473102" cy="3696042"/>
          </a:xfrm>
        </p:grpSpPr>
        <p:sp>
          <p:nvSpPr>
            <p:cNvPr id="7" name="Freeform 6"/>
            <p:cNvSpPr/>
            <p:nvPr/>
          </p:nvSpPr>
          <p:spPr>
            <a:xfrm>
              <a:off x="1916199" y="2369587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50765" y="2334120"/>
              <a:ext cx="730867" cy="702426"/>
              <a:chOff x="984832" y="2554114"/>
              <a:chExt cx="730867" cy="73086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151959" y="2427185"/>
              <a:ext cx="54241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 </a:t>
              </a:r>
              <a:r>
                <a:rPr lang="en-US" sz="3200" b="1" dirty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 উল্লেখ করতে 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32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16200" y="3127456"/>
              <a:ext cx="7637422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50765" y="3091989"/>
              <a:ext cx="730867" cy="702426"/>
              <a:chOff x="984832" y="2554114"/>
              <a:chExt cx="730867" cy="73086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281630" y="3167305"/>
              <a:ext cx="65548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প্রমিত উচ্চারণে</a:t>
              </a:r>
              <a:r>
                <a:rPr lang="en-US" sz="3200" b="1" dirty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 করতে পারবে;</a:t>
              </a:r>
              <a:r>
                <a:rPr lang="bn-IN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16199" y="4654684"/>
              <a:ext cx="10107668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765" y="4619217"/>
              <a:ext cx="730867" cy="702426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1692793" y="4763209"/>
              <a:ext cx="446809" cy="4144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16199" y="3879200"/>
              <a:ext cx="8770188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50765" y="3843733"/>
              <a:ext cx="730867" cy="702426"/>
              <a:chOff x="984832" y="2554114"/>
              <a:chExt cx="730867" cy="73086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176673" y="3901209"/>
              <a:ext cx="694398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 </a:t>
              </a:r>
              <a:r>
                <a:rPr lang="en-US" sz="3200" b="1" dirty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শব্দগুলোর অর্থসহ বাক্য গঠন করতে পারবে</a:t>
              </a:r>
              <a:r>
                <a:rPr lang="en-US" sz="32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51958" y="4677208"/>
              <a:ext cx="9871909" cy="584775"/>
            </a:xfrm>
            <a:prstGeom prst="rect">
              <a:avLst/>
            </a:prstGeom>
            <a:effectLst>
              <a:outerShdw blurRad="38100" dist="38100" dir="5400000" algn="ctr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623888" indent="-623888">
                <a:defRPr/>
              </a:pP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9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 শিশুর অমলিন হাসিতেও বঙ্গবন্ধুর অকৃত্রিম উপস্থিতি তা ব্যাখ্যা করতে পারবে</a:t>
              </a:r>
              <a:r>
                <a:rPr lang="en-US" sz="29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11376" y="1625601"/>
              <a:ext cx="489262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800" b="1" u="sng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38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3800" b="1" dirty="0" smtClean="0">
                  <a:ln w="0"/>
                  <a:effectLst>
                    <a:outerShdw blurRad="50800" dist="50800" dir="5400000" algn="tl" rotWithShape="0">
                      <a:schemeClr val="tx1">
                        <a:alpha val="43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3800" b="1" dirty="0">
                <a:ln w="0"/>
                <a:effectLst>
                  <a:outerShdw blurRad="50800" dist="50800" dir="5400000" algn="tl" rotWithShape="0">
                    <a:schemeClr val="tx1">
                      <a:alpha val="43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3" y="5674658"/>
            <a:ext cx="11892579" cy="103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0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7668947" y="203320"/>
            <a:ext cx="2883422" cy="1401501"/>
            <a:chOff x="6807200" y="1777128"/>
            <a:chExt cx="2960914" cy="1401501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200" y="1777128"/>
              <a:ext cx="2960914" cy="1401501"/>
            </a:xfrm>
            <a:prstGeom prst="rect">
              <a:avLst/>
            </a:prstGeom>
          </p:spPr>
        </p:pic>
        <p:sp>
          <p:nvSpPr>
            <p:cNvPr id="69" name="Oval 68"/>
            <p:cNvSpPr/>
            <p:nvPr/>
          </p:nvSpPr>
          <p:spPr>
            <a:xfrm>
              <a:off x="7029839" y="1920778"/>
              <a:ext cx="2540000" cy="10836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41452" y="2159598"/>
              <a:ext cx="2464951" cy="707886"/>
            </a:xfrm>
            <a:prstGeom prst="rect">
              <a:avLst/>
            </a:prstGeom>
            <a:ln>
              <a:noFill/>
            </a:ln>
            <a:effectLst>
              <a:outerShdw blurRad="38100" dist="38100" dir="5400000" algn="ctr" rotWithShape="0">
                <a:schemeClr val="tx1">
                  <a:alpha val="38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পরিচিতি</a:t>
              </a:r>
              <a:endPara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63297" y="4285669"/>
            <a:ext cx="42213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রোকনুজ্জামান খান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7247974" y="1880345"/>
            <a:ext cx="3803373" cy="2532185"/>
            <a:chOff x="7535187" y="942535"/>
            <a:chExt cx="3803373" cy="2532185"/>
          </a:xfrm>
        </p:grpSpPr>
        <p:sp>
          <p:nvSpPr>
            <p:cNvPr id="103" name="Flowchart: Alternate Process 102"/>
            <p:cNvSpPr/>
            <p:nvPr/>
          </p:nvSpPr>
          <p:spPr>
            <a:xfrm>
              <a:off x="7535187" y="942535"/>
              <a:ext cx="3803373" cy="253218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31750" cap="sq" cmpd="thickThin">
              <a:solidFill>
                <a:srgbClr val="FF6699"/>
              </a:soli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535187" y="1101982"/>
              <a:ext cx="3785957" cy="2246769"/>
            </a:xfrm>
            <a:prstGeom prst="rect">
              <a:avLst/>
            </a:prstGeom>
            <a:noFill/>
            <a:ln w="31750">
              <a:noFill/>
            </a:ln>
            <a:effectLst>
              <a:outerShdw blurRad="50800" dist="38100" dir="5400000" algn="ctr" rotWithShape="0">
                <a:schemeClr val="tx1">
                  <a:alpha val="38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রোকনুজ্জামান খান ১৯২৫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ফরিদপুর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জেলার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পাংশা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উপজেলায়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জন্মগ্রহণ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দাদা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সমধিক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247974" y="1815919"/>
            <a:ext cx="3803373" cy="2957445"/>
            <a:chOff x="7535187" y="4125110"/>
            <a:chExt cx="3803373" cy="2613866"/>
          </a:xfrm>
        </p:grpSpPr>
        <p:sp>
          <p:nvSpPr>
            <p:cNvPr id="115" name="Flowchart: Alternate Process 114"/>
            <p:cNvSpPr/>
            <p:nvPr/>
          </p:nvSpPr>
          <p:spPr>
            <a:xfrm>
              <a:off x="7535187" y="4125110"/>
              <a:ext cx="3803373" cy="2613866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31750" cap="sq" cmpd="thickThin">
              <a:solidFill>
                <a:srgbClr val="FF6699"/>
              </a:soli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566390" y="4289577"/>
              <a:ext cx="3766034" cy="2366581"/>
            </a:xfrm>
            <a:prstGeom prst="rect">
              <a:avLst/>
            </a:prstGeom>
            <a:ln w="31750">
              <a:noFill/>
            </a:ln>
            <a:effectLst>
              <a:outerShdw blurRad="50800" dist="38100" dir="5400000" algn="ctr" rotWithShape="0">
                <a:schemeClr val="tx1">
                  <a:alpha val="38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পেশায়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একজন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সাংবাদিক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ঢাকার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দৈনিক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মিল্লাত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’,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সাপ্তাহিক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পূর্বদেশ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’,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পাকিস্তান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ফিচার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সিণ্ডিকেট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’,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প্রভৃতি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পত্রিকায়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সাংবাদিকতা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211821" y="1880345"/>
            <a:ext cx="3875678" cy="2607946"/>
            <a:chOff x="3410652" y="5004987"/>
            <a:chExt cx="3821774" cy="1125749"/>
          </a:xfrm>
        </p:grpSpPr>
        <p:sp>
          <p:nvSpPr>
            <p:cNvPr id="118" name="Flowchart: Alternate Process 117"/>
            <p:cNvSpPr/>
            <p:nvPr/>
          </p:nvSpPr>
          <p:spPr>
            <a:xfrm>
              <a:off x="3429053" y="5004987"/>
              <a:ext cx="3803373" cy="112574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31750" cap="sq" cmpd="thickThin">
              <a:solidFill>
                <a:srgbClr val="FF6699"/>
              </a:soli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10652" y="5114832"/>
              <a:ext cx="3803373" cy="969843"/>
            </a:xfrm>
            <a:prstGeom prst="rect">
              <a:avLst/>
            </a:prstGeom>
            <a:ln w="31750">
              <a:noFill/>
            </a:ln>
            <a:effectLst>
              <a:outerShdw blurRad="50800" dist="38100" dir="5400000" algn="ctr" rotWithShape="0">
                <a:schemeClr val="tx1">
                  <a:alpha val="38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দীর্ঘকাল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মাসিক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কচিকাঁচা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শিশুপত্রিকা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সম্পাদনা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১৯৫৬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শিশু-কিশোর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সংগঠন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কচিকাঁচার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মেলা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গঠন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02" y="1224637"/>
            <a:ext cx="547802" cy="3325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30" y="5042523"/>
            <a:ext cx="2026012" cy="10697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58" y="1430650"/>
            <a:ext cx="2480812" cy="2723045"/>
          </a:xfrm>
          <a:prstGeom prst="roundRect">
            <a:avLst>
              <a:gd name="adj" fmla="val 11166"/>
            </a:avLst>
          </a:prstGeom>
          <a:ln>
            <a:solidFill>
              <a:srgbClr val="FF66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3" name="Group 32"/>
          <p:cNvGrpSpPr/>
          <p:nvPr/>
        </p:nvGrpSpPr>
        <p:grpSpPr>
          <a:xfrm>
            <a:off x="7243953" y="1748471"/>
            <a:ext cx="3862207" cy="3680354"/>
            <a:chOff x="-729923" y="357454"/>
            <a:chExt cx="3803372" cy="2706065"/>
          </a:xfrm>
        </p:grpSpPr>
        <p:sp>
          <p:nvSpPr>
            <p:cNvPr id="34" name="Flowchart: Alternate Process 33"/>
            <p:cNvSpPr/>
            <p:nvPr/>
          </p:nvSpPr>
          <p:spPr>
            <a:xfrm>
              <a:off x="-729923" y="357454"/>
              <a:ext cx="3803372" cy="270606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31750" cap="sq" cmpd="thickThin">
              <a:solidFill>
                <a:srgbClr val="FF6699"/>
              </a:soli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694003" y="461072"/>
              <a:ext cx="3721311" cy="2602447"/>
            </a:xfrm>
            <a:prstGeom prst="rect">
              <a:avLst/>
            </a:prstGeom>
            <a:ln w="31750">
              <a:noFill/>
            </a:ln>
            <a:effectLst>
              <a:outerShdw blurRad="50800" dist="38100" dir="5400000" algn="ctr" rotWithShape="0">
                <a:schemeClr val="tx1">
                  <a:alpha val="38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প্রকাশিত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উল্লেখযোগ্য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ছড়া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-‘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হাট্টিমা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টিম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’,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খোকন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খোকন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ডাক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পাড়ি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’;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অনুবাদ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-‘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আজব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হলেও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গুজব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’;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সম্পাদনা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লেখা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ঝিকিমিকি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 (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সংকলন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),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বার্ষিক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কচি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কাঁচা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’,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ছোটদের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আবৃত্তি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76143" y="1748471"/>
            <a:ext cx="3809593" cy="3692438"/>
            <a:chOff x="884426" y="2443412"/>
            <a:chExt cx="3809593" cy="2570077"/>
          </a:xfrm>
        </p:grpSpPr>
        <p:sp>
          <p:nvSpPr>
            <p:cNvPr id="37" name="Flowchart: Alternate Process 36"/>
            <p:cNvSpPr/>
            <p:nvPr/>
          </p:nvSpPr>
          <p:spPr>
            <a:xfrm>
              <a:off x="890646" y="2443412"/>
              <a:ext cx="3803373" cy="2570076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8575" cap="sq" cmpd="thickThin">
              <a:solidFill>
                <a:srgbClr val="FF6699"/>
              </a:soli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84426" y="2549911"/>
              <a:ext cx="3803373" cy="2463578"/>
            </a:xfrm>
            <a:prstGeom prst="rect">
              <a:avLst/>
            </a:prstGeom>
            <a:effectLst>
              <a:outerShdw blurRad="50800" dist="38100" dir="5400000" algn="ctr" rotWithShape="0">
                <a:schemeClr val="tx1">
                  <a:alpha val="38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দাদাভাই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একাডেমি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সাহিত্য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পুরস্কার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শিশু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একাডেমি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পুরস্কার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’,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রাষ্ট্রীয়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একুশে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পদক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’,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জসীমউদ্দীন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স্বর্ণপদক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 ও ‘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স্বাধীনতা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পুরস্কার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 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মরণোত্তর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)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পুরস্কারে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ভুষিত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১৯৯৯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পরলোক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গমন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74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41593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278057"/>
            <a:ext cx="1905000" cy="1895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6110062"/>
            <a:ext cx="11795760" cy="6218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47291" y="3811400"/>
            <a:ext cx="8740320" cy="923701"/>
            <a:chOff x="1971223" y="3811400"/>
            <a:chExt cx="8740320" cy="923701"/>
          </a:xfrm>
        </p:grpSpPr>
        <p:sp>
          <p:nvSpPr>
            <p:cNvPr id="18" name="Freeform 17"/>
            <p:cNvSpPr/>
            <p:nvPr/>
          </p:nvSpPr>
          <p:spPr>
            <a:xfrm>
              <a:off x="2504606" y="3984022"/>
              <a:ext cx="8206937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0354E-B613-46DB-9ACC-09D7C3A520B8}"/>
                </a:ext>
              </a:extLst>
            </p:cNvPr>
            <p:cNvSpPr/>
            <p:nvPr/>
          </p:nvSpPr>
          <p:spPr>
            <a:xfrm>
              <a:off x="2826509" y="4038045"/>
              <a:ext cx="7885034" cy="553998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3600" b="1" dirty="0" smtClean="0">
                  <a:ln w="0"/>
                  <a:effectLst>
                    <a:outerShdw blurRad="50800" dist="38100" dir="5400000" algn="ctr" rotWithShape="0">
                      <a:schemeClr val="tx1">
                        <a:alpha val="38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খ্যাতিমান কবি রোকনুজ্জামানের জন্ম পরিচয় লেখ।</a:t>
              </a:r>
              <a:endParaRPr lang="en-US" sz="4000" b="1" dirty="0">
                <a:ln w="0"/>
                <a:effectLst>
                  <a:outerShdw blurRad="50800" dist="38100" dir="5400000" algn="ctr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971223" y="3811400"/>
              <a:ext cx="885020" cy="923701"/>
              <a:chOff x="1684010" y="3720870"/>
              <a:chExt cx="885020" cy="92370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22" name="Oval 21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41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62" y="4063999"/>
            <a:ext cx="1637116" cy="177074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77943" y="209390"/>
            <a:ext cx="3400650" cy="3462724"/>
            <a:chOff x="8360227" y="136820"/>
            <a:chExt cx="3661908" cy="366190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227" y="136820"/>
              <a:ext cx="3661908" cy="36619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sp>
          <p:nvSpPr>
            <p:cNvPr id="21" name="Rectangle 20"/>
            <p:cNvSpPr/>
            <p:nvPr/>
          </p:nvSpPr>
          <p:spPr>
            <a:xfrm>
              <a:off x="8582288" y="892108"/>
              <a:ext cx="305701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 </a:t>
              </a:r>
            </a:p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আদর্শ 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44" y="1644850"/>
            <a:ext cx="4559390" cy="4329117"/>
          </a:xfrm>
          <a:prstGeom prst="rect">
            <a:avLst/>
          </a:prstGeom>
          <a:effectLst>
            <a:outerShdw blurRad="50800" dist="381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704114" y="218922"/>
            <a:ext cx="4214747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4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2092" y="892334"/>
            <a:ext cx="421474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41" b="92898" l="1733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6245" r="23788" b="7339"/>
          <a:stretch/>
        </p:blipFill>
        <p:spPr>
          <a:xfrm>
            <a:off x="211009" y="119575"/>
            <a:ext cx="3872372" cy="64430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61"/>
          <a:stretch/>
        </p:blipFill>
        <p:spPr>
          <a:xfrm>
            <a:off x="358634" y="1700690"/>
            <a:ext cx="2776241" cy="2108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83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30058" y="533515"/>
            <a:ext cx="2960912" cy="1846830"/>
            <a:chOff x="4633684" y="533515"/>
            <a:chExt cx="2957285" cy="1846830"/>
          </a:xfrm>
        </p:grpSpPr>
        <p:grpSp>
          <p:nvGrpSpPr>
            <p:cNvPr id="8" name="Group 7"/>
            <p:cNvGrpSpPr/>
            <p:nvPr/>
          </p:nvGrpSpPr>
          <p:grpSpPr>
            <a:xfrm>
              <a:off x="4633684" y="533515"/>
              <a:ext cx="2957285" cy="1846830"/>
              <a:chOff x="4419600" y="2536484"/>
              <a:chExt cx="3352800" cy="201136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637315" y="2632585"/>
                <a:ext cx="2968172" cy="1823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2536484"/>
                <a:ext cx="3352800" cy="201136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4662891" y="733655"/>
              <a:ext cx="283891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</a:t>
              </a:r>
            </a:p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নিরব 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74" y="3672268"/>
            <a:ext cx="1581150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377" l="2813" r="93750">
                        <a14:foregroundMark x1="83438" y1="11594" x2="83750" y2="14855"/>
                        <a14:foregroundMark x1="79063" y1="10145" x2="79063" y2="10145"/>
                        <a14:foregroundMark x1="93750" y1="19928" x2="93750" y2="19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" t="3227" b="3529"/>
          <a:stretch/>
        </p:blipFill>
        <p:spPr>
          <a:xfrm>
            <a:off x="139486" y="128589"/>
            <a:ext cx="3456122" cy="6330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97" y="2721292"/>
            <a:ext cx="3443911" cy="2173437"/>
          </a:xfrm>
          <a:prstGeom prst="round2DiagRect">
            <a:avLst>
              <a:gd name="adj1" fmla="val 26741"/>
              <a:gd name="adj2" fmla="val 0"/>
            </a:avLst>
          </a:prstGeom>
          <a:ln w="3175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3855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6589</TotalTime>
  <Words>718</Words>
  <Application>Microsoft Office PowerPoint</Application>
  <PresentationFormat>Widescreen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aklima</dc:creator>
  <cp:lastModifiedBy>jha</cp:lastModifiedBy>
  <cp:revision>523</cp:revision>
  <dcterms:created xsi:type="dcterms:W3CDTF">2021-07-13T17:54:19Z</dcterms:created>
  <dcterms:modified xsi:type="dcterms:W3CDTF">2022-02-05T13:08:26Z</dcterms:modified>
</cp:coreProperties>
</file>