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0" autoAdjust="0"/>
  </p:normalViewPr>
  <p:slideViewPr>
    <p:cSldViewPr>
      <p:cViewPr varScale="1">
        <p:scale>
          <a:sx n="83" d="100"/>
          <a:sy n="83" d="100"/>
        </p:scale>
        <p:origin x="-996" y="-1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C201-58CF-4D2C-AFA2-BF1717C876D7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2D58-7F7D-4D0E-9E72-B148A1958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2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C201-58CF-4D2C-AFA2-BF1717C876D7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2D58-7F7D-4D0E-9E72-B148A1958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4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C201-58CF-4D2C-AFA2-BF1717C876D7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2D58-7F7D-4D0E-9E72-B148A1958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7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C201-58CF-4D2C-AFA2-BF1717C876D7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2D58-7F7D-4D0E-9E72-B148A1958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2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C201-58CF-4D2C-AFA2-BF1717C876D7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2D58-7F7D-4D0E-9E72-B148A1958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C201-58CF-4D2C-AFA2-BF1717C876D7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2D58-7F7D-4D0E-9E72-B148A1958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9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C201-58CF-4D2C-AFA2-BF1717C876D7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2D58-7F7D-4D0E-9E72-B148A1958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9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C201-58CF-4D2C-AFA2-BF1717C876D7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2D58-7F7D-4D0E-9E72-B148A1958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2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C201-58CF-4D2C-AFA2-BF1717C876D7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2D58-7F7D-4D0E-9E72-B148A1958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C201-58CF-4D2C-AFA2-BF1717C876D7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2D58-7F7D-4D0E-9E72-B148A1958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1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C201-58CF-4D2C-AFA2-BF1717C876D7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2D58-7F7D-4D0E-9E72-B148A1958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6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9C201-58CF-4D2C-AFA2-BF1717C876D7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2D58-7F7D-4D0E-9E72-B148A1958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7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"/>
            <a:ext cx="8623300" cy="5334000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238500" y="79663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 smtClean="0"/>
              <a:t>بسم الله الرحمن الرحيم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262636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اهلا وسهلا </a:t>
            </a:r>
            <a:endParaRPr lang="en-US" sz="7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860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مرحبا بكم  يا ايها الطلاب !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31750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/>
              <a:t>كيف انتم ؟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41275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0070C0"/>
                </a:solidFill>
              </a:rPr>
              <a:t>الجمد لله انا بخير -</a:t>
            </a: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913" y="3004336"/>
            <a:ext cx="1155832" cy="1458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2798012"/>
            <a:ext cx="1371601" cy="19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708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295400" y="1143001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7200" u="sng" dirty="0" smtClean="0">
                <a:solidFill>
                  <a:srgbClr val="00B050"/>
                </a:solidFill>
              </a:rPr>
              <a:t>تعريف الفعل الصَّحيح</a:t>
            </a:r>
            <a:endParaRPr lang="en-US" sz="7200" u="sng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273" y="27305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000" dirty="0" smtClean="0"/>
              <a:t>هو كلُّ فعلٍ تخلو حروفه الاصليَّة من احرف العلَّة ـ وهى الف ، الواو ، والياء </a:t>
            </a:r>
          </a:p>
          <a:p>
            <a:pPr algn="r"/>
            <a:r>
              <a:rPr lang="ar-SA" sz="4000" dirty="0" smtClean="0"/>
              <a:t>مثل : ـ نصر ، كتب ، جلس ـ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733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2286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028700" y="1333500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000" u="sng" dirty="0" smtClean="0">
                <a:solidFill>
                  <a:srgbClr val="00B050"/>
                </a:solidFill>
              </a:rPr>
              <a:t>تعريف الفعل المعتل</a:t>
            </a:r>
            <a:endParaRPr lang="en-US" sz="8000" u="sng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8575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000" dirty="0" smtClean="0"/>
              <a:t>ذكر فى قواعد اللغة العربيَّة : ـ هو كلُّ فعلٍ كان احد حروفه الصليَّةِ حرفا من حروف العلَّة ـ مثل : ـ وجد ، قال ، سعى وغيرُ ذالك ـ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219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5" y="0"/>
            <a:ext cx="9144000" cy="5715000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223655" y="825500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000" u="sng" dirty="0" smtClean="0">
                <a:solidFill>
                  <a:srgbClr val="0070C0"/>
                </a:solidFill>
              </a:rPr>
              <a:t>اختبار الدرس</a:t>
            </a:r>
            <a:endParaRPr lang="en-US" sz="8000" u="sng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1937891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dirty="0" smtClean="0"/>
              <a:t>السوال : ما هوا الفعل ؟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81100" y="2476501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dirty="0" smtClean="0"/>
              <a:t>الجواب :الفعل كلمة تدلُّ على معنى فى نفسها دلالةً مقترنةً باحد ازمنةِ الثلاثةِ ـ مثل ـ نصر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125682" y="3492501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dirty="0" smtClean="0"/>
              <a:t>السوال : كم قسما للفعل من حيث الصِّحَّة والعلَّة؟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00100" y="4127501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dirty="0" smtClean="0"/>
              <a:t>الجواب : الفعل قسمان من حيث الصحَّة والعلَّة ـ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250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286000" y="952500"/>
            <a:ext cx="464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8000" b="1" u="sng" dirty="0" smtClean="0">
                <a:solidFill>
                  <a:srgbClr val="0070C0"/>
                </a:solidFill>
              </a:rPr>
              <a:t>العمل المنزل</a:t>
            </a:r>
            <a:endParaRPr lang="en-US" sz="8000" b="1" u="sng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2225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dirty="0" smtClean="0"/>
              <a:t>تدرس الدرسا  وتكتب فى كرَّستك ـ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769646"/>
            <a:ext cx="8485909" cy="225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98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133600" y="1206500"/>
            <a:ext cx="495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solidFill>
                  <a:srgbClr val="FF0000"/>
                </a:solidFill>
              </a:rPr>
              <a:t>شكرًا</a:t>
            </a:r>
            <a:endParaRPr lang="en-US" sz="8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11959"/>
            <a:ext cx="8153400" cy="26074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825500"/>
            <a:ext cx="1727200" cy="14393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1" y="825500"/>
            <a:ext cx="1830793" cy="152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29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" y="-23091"/>
            <a:ext cx="9052560" cy="5657850"/>
          </a:xfrm>
          <a:prstGeom prst="rect">
            <a:avLst/>
          </a:prstGeom>
          <a:ln w="2286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362200" y="7620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5400" b="1" u="sng" dirty="0" smtClean="0">
                <a:solidFill>
                  <a:srgbClr val="C00000"/>
                </a:solidFill>
              </a:rPr>
              <a:t>تعريف الدرس</a:t>
            </a:r>
            <a:endParaRPr lang="en-US" sz="5400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1841500"/>
            <a:ext cx="3886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400" dirty="0" smtClean="0"/>
              <a:t>الصف التاسع</a:t>
            </a:r>
          </a:p>
          <a:p>
            <a:pPr algn="r"/>
            <a:r>
              <a:rPr lang="ar-SA" sz="4400" dirty="0" smtClean="0"/>
              <a:t>قواعد اللغة العربية</a:t>
            </a:r>
          </a:p>
          <a:p>
            <a:pPr algn="r"/>
            <a:r>
              <a:rPr lang="ar-SA" sz="4400" dirty="0" smtClean="0"/>
              <a:t>الباب الاول </a:t>
            </a:r>
          </a:p>
          <a:p>
            <a:pPr algn="r"/>
            <a:r>
              <a:rPr lang="ar-SA" sz="4400" dirty="0" smtClean="0"/>
              <a:t>الدرس الخامس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0444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27000"/>
            <a:ext cx="8620699" cy="5461000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828800" y="9525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dirty="0" smtClean="0">
                <a:solidFill>
                  <a:srgbClr val="FF0000"/>
                </a:solidFill>
              </a:rPr>
              <a:t>تعريف المدرس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2032000"/>
            <a:ext cx="6019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dirty="0" smtClean="0"/>
              <a:t>محمد عبد القدوس</a:t>
            </a:r>
          </a:p>
          <a:p>
            <a:pPr algn="ctr"/>
            <a:r>
              <a:rPr lang="ar-SA" sz="4000" dirty="0" smtClean="0"/>
              <a:t>المدير المساعد</a:t>
            </a:r>
          </a:p>
          <a:p>
            <a:pPr algn="ctr"/>
            <a:r>
              <a:rPr lang="ar-SA" sz="4000" dirty="0" smtClean="0"/>
              <a:t>كيارجلا بورببارا باليكا داخل مدرسة</a:t>
            </a:r>
          </a:p>
          <a:p>
            <a:pPr algn="ctr"/>
            <a:r>
              <a:rPr lang="ar-SA" sz="4000" dirty="0" smtClean="0"/>
              <a:t>فولبارية- مومن شاهى-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668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9947" y="-11371"/>
            <a:ext cx="9153947" cy="57263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71700" y="9525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5400" u="sng" dirty="0" smtClean="0">
                <a:solidFill>
                  <a:srgbClr val="C00000"/>
                </a:solidFill>
              </a:rPr>
              <a:t>اختبار الذهن </a:t>
            </a:r>
            <a:endParaRPr lang="en-US" sz="5400" u="sng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730500"/>
            <a:ext cx="1936172" cy="13114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19800" y="1905000"/>
            <a:ext cx="2393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u="sng" dirty="0" smtClean="0"/>
              <a:t>انزل </a:t>
            </a:r>
            <a:r>
              <a:rPr lang="ar-SA" sz="2800" dirty="0" smtClean="0"/>
              <a:t>الله القران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18" y="2730587"/>
            <a:ext cx="2362200" cy="13113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9001" y="1905000"/>
            <a:ext cx="2780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u="sng" dirty="0" smtClean="0"/>
              <a:t>يقرأ </a:t>
            </a:r>
            <a:r>
              <a:rPr lang="ar-SA" sz="2800" dirty="0" smtClean="0"/>
              <a:t>الولد القران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19050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u="sng" dirty="0" smtClean="0"/>
              <a:t>قل </a:t>
            </a:r>
            <a:r>
              <a:rPr lang="ar-SA" sz="2800" dirty="0" smtClean="0"/>
              <a:t>هو الله أحد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041911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انظر الى الكلمات الّتى تحتها خطٌّ من الأمثلة المذكورة  -</a:t>
            </a:r>
          </a:p>
          <a:p>
            <a:r>
              <a:rPr lang="ar-SA" sz="2800" dirty="0" smtClean="0"/>
              <a:t>تجد انها تدلُّ على عملٍ وقع فى زمنٍ وتسمَّى فعلاً -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17802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0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" y="-190500"/>
            <a:ext cx="9144000" cy="5715000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133600" y="808182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5400" u="sng" dirty="0" smtClean="0">
                <a:solidFill>
                  <a:srgbClr val="FF0000"/>
                </a:solidFill>
              </a:rPr>
              <a:t>اعلان الدرس</a:t>
            </a:r>
            <a:endParaRPr lang="en-US" sz="5400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130251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dirty="0" smtClean="0"/>
              <a:t>الفعل واقسامه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973677"/>
            <a:ext cx="6400800" cy="19158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19800" y="1642939"/>
            <a:ext cx="240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نبحث اليوم عن ـ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205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-80051"/>
            <a:ext cx="9144000" cy="5715000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943100" y="1062949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8000" u="sng" dirty="0" smtClean="0">
                <a:solidFill>
                  <a:srgbClr val="C00000"/>
                </a:solidFill>
              </a:rPr>
              <a:t>نتائج الدرس</a:t>
            </a:r>
            <a:endParaRPr lang="en-US" sz="8000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396450"/>
            <a:ext cx="7315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000" dirty="0" smtClean="0"/>
              <a:t>يستطيع الطلَّاب بعد انتهائ هذا الدرس ـ </a:t>
            </a:r>
          </a:p>
          <a:p>
            <a:pPr algn="r"/>
            <a:endParaRPr lang="ar-SA" sz="4000" dirty="0"/>
          </a:p>
          <a:p>
            <a:pPr algn="r"/>
            <a:r>
              <a:rPr lang="ar-SA" sz="4000" dirty="0" smtClean="0"/>
              <a:t>   انْ يقلوا المعنى لغة الفعل ـ</a:t>
            </a:r>
          </a:p>
          <a:p>
            <a:pPr algn="r"/>
            <a:r>
              <a:rPr lang="ar-SA" sz="4000" dirty="0"/>
              <a:t> </a:t>
            </a:r>
            <a:r>
              <a:rPr lang="ar-SA" sz="4000" dirty="0" smtClean="0"/>
              <a:t>   ان يقلوا تعريف الفعل ـ</a:t>
            </a:r>
          </a:p>
          <a:p>
            <a:pPr algn="r"/>
            <a:r>
              <a:rPr lang="ar-SA" sz="4000" dirty="0"/>
              <a:t> </a:t>
            </a:r>
            <a:r>
              <a:rPr lang="ar-SA" sz="4000" dirty="0" smtClean="0"/>
              <a:t>   انْ يبينوا اقسام الفعل ـ</a:t>
            </a:r>
            <a:endParaRPr lang="en-US" sz="4000" dirty="0"/>
          </a:p>
        </p:txBody>
      </p:sp>
      <p:sp>
        <p:nvSpPr>
          <p:cNvPr id="5" name="5-Point Star 4"/>
          <p:cNvSpPr/>
          <p:nvPr/>
        </p:nvSpPr>
        <p:spPr>
          <a:xfrm>
            <a:off x="8025244" y="3602950"/>
            <a:ext cx="318656" cy="254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7886700" y="4174449"/>
            <a:ext cx="304800" cy="127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194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46"/>
            <a:ext cx="9144000" cy="5703454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352800" y="9525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u="sng" dirty="0" smtClean="0">
                <a:solidFill>
                  <a:srgbClr val="C00000"/>
                </a:solidFill>
              </a:rPr>
              <a:t>تعريف الفعل</a:t>
            </a:r>
            <a:endParaRPr lang="en-US" sz="4800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968500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المعنى لغة : الفعل لفظ مفرد،جمعه فعال وافعال، معناه ـ العمل والحدوث ـ                            </a:t>
            </a:r>
          </a:p>
          <a:p>
            <a:endParaRPr lang="ar-SA" sz="3600" dirty="0"/>
          </a:p>
          <a:p>
            <a:pPr algn="r"/>
            <a:r>
              <a:rPr lang="ar-SA" sz="3600" dirty="0" smtClean="0"/>
              <a:t>التعريف اصطلاحا: ـ</a:t>
            </a:r>
          </a:p>
          <a:p>
            <a:pPr algn="r"/>
            <a:r>
              <a:rPr lang="ar-SA" sz="3600" dirty="0" smtClean="0"/>
              <a:t>ذكر فى قواعد اللغة العربية : هو ما دلَّ على معنى مقترن بالزّمن ماضٍ ، حالٍ، اومستقبلٍ ـ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531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143000" y="1460501"/>
            <a:ext cx="6781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000" dirty="0" smtClean="0"/>
              <a:t>قال صاحب هداية النحو : ـ هو كلمة تدلُّ على معنى فى نفسها دلالةً مقترنةً باحد الازمنةِ الثلاثةِ ـ</a:t>
            </a:r>
          </a:p>
          <a:p>
            <a:pPr algn="r"/>
            <a:r>
              <a:rPr lang="ar-SA" sz="4000" dirty="0"/>
              <a:t> </a:t>
            </a:r>
            <a:r>
              <a:rPr lang="ar-SA" sz="4000" dirty="0" smtClean="0"/>
              <a:t>مثل : ـ نصر ـ ينصر ـ ضرب ـ يضرب </a:t>
            </a:r>
          </a:p>
          <a:p>
            <a:pPr algn="r"/>
            <a:r>
              <a:rPr lang="ar-SA" sz="4000"/>
              <a:t> </a:t>
            </a:r>
            <a:r>
              <a:rPr lang="ar-SA" sz="4000" smtClean="0"/>
              <a:t>وغيره ـ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2268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514600" y="1143000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8000" u="sng" dirty="0" smtClean="0">
                <a:solidFill>
                  <a:srgbClr val="00B050"/>
                </a:solidFill>
              </a:rPr>
              <a:t>اقسام الفعل</a:t>
            </a:r>
            <a:endParaRPr lang="en-US" sz="8000" u="sng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8700" y="2851727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000" dirty="0" smtClean="0"/>
              <a:t>اقسام الفعل من حيث الصحة والعلَّة : ـ </a:t>
            </a:r>
          </a:p>
          <a:p>
            <a:pPr algn="r"/>
            <a:r>
              <a:rPr lang="ar-SA" sz="4000" dirty="0"/>
              <a:t> </a:t>
            </a:r>
            <a:r>
              <a:rPr lang="ar-SA" sz="4000" dirty="0" smtClean="0"/>
              <a:t>  الفعل قسمان من حيث الصِحَّة والعلَّة [1] الفعل الصَّحيح [2] الفعل المعتل ـ	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399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330</Words>
  <Application>Microsoft Office PowerPoint</Application>
  <PresentationFormat>On-screen Show (16:10)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94</cp:revision>
  <dcterms:created xsi:type="dcterms:W3CDTF">2021-09-15T00:07:21Z</dcterms:created>
  <dcterms:modified xsi:type="dcterms:W3CDTF">2022-02-05T04:18:55Z</dcterms:modified>
</cp:coreProperties>
</file>