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85" r:id="rId2"/>
    <p:sldId id="257" r:id="rId3"/>
    <p:sldId id="260" r:id="rId4"/>
    <p:sldId id="259" r:id="rId5"/>
    <p:sldId id="258" r:id="rId6"/>
    <p:sldId id="273" r:id="rId7"/>
    <p:sldId id="274" r:id="rId8"/>
    <p:sldId id="286" r:id="rId9"/>
    <p:sldId id="287" r:id="rId10"/>
    <p:sldId id="288" r:id="rId11"/>
    <p:sldId id="294" r:id="rId12"/>
    <p:sldId id="280" r:id="rId13"/>
    <p:sldId id="293" r:id="rId14"/>
    <p:sldId id="292" r:id="rId15"/>
    <p:sldId id="291" r:id="rId16"/>
    <p:sldId id="290" r:id="rId17"/>
    <p:sldId id="275" r:id="rId18"/>
    <p:sldId id="277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9696-0E34-4927-8B31-EB87EAF6355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CDA9-2409-47AE-B6D6-AC07E955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4CDA9-2409-47AE-B6D6-AC07E9552E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1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6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4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3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5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0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534195" y="6457890"/>
            <a:ext cx="730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আখতার</a:t>
            </a:r>
            <a:r>
              <a:rPr lang="en-US" sz="20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হোসেন সহকারি শিক্ষক জয়নগর সরকারি প্রাথমিক বিদ্যালয়। ছাতক,সুনামগঞ্জ।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03E167-6B68-4B69-B5F3-76FBA9D4FF2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C0A7A-4AC4-49A8-B540-569698C5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lour ful New Embroider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18" y="1567357"/>
            <a:ext cx="6149008" cy="47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6418" y="921026"/>
            <a:ext cx="65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4177" y="1091337"/>
            <a:ext cx="9638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u="sng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খ) নং সমস্যার সমাধান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মাসে তিনি বেতন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৯৮৭০টাকা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মাসে তিনি মোট খরচ করেন (-)  ৯৪৫০ টাকা [ক থেকে প্রাপ্ত]</a:t>
            </a: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মাসে তিনি ব্যাংকে জমা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করেন    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৪২০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 প্রতি মাসে তিনি ৪২০টাকা ব্যাংকে জমা করেন।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4177" y="3328854"/>
            <a:ext cx="8155460" cy="494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334" y="1073170"/>
            <a:ext cx="108919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গ) নং সমস্যার সমধান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১ বছর = ১২ মাস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মাসে ব্যাংকে জমা করেন ৪২০ টাকা [খ নং হতে প্রাপ্ত] 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“          “     “       “ =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(৪২০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১২)টাকা </a:t>
            </a: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=৫০৪০ টাকা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অতএব,১ বছরে ৫০৪০ টাকা ব্যাংকে জমা করেন।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0" y="3899700"/>
            <a:ext cx="0" cy="2147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39745" y="4003964"/>
            <a:ext cx="185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৪২০</a:t>
            </a:r>
          </a:p>
          <a:p>
            <a:r>
              <a:rPr lang="en-US" smtClean="0"/>
              <a:t>         ×১২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072255" y="4558145"/>
            <a:ext cx="1039090" cy="2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72255" y="4650295"/>
            <a:ext cx="92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৮ ৪ ০</a:t>
            </a:r>
          </a:p>
          <a:p>
            <a:r>
              <a:rPr lang="en-US" smtClean="0"/>
              <a:t>৪২ ০ ০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61418" y="5296626"/>
            <a:ext cx="11499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61418" y="52982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৫ ০ ৪ 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422" y="3324362"/>
            <a:ext cx="935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3962400" y="1043959"/>
            <a:ext cx="3768436" cy="1034223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464" y="3507080"/>
            <a:ext cx="1785367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4544" y="3507080"/>
            <a:ext cx="2014901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5659" y="3507078"/>
            <a:ext cx="189469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02561" y="3507080"/>
            <a:ext cx="1910054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55681" y="3507079"/>
            <a:ext cx="1854636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0527" y="2774634"/>
            <a:ext cx="16187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167" y="2700630"/>
            <a:ext cx="1828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2743" y="2904908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4379" y="2902792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49674" y="2892551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1317691" y="3285408"/>
            <a:ext cx="1561437" cy="182484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3225114" y="3285405"/>
            <a:ext cx="7253416" cy="18248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52010" y="1220773"/>
            <a:ext cx="42879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081" y="4832348"/>
            <a:ext cx="428798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8605" y="3297010"/>
            <a:ext cx="183197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2217" y="3298028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51989" y="3297010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16317" y="3297009"/>
            <a:ext cx="192877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15025" y="2490560"/>
            <a:ext cx="18288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4309" y="2744266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30060" y="2705075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759740" y="2719547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1372350" y="3075335"/>
            <a:ext cx="1649072" cy="24638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3422822" y="3075335"/>
            <a:ext cx="7253416" cy="18248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67906" y="2604512"/>
            <a:ext cx="1395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2309" y="1198853"/>
            <a:ext cx="71073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7783" y="4729421"/>
            <a:ext cx="655319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4517" y="3299615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076" y="3840706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2860404" y="384070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4938588" y="3840704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6989060" y="3840706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9053388" y="3840705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652096" y="3034256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9568" y="3274466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809932" y="3287963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11006880" y="3287962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Left-Right Arrow 12"/>
          <p:cNvSpPr/>
          <p:nvPr/>
        </p:nvSpPr>
        <p:spPr>
          <a:xfrm>
            <a:off x="2888116" y="3619033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2396282" y="1715916"/>
            <a:ext cx="76892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076" y="4291251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11006880" y="4270195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Left-Right Arrow 16"/>
          <p:cNvSpPr/>
          <p:nvPr/>
        </p:nvSpPr>
        <p:spPr>
          <a:xfrm>
            <a:off x="934624" y="4431242"/>
            <a:ext cx="10072256" cy="22167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3158279" y="4937373"/>
            <a:ext cx="562494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৮০÷৫=১৬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7370" y="2568257"/>
            <a:ext cx="1787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1066050" y="3602807"/>
            <a:ext cx="1649072" cy="24638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81429" y="3642998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5757" y="3642998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23941" y="3642996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74413" y="3642998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8741" y="3642997"/>
            <a:ext cx="2064328" cy="42949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48777" y="309025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5285" y="3090255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119977" y="3421325"/>
            <a:ext cx="1814944" cy="22167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3073469" y="3421325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54611" y="1542294"/>
            <a:ext cx="1745676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4189" y="864415"/>
            <a:ext cx="529243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4189" y="4878657"/>
            <a:ext cx="43918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=১৬×৪=৬৪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5055" y="2711845"/>
            <a:ext cx="302028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D803A0-17F9-415C-94F4-1CE8C8F03E7A}"/>
              </a:ext>
            </a:extLst>
          </p:cNvPr>
          <p:cNvSpPr txBox="1"/>
          <p:nvPr/>
        </p:nvSpPr>
        <p:spPr>
          <a:xfrm>
            <a:off x="3178105" y="3334040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3AC3DC-3132-4CC4-BD03-7D5AC4429033}"/>
              </a:ext>
            </a:extLst>
          </p:cNvPr>
          <p:cNvSpPr txBox="1"/>
          <p:nvPr/>
        </p:nvSpPr>
        <p:spPr>
          <a:xfrm>
            <a:off x="3363091" y="1541452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5489C8-176D-45AE-B593-4A0C8FF09AAF}"/>
              </a:ext>
            </a:extLst>
          </p:cNvPr>
          <p:cNvSpPr txBox="1"/>
          <p:nvPr/>
        </p:nvSpPr>
        <p:spPr>
          <a:xfrm>
            <a:off x="2947683" y="4481523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পিতার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(১৬ × ৪) বছর = ৬৪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8AFC4-3192-4227-938E-7350AADFAA2A}"/>
              </a:ext>
            </a:extLst>
          </p:cNvPr>
          <p:cNvSpPr txBox="1"/>
          <p:nvPr/>
        </p:nvSpPr>
        <p:spPr>
          <a:xfrm>
            <a:off x="2413156" y="5318688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কন্যার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 বছর এবং পিতার বয়স ৬৪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CE928C-B4D9-4392-BA48-D7F8F3B8B67D}"/>
              </a:ext>
            </a:extLst>
          </p:cNvPr>
          <p:cNvSpPr txBox="1"/>
          <p:nvPr/>
        </p:nvSpPr>
        <p:spPr>
          <a:xfrm>
            <a:off x="2947683" y="1944224"/>
            <a:ext cx="739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	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CE928C-B4D9-4392-BA48-D7F8F3B8B67D}"/>
              </a:ext>
            </a:extLst>
          </p:cNvPr>
          <p:cNvSpPr txBox="1"/>
          <p:nvPr/>
        </p:nvSpPr>
        <p:spPr>
          <a:xfrm>
            <a:off x="1234989" y="2483780"/>
            <a:ext cx="9109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08670" y="2549005"/>
            <a:ext cx="94158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90336" y="829998"/>
            <a:ext cx="3490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সমাধানটি করি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1383" y="2151702"/>
            <a:ext cx="10390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পুত্রের বয়সের সমষ্টি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য়সের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853" y="967770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মূল্যায়নঃ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383" y="3546763"/>
            <a:ext cx="9698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২।মা ও পুত্রের বয়সের সমষ্টি ৬০ বছর। মায়ের বয়স পুত্রের বয়সের ৩ গুন। 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ক) পুত্রের বয়স কত?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খ) মায়ের বয়স কত?</a:t>
            </a: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গ) ৫ বছর আগে পুত্রের বয়স কত ছিল?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C440FE-A8AE-46BA-853F-65C6E900D7CE}"/>
              </a:ext>
            </a:extLst>
          </p:cNvPr>
          <p:cNvSpPr txBox="1"/>
          <p:nvPr/>
        </p:nvSpPr>
        <p:spPr>
          <a:xfrm>
            <a:off x="4681898" y="1047316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F9A0DD-DFDE-4745-8756-2EA72BC73D81}"/>
              </a:ext>
            </a:extLst>
          </p:cNvPr>
          <p:cNvSpPr txBox="1"/>
          <p:nvPr/>
        </p:nvSpPr>
        <p:spPr>
          <a:xfrm>
            <a:off x="1430726" y="2284379"/>
            <a:ext cx="8640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রাজু ও রাকিবের বয়সের সমষ্টি ৮০ বছর। রাজুর বয়স রাকিবের বয়সের ৪ গুণ।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30601A1-CB62-4417-84A1-73DC1EC26D83}"/>
              </a:ext>
            </a:extLst>
          </p:cNvPr>
          <p:cNvSpPr txBox="1"/>
          <p:nvPr/>
        </p:nvSpPr>
        <p:spPr>
          <a:xfrm>
            <a:off x="1693788" y="3659322"/>
            <a:ext cx="880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প্রত্যেকের বয়স কত?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AD34D8F-0A3C-4B46-90AE-9836C7FB6D75}"/>
              </a:ext>
            </a:extLst>
          </p:cNvPr>
          <p:cNvSpPr txBox="1"/>
          <p:nvPr/>
        </p:nvSpPr>
        <p:spPr>
          <a:xfrm>
            <a:off x="1550867" y="4508814"/>
            <a:ext cx="909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রাজু ও রাকিবের বয়সের সমষ্টি কত হবে?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847" y="3539172"/>
            <a:ext cx="4612061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আখতার হোসেন</a:t>
            </a:r>
            <a:endParaRPr lang="en-US" sz="3600" dirty="0" smtClean="0">
              <a:ln w="11430"/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err="1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জয়নগর </a:t>
            </a:r>
            <a:r>
              <a:rPr lang="en-US" sz="3200" dirty="0" err="1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ছাতক,সুনামগঞ্জ। </a:t>
            </a:r>
            <a:r>
              <a:rPr lang="en-US" sz="3200" dirty="0" smtClean="0">
                <a:ln w="11430"/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1430"/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9177" y="3572389"/>
            <a:ext cx="5473521" cy="286232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6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6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err="1" smtClean="0">
                <a:ln w="11430"/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smtClean="0">
              <a:ln w="11430"/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smtClean="0">
                <a:ln w="11430"/>
                <a:latin typeface="NikoshBAN" pitchFamily="2" charset="0"/>
                <a:cs typeface="NikoshBAN" pitchFamily="2" charset="0"/>
              </a:rPr>
              <a:t>সমস্যাবলি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837689-D3C5-43AB-B891-091C8BEB78FD}"/>
              </a:ext>
            </a:extLst>
          </p:cNvPr>
          <p:cNvSpPr txBox="1"/>
          <p:nvPr/>
        </p:nvSpPr>
        <p:spPr>
          <a:xfrm>
            <a:off x="5105291" y="1122928"/>
            <a:ext cx="168003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w="120650" h="374650"/>
            </a:sp3d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85425" y="670137"/>
            <a:ext cx="7977568" cy="5671429"/>
            <a:chOff x="2085425" y="670137"/>
            <a:chExt cx="7977568" cy="5671429"/>
          </a:xfrm>
        </p:grpSpPr>
        <p:sp>
          <p:nvSpPr>
            <p:cNvPr id="2" name="Left-Right Arrow 1"/>
            <p:cNvSpPr/>
            <p:nvPr/>
          </p:nvSpPr>
          <p:spPr>
            <a:xfrm>
              <a:off x="4454436" y="755727"/>
              <a:ext cx="2981740" cy="15543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4"/>
            <a:stretch/>
          </p:blipFill>
          <p:spPr bwMode="auto">
            <a:xfrm>
              <a:off x="5335045" y="1955552"/>
              <a:ext cx="1194019" cy="438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425" y="815267"/>
              <a:ext cx="2054053" cy="228377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947" y="670137"/>
              <a:ext cx="2141046" cy="257083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5539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853" y="640350"/>
            <a:ext cx="553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শেষ, ধন্যবাদ।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New Embroidery design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5" y="1286681"/>
            <a:ext cx="8123582" cy="49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E8B79C-8A4C-4EEE-B08C-507DBCFE5544}"/>
              </a:ext>
            </a:extLst>
          </p:cNvPr>
          <p:cNvSpPr txBox="1"/>
          <p:nvPr/>
        </p:nvSpPr>
        <p:spPr>
          <a:xfrm>
            <a:off x="4075940" y="4744770"/>
            <a:ext cx="3289110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 প্রতীক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9674C3-7003-4DFD-9CE3-4EB8D1F8228D}"/>
              </a:ext>
            </a:extLst>
          </p:cNvPr>
          <p:cNvSpPr txBox="1"/>
          <p:nvPr/>
        </p:nvSpPr>
        <p:spPr>
          <a:xfrm>
            <a:off x="3611673" y="1598168"/>
            <a:ext cx="43426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FD28E8-A1AB-4177-838C-F340F6692CCB}"/>
              </a:ext>
            </a:extLst>
          </p:cNvPr>
          <p:cNvSpPr txBox="1"/>
          <p:nvPr/>
        </p:nvSpPr>
        <p:spPr>
          <a:xfrm>
            <a:off x="4075940" y="907688"/>
            <a:ext cx="43382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Bevel 1"/>
          <p:cNvSpPr/>
          <p:nvPr/>
        </p:nvSpPr>
        <p:spPr>
          <a:xfrm>
            <a:off x="2127430" y="2716726"/>
            <a:ext cx="1484243" cy="1205948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600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4078648" y="2701815"/>
            <a:ext cx="1484243" cy="120594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6003110" y="2697109"/>
            <a:ext cx="1484243" cy="1205948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600">
              <a:solidFill>
                <a:schemeClr val="tx1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7954328" y="2716726"/>
            <a:ext cx="1484243" cy="120594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7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6712" y="3816714"/>
            <a:ext cx="6202017" cy="817457"/>
            <a:chOff x="2608752" y="3530917"/>
            <a:chExt cx="6202017" cy="817457"/>
          </a:xfrm>
        </p:grpSpPr>
        <p:sp>
          <p:nvSpPr>
            <p:cNvPr id="2" name="Bevel 1"/>
            <p:cNvSpPr/>
            <p:nvPr/>
          </p:nvSpPr>
          <p:spPr>
            <a:xfrm>
              <a:off x="2608752" y="3530917"/>
              <a:ext cx="6202017" cy="817457"/>
            </a:xfrm>
            <a:prstGeom prst="beve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30583" y="3682952"/>
              <a:ext cx="53583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সম্পর্কীত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বলি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4664765" y="880051"/>
            <a:ext cx="2544418" cy="10429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9879" y="1094741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54900E47-83AB-41EB-9AF4-E5523BF29C71}"/>
              </a:ext>
            </a:extLst>
          </p:cNvPr>
          <p:cNvSpPr txBox="1"/>
          <p:nvPr/>
        </p:nvSpPr>
        <p:spPr>
          <a:xfrm>
            <a:off x="1349938" y="3726203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83630C6-5C88-4DE0-B142-367F4C37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50" y="2942418"/>
            <a:ext cx="10101948" cy="749873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4856205" y="914400"/>
            <a:ext cx="2137719" cy="83332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3267" y="1005926"/>
            <a:ext cx="1670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377115" y="2152027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89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AB61DC-E620-4388-AA50-DF4EB2FB99FE}"/>
              </a:ext>
            </a:extLst>
          </p:cNvPr>
          <p:cNvSpPr txBox="1"/>
          <p:nvPr/>
        </p:nvSpPr>
        <p:spPr>
          <a:xfrm>
            <a:off x="637726" y="986801"/>
            <a:ext cx="11003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গত বছর একটি গ্রামে ৪৬৮৭ জন লোক ছিলেন। এই বছর আরও ৩৪৯ জন লোক গ্রামে আসলেন এবং ২৮০ জন লোক গ্রাম থেকে চলে গেলেন। গ্রামটিতে বর্তমানে লোকসংখ্যা কত?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5BEB693-A325-40E2-8D1A-F045A1D41A3C}"/>
              </a:ext>
            </a:extLst>
          </p:cNvPr>
          <p:cNvGrpSpPr/>
          <p:nvPr/>
        </p:nvGrpSpPr>
        <p:grpSpPr>
          <a:xfrm>
            <a:off x="637726" y="2679285"/>
            <a:ext cx="2337813" cy="2069431"/>
            <a:chOff x="1010653" y="2245895"/>
            <a:chExt cx="2903621" cy="206943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4542C80-761B-44A2-8D8F-8E34587D5CBD}"/>
                </a:ext>
              </a:extLst>
            </p:cNvPr>
            <p:cNvSpPr/>
            <p:nvPr/>
          </p:nvSpPr>
          <p:spPr>
            <a:xfrm>
              <a:off x="1010653" y="2245895"/>
              <a:ext cx="2903621" cy="206943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C6049A0-05FD-41AA-85EB-6096B2BDC790}"/>
                </a:ext>
              </a:extLst>
            </p:cNvPr>
            <p:cNvSpPr txBox="1"/>
            <p:nvPr/>
          </p:nvSpPr>
          <p:spPr>
            <a:xfrm>
              <a:off x="1093624" y="2480337"/>
              <a:ext cx="24223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গ্রামে লোক ছিলেন </a:t>
              </a:r>
              <a:r>
                <a:rPr lang="bn-IN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৪৬৮৭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জন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9424A15-33E6-4C9F-B961-29622F2770A1}"/>
              </a:ext>
            </a:extLst>
          </p:cNvPr>
          <p:cNvGrpSpPr/>
          <p:nvPr/>
        </p:nvGrpSpPr>
        <p:grpSpPr>
          <a:xfrm>
            <a:off x="3064314" y="3861387"/>
            <a:ext cx="4010253" cy="1200329"/>
            <a:chOff x="3819903" y="3280610"/>
            <a:chExt cx="2749339" cy="1200329"/>
          </a:xfrm>
        </p:grpSpPr>
        <p:sp>
          <p:nvSpPr>
            <p:cNvPr id="9" name="Arrow: Right 10">
              <a:extLst>
                <a:ext uri="{FF2B5EF4-FFF2-40B4-BE49-F238E27FC236}">
                  <a16:creationId xmlns="" xmlns:a16="http://schemas.microsoft.com/office/drawing/2014/main" id="{5C18D41B-044A-4E8A-B295-98B9E507D57D}"/>
                </a:ext>
              </a:extLst>
            </p:cNvPr>
            <p:cNvSpPr/>
            <p:nvPr/>
          </p:nvSpPr>
          <p:spPr>
            <a:xfrm>
              <a:off x="3842084" y="3280610"/>
              <a:ext cx="2727158" cy="1200329"/>
            </a:xfrm>
            <a:prstGeom prst="rightArrow">
              <a:avLst>
                <a:gd name="adj1" fmla="val 50000"/>
                <a:gd name="adj2" fmla="val 114151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6CAED4F-7B90-4E56-9B31-DE0535CA6BDB}"/>
                </a:ext>
              </a:extLst>
            </p:cNvPr>
            <p:cNvSpPr txBox="1"/>
            <p:nvPr/>
          </p:nvSpPr>
          <p:spPr>
            <a:xfrm>
              <a:off x="3819903" y="3588386"/>
              <a:ext cx="2727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চলে গেলেন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২৮০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291518-B752-4A11-9129-18EF4658E02F}"/>
              </a:ext>
            </a:extLst>
          </p:cNvPr>
          <p:cNvGrpSpPr/>
          <p:nvPr/>
        </p:nvGrpSpPr>
        <p:grpSpPr>
          <a:xfrm>
            <a:off x="3073269" y="2395247"/>
            <a:ext cx="4001299" cy="1614934"/>
            <a:chOff x="3737811" y="2271461"/>
            <a:chExt cx="3336757" cy="1453719"/>
          </a:xfrm>
        </p:grpSpPr>
        <p:sp>
          <p:nvSpPr>
            <p:cNvPr id="12" name="Arrow: Left 14">
              <a:extLst>
                <a:ext uri="{FF2B5EF4-FFF2-40B4-BE49-F238E27FC236}">
                  <a16:creationId xmlns="" xmlns:a16="http://schemas.microsoft.com/office/drawing/2014/main" id="{26A8863E-B7CF-4ACB-AC50-7688BBE90F7A}"/>
                </a:ext>
              </a:extLst>
            </p:cNvPr>
            <p:cNvSpPr/>
            <p:nvPr/>
          </p:nvSpPr>
          <p:spPr>
            <a:xfrm>
              <a:off x="3737811" y="2271461"/>
              <a:ext cx="3336757" cy="1157540"/>
            </a:xfrm>
            <a:prstGeom prst="leftArrow">
              <a:avLst>
                <a:gd name="adj1" fmla="val 50000"/>
                <a:gd name="adj2" fmla="val 109661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B0D14EA-3ABE-40C8-9AB2-8E2B032D5C36}"/>
                </a:ext>
              </a:extLst>
            </p:cNvPr>
            <p:cNvSpPr txBox="1"/>
            <p:nvPr/>
          </p:nvSpPr>
          <p:spPr>
            <a:xfrm>
              <a:off x="3845039" y="2647962"/>
              <a:ext cx="32105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নতুন আসলেন </a:t>
              </a:r>
              <a:r>
                <a:rPr lang="bn-IN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৩৪৯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FDECB2-A577-4C30-A6BD-C76F8898866B}"/>
              </a:ext>
            </a:extLst>
          </p:cNvPr>
          <p:cNvSpPr txBox="1"/>
          <p:nvPr/>
        </p:nvSpPr>
        <p:spPr>
          <a:xfrm>
            <a:off x="1323364" y="5476076"/>
            <a:ext cx="266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9F358FA-0C26-4699-9F31-50969B60E0D5}"/>
              </a:ext>
            </a:extLst>
          </p:cNvPr>
          <p:cNvGrpSpPr/>
          <p:nvPr/>
        </p:nvGrpSpPr>
        <p:grpSpPr>
          <a:xfrm>
            <a:off x="7172298" y="3089904"/>
            <a:ext cx="4469176" cy="1648892"/>
            <a:chOff x="7172298" y="2509127"/>
            <a:chExt cx="4469176" cy="1648892"/>
          </a:xfrm>
          <a:solidFill>
            <a:schemeClr val="bg1"/>
          </a:solidFill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A1331F70-4968-496E-8B3D-AB653CFBF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4803" y="2509127"/>
              <a:ext cx="1766671" cy="1648892"/>
            </a:xfrm>
            <a:prstGeom prst="rect">
              <a:avLst/>
            </a:prstGeom>
            <a:grpFill/>
          </p:spPr>
        </p:pic>
        <p:sp>
          <p:nvSpPr>
            <p:cNvPr id="17" name="Rectangle: Rounded Corners 22">
              <a:extLst>
                <a:ext uri="{FF2B5EF4-FFF2-40B4-BE49-F238E27FC236}">
                  <a16:creationId xmlns="" xmlns:a16="http://schemas.microsoft.com/office/drawing/2014/main" id="{9C2FBBB4-7387-4AA9-9567-5E8C92A9FE73}"/>
                </a:ext>
              </a:extLst>
            </p:cNvPr>
            <p:cNvSpPr/>
            <p:nvPr/>
          </p:nvSpPr>
          <p:spPr>
            <a:xfrm>
              <a:off x="7172298" y="2509127"/>
              <a:ext cx="2702505" cy="15671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 আমাদের সমস্যাটি বুঝতে সাহায্য করবে।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BF25F2-53F6-436D-9BF2-4383566DBA29}"/>
              </a:ext>
            </a:extLst>
          </p:cNvPr>
          <p:cNvSpPr txBox="1"/>
          <p:nvPr/>
        </p:nvSpPr>
        <p:spPr>
          <a:xfrm>
            <a:off x="4150173" y="5537632"/>
            <a:ext cx="387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৪৬৮৭ + ৩৪৯ – ২৮০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7507" y="296753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সমাধান করি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1CF37F-D5E9-4E91-9D3D-ABE93BC085CB}"/>
              </a:ext>
            </a:extLst>
          </p:cNvPr>
          <p:cNvSpPr txBox="1"/>
          <p:nvPr/>
        </p:nvSpPr>
        <p:spPr>
          <a:xfrm>
            <a:off x="2820595" y="1218183"/>
            <a:ext cx="224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5B61E4-64F2-4774-A7B1-FBD838D500DA}"/>
              </a:ext>
            </a:extLst>
          </p:cNvPr>
          <p:cNvSpPr txBox="1"/>
          <p:nvPr/>
        </p:nvSpPr>
        <p:spPr>
          <a:xfrm>
            <a:off x="4382166" y="1926069"/>
            <a:ext cx="49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৪৬৮৭ + ৩৪৯ – ২৮০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505745-5717-4161-B089-6AE6E068502B}"/>
              </a:ext>
            </a:extLst>
          </p:cNvPr>
          <p:cNvSpPr txBox="1"/>
          <p:nvPr/>
        </p:nvSpPr>
        <p:spPr>
          <a:xfrm>
            <a:off x="3943543" y="3080084"/>
            <a:ext cx="4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8B4A2F-99B2-44FF-BB52-ED81CF17CE2B}"/>
              </a:ext>
            </a:extLst>
          </p:cNvPr>
          <p:cNvSpPr txBox="1"/>
          <p:nvPr/>
        </p:nvSpPr>
        <p:spPr>
          <a:xfrm>
            <a:off x="3943542" y="4064645"/>
            <a:ext cx="4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A52816-4115-4645-9D9C-D5D8C71530D4}"/>
              </a:ext>
            </a:extLst>
          </p:cNvPr>
          <p:cNvSpPr txBox="1"/>
          <p:nvPr/>
        </p:nvSpPr>
        <p:spPr>
          <a:xfrm>
            <a:off x="4394523" y="3121151"/>
            <a:ext cx="290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৫০৩৬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-২৮০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95A853-0C84-4EE1-BE21-B8A5653F5451}"/>
              </a:ext>
            </a:extLst>
          </p:cNvPr>
          <p:cNvSpPr txBox="1"/>
          <p:nvPr/>
        </p:nvSpPr>
        <p:spPr>
          <a:xfrm>
            <a:off x="4382166" y="4051598"/>
            <a:ext cx="147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৪৭৫৬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5D916E-6272-42E6-A9D5-0AE5F1D8048F}"/>
              </a:ext>
            </a:extLst>
          </p:cNvPr>
          <p:cNvSpPr txBox="1"/>
          <p:nvPr/>
        </p:nvSpPr>
        <p:spPr>
          <a:xfrm>
            <a:off x="3363200" y="4889524"/>
            <a:ext cx="302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৪৭৫৬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2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1E0AB2-4493-4E4E-826E-3C7CAC725095}"/>
              </a:ext>
            </a:extLst>
          </p:cNvPr>
          <p:cNvSpPr txBox="1"/>
          <p:nvPr/>
        </p:nvSpPr>
        <p:spPr>
          <a:xfrm>
            <a:off x="1061509" y="1893834"/>
            <a:ext cx="10068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আলতাব সাহেবের মাসিক বেতন ৯৮৭০ টাকা । প্রতি মাসে তিনি ৩৮০০ টাকা বাসা ভাড়া বাবদ এবং ৫৬৫০ টাকা পরিবারের প্রয়োজন বাবদ খরচ করেন । অবশিষ্ট টাকা তিনি ব্যাংকে জমা রাখেন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প্রতি মাসে তিনি মোট কত টাকা খরচ করেন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প্রতি মাসে তিনি কত টাকা ব্যাংকে জমা রাখেন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তিনি ১ বছরে কত টাকা ব্যাংকে জমা রাখেন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41158" y="801456"/>
            <a:ext cx="2894725" cy="705705"/>
            <a:chOff x="4346585" y="874246"/>
            <a:chExt cx="2894725" cy="705705"/>
          </a:xfrm>
        </p:grpSpPr>
        <p:sp>
          <p:nvSpPr>
            <p:cNvPr id="8" name="Horizontal Scroll 7"/>
            <p:cNvSpPr/>
            <p:nvPr/>
          </p:nvSpPr>
          <p:spPr>
            <a:xfrm>
              <a:off x="4346585" y="874246"/>
              <a:ext cx="2894725" cy="705705"/>
            </a:xfrm>
            <a:prstGeom prst="horizont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87903" y="933620"/>
              <a:ext cx="20120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5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9970" y="1060308"/>
            <a:ext cx="11009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</a:t>
            </a:r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bn-IN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আলতাব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প্রতি মাসে 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বাসা ভাড়া বাবদ খরচ করেন ৩৮০০ টাকা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জন্য খরচ করেন  ৫৬৫০ টাকা</a:t>
            </a:r>
          </a:p>
          <a:p>
            <a:pPr algn="just"/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খরচ করেন     ৯৪৫০  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অতএব,প্রতি মাসে তিনি মোট খরচ করেন ৯৪৫০ টাকা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74892" y="4234997"/>
            <a:ext cx="6474940" cy="4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</TotalTime>
  <Words>697</Words>
  <Application>Microsoft Office PowerPoint</Application>
  <PresentationFormat>Widescreen</PresentationFormat>
  <Paragraphs>112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Microsoft account</cp:lastModifiedBy>
  <cp:revision>50</cp:revision>
  <dcterms:created xsi:type="dcterms:W3CDTF">2021-03-19T10:46:30Z</dcterms:created>
  <dcterms:modified xsi:type="dcterms:W3CDTF">2022-02-04T04:33:43Z</dcterms:modified>
</cp:coreProperties>
</file>