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64" r:id="rId6"/>
    <p:sldId id="260"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18" d="100"/>
          <a:sy n="118" d="100"/>
        </p:scale>
        <p:origin x="-6" y="20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567048-5A62-46B9-8952-C3120C7781D3}"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3C6B6-BC01-4306-A47F-64A1A44913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67048-5A62-46B9-8952-C3120C7781D3}"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3C6B6-BC01-4306-A47F-64A1A44913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67048-5A62-46B9-8952-C3120C7781D3}"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3C6B6-BC01-4306-A47F-64A1A44913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67048-5A62-46B9-8952-C3120C7781D3}"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3C6B6-BC01-4306-A47F-64A1A44913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567048-5A62-46B9-8952-C3120C7781D3}"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3C6B6-BC01-4306-A47F-64A1A44913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67048-5A62-46B9-8952-C3120C7781D3}"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3C6B6-BC01-4306-A47F-64A1A44913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567048-5A62-46B9-8952-C3120C7781D3}" type="datetimeFigureOut">
              <a:rPr lang="en-US" smtClean="0"/>
              <a:pPr/>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23C6B6-BC01-4306-A47F-64A1A44913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567048-5A62-46B9-8952-C3120C7781D3}" type="datetimeFigureOut">
              <a:rPr lang="en-US" smtClean="0"/>
              <a:pPr/>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23C6B6-BC01-4306-A47F-64A1A44913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67048-5A62-46B9-8952-C3120C7781D3}" type="datetimeFigureOut">
              <a:rPr lang="en-US" smtClean="0"/>
              <a:pPr/>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23C6B6-BC01-4306-A47F-64A1A44913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67048-5A62-46B9-8952-C3120C7781D3}"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3C6B6-BC01-4306-A47F-64A1A44913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67048-5A62-46B9-8952-C3120C7781D3}"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3C6B6-BC01-4306-A47F-64A1A44913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67048-5A62-46B9-8952-C3120C7781D3}" type="datetimeFigureOut">
              <a:rPr lang="en-US" smtClean="0"/>
              <a:pPr/>
              <a:t>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3C6B6-BC01-4306-A47F-64A1A44913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305800" cy="1470025"/>
          </a:xfrm>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TextBox 3"/>
          <p:cNvSpPr txBox="1"/>
          <p:nvPr/>
        </p:nvSpPr>
        <p:spPr>
          <a:xfrm>
            <a:off x="0" y="0"/>
            <a:ext cx="9144000" cy="1862048"/>
          </a:xfrm>
          <a:prstGeom prst="rect">
            <a:avLst/>
          </a:prstGeom>
          <a:solidFill>
            <a:schemeClr val="tx2">
              <a:lumMod val="40000"/>
              <a:lumOff val="60000"/>
            </a:schemeClr>
          </a:solidFill>
        </p:spPr>
        <p:txBody>
          <a:bodyPr wrap="square" rtlCol="0">
            <a:spAutoFit/>
          </a:bodyPr>
          <a:lstStyle/>
          <a:p>
            <a:pPr algn="ctr"/>
            <a:r>
              <a:rPr lang="bn-IN" sz="11500" dirty="0" smtClean="0">
                <a:solidFill>
                  <a:srgbClr val="FF0000"/>
                </a:solidFill>
                <a:latin typeface="NikoshBAN" pitchFamily="2" charset="0"/>
                <a:cs typeface="NikoshBAN" pitchFamily="2" charset="0"/>
              </a:rPr>
              <a:t>স্বাগতম</a:t>
            </a:r>
            <a:endParaRPr lang="en-US" sz="11500" dirty="0">
              <a:solidFill>
                <a:srgbClr val="FF0000"/>
              </a:solidFill>
              <a:latin typeface="NikoshBAN" pitchFamily="2" charset="0"/>
              <a:cs typeface="NikoshBAN" pitchFamily="2" charset="0"/>
            </a:endParaRPr>
          </a:p>
        </p:txBody>
      </p:sp>
      <p:pic>
        <p:nvPicPr>
          <p:cNvPr id="5" name="Picture 4" descr="r6.gif"/>
          <p:cNvPicPr>
            <a:picLocks noChangeAspect="1"/>
          </p:cNvPicPr>
          <p:nvPr/>
        </p:nvPicPr>
        <p:blipFill>
          <a:blip r:embed="rId2"/>
          <a:stretch>
            <a:fillRect/>
          </a:stretch>
        </p:blipFill>
        <p:spPr>
          <a:xfrm>
            <a:off x="3810000" y="3352800"/>
            <a:ext cx="1676400" cy="1828800"/>
          </a:xfrm>
          <a:prstGeom prst="rect">
            <a:avLst/>
          </a:prstGeom>
        </p:spPr>
      </p:pic>
      <p:pic>
        <p:nvPicPr>
          <p:cNvPr id="6" name="Picture 5" descr="c30.gif"/>
          <p:cNvPicPr>
            <a:picLocks noChangeAspect="1"/>
          </p:cNvPicPr>
          <p:nvPr/>
        </p:nvPicPr>
        <p:blipFill>
          <a:blip r:embed="rId3"/>
          <a:stretch>
            <a:fillRect/>
          </a:stretch>
        </p:blipFill>
        <p:spPr>
          <a:xfrm>
            <a:off x="-76200" y="1524000"/>
            <a:ext cx="9296400" cy="5486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 house effect 4.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763000" cy="6863417"/>
          </a:xfrm>
          <a:prstGeom prst="rect">
            <a:avLst/>
          </a:prstGeom>
          <a:solidFill>
            <a:schemeClr val="bg2">
              <a:lumMod val="75000"/>
            </a:schemeClr>
          </a:solidFill>
        </p:spPr>
        <p:txBody>
          <a:bodyPr wrap="square" rtlCol="0">
            <a:spAutoFit/>
          </a:bodyPr>
          <a:lstStyle/>
          <a:p>
            <a:r>
              <a:rPr lang="bn-IN" sz="4400" dirty="0" smtClean="0">
                <a:latin typeface="NikoshBAN" pitchFamily="2" charset="0"/>
                <a:cs typeface="NikoshBAN" pitchFamily="2" charset="0"/>
              </a:rPr>
              <a:t>রাখে।</a:t>
            </a:r>
          </a:p>
          <a:p>
            <a:r>
              <a:rPr lang="bn-IN" sz="4400" dirty="0" smtClean="0">
                <a:latin typeface="NikoshBAN" pitchFamily="2" charset="0"/>
                <a:cs typeface="NikoshBAN" pitchFamily="2" charset="0"/>
              </a:rPr>
              <a:t>বায়ুমন্ডলের এই ওজোন স্তরের মধ্য দিয়ে অতিরিক্ত সৌরতাপ প্রবেশে বাধার সৃষ্টি হয়। যদিও পৃথিবীতে গ্রীন হাউস গ্যাসের নির্গমন বৃদ্ধির ফলে সৌরতাপ আটকা পড়ছে। সম্প্রতি ওজোনস্তরে ক্ষতি বা ছিদ্র দেখা দেওয়াতে মহাকাশের অতি বেগুনি রশ্মি ভূপৃষ্ঠে আসতে শুরু করছে।</a:t>
            </a:r>
          </a:p>
          <a:p>
            <a:r>
              <a:rPr lang="bn-IN" sz="4400" dirty="0" smtClean="0">
                <a:latin typeface="NikoshBAN" pitchFamily="2" charset="0"/>
                <a:cs typeface="NikoshBAN" pitchFamily="2" charset="0"/>
              </a:rPr>
              <a:t>ফলে বিশ্বজুড়ে তাপমাত্রা পূর্বের তুলনায় অনেক বৃদ্ধি পেয়েছে। এতে বিশ্বব্যাপী উষ্ণায়ন দেখা দিচ্ছে। এর সাথে সাথে পৃথিবীর সর্বত্র জলবায়ুর পরিবর্তন হচ্ছে।</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 house effect 1.jpg"/>
          <p:cNvPicPr>
            <a:picLocks noChangeAspect="1"/>
          </p:cNvPicPr>
          <p:nvPr/>
        </p:nvPicPr>
        <p:blipFill>
          <a:blip r:embed="rId2"/>
          <a:stretch>
            <a:fillRect/>
          </a:stretch>
        </p:blipFill>
        <p:spPr>
          <a:xfrm>
            <a:off x="76200" y="0"/>
            <a:ext cx="9067800" cy="6705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863417"/>
          </a:xfrm>
          <a:prstGeom prst="rect">
            <a:avLst/>
          </a:prstGeom>
          <a:solidFill>
            <a:schemeClr val="tx2">
              <a:lumMod val="40000"/>
              <a:lumOff val="60000"/>
            </a:schemeClr>
          </a:solidFill>
        </p:spPr>
        <p:txBody>
          <a:bodyPr wrap="square" rtlCol="0">
            <a:spAutoFit/>
          </a:bodyPr>
          <a:lstStyle/>
          <a:p>
            <a:r>
              <a:rPr lang="en-US" sz="4400" dirty="0" err="1" smtClean="0">
                <a:latin typeface="NikoshBAN" pitchFamily="2" charset="0"/>
                <a:cs typeface="NikoshBAN" pitchFamily="2" charset="0"/>
              </a:rPr>
              <a:t>তাই</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গ্রীন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হাউজ</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প্রক্রিয়া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এবং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ওজোন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স্তরের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ক্ষয়ই</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বিশ্ব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উষ্ণায়নের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প্রধান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কারণ</a:t>
            </a:r>
            <a:r>
              <a:rPr lang="en-US" sz="4400" dirty="0" smtClean="0">
                <a:latin typeface="NikoshBAN" pitchFamily="2" charset="0"/>
                <a:cs typeface="NikoshBAN" pitchFamily="2" charset="0"/>
              </a:rPr>
              <a:t>।</a:t>
            </a:r>
          </a:p>
          <a:p>
            <a:r>
              <a:rPr lang="en-US" sz="4400" dirty="0" err="1" smtClean="0">
                <a:latin typeface="NikoshBAN" pitchFamily="2" charset="0"/>
                <a:cs typeface="NikoshBAN" pitchFamily="2" charset="0"/>
              </a:rPr>
              <a:t>গ্রীন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হাউজ</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প্রক্রিয়ার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প্রভাবঃ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গ্রীন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হাউজ</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প্রক্রিয়ার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প্রভাব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খুবই</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ভয়াবহ</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পৃথিবীর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সকল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দেশকে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এর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কিছু</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কিছু</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ফল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ভোগ</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হবে।নিচে</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এর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প্রক্রিয়ার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প্রভাব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দেওয়া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হলো</a:t>
            </a:r>
            <a:r>
              <a:rPr lang="en-US" sz="4400" dirty="0" smtClean="0">
                <a:latin typeface="NikoshBAN" pitchFamily="2" charset="0"/>
                <a:cs typeface="NikoshBAN" pitchFamily="2" charset="0"/>
              </a:rPr>
              <a:t>।</a:t>
            </a:r>
          </a:p>
          <a:p>
            <a:pPr marL="742950" indent="-742950">
              <a:buAutoNum type="arabicParenBoth"/>
            </a:pPr>
            <a:r>
              <a:rPr lang="en-US" sz="4400" dirty="0" err="1" smtClean="0">
                <a:latin typeface="NikoshBAN" pitchFamily="2" charset="0"/>
                <a:cs typeface="NikoshBAN" pitchFamily="2" charset="0"/>
              </a:rPr>
              <a:t>তাপমাত্রার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পরিবর্তনঃ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গ্রীন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হাউজ</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প্রক্রিয়ার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দরুন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বায়ুমন্ডলের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উষ্ণতা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ক্রমশ</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বৃদ্ধি</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পাচ্ছে</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তাপমাত্রার</a:t>
            </a:r>
            <a:r>
              <a:rPr lang="en-US" sz="4400" dirty="0" smtClean="0">
                <a:latin typeface="NikoshBAN" pitchFamily="2" charset="0"/>
                <a:cs typeface="NikoshBAN" pitchFamily="2" charset="0"/>
              </a:rPr>
              <a:t> এ </a:t>
            </a:r>
            <a:r>
              <a:rPr lang="en-US" sz="4400" dirty="0" err="1" smtClean="0">
                <a:latin typeface="NikoshBAN" pitchFamily="2" charset="0"/>
                <a:cs typeface="NikoshBAN" pitchFamily="2" charset="0"/>
              </a:rPr>
              <a:t>বৃদ্ধির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প্রক্রিয়াই</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বিশ্বময়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উষ্ণায়ন</a:t>
            </a:r>
            <a:r>
              <a:rPr lang="en-US" sz="4400" dirty="0" smtClean="0">
                <a:latin typeface="NikoshBAN" pitchFamily="2" charset="0"/>
                <a:cs typeface="NikoshBAN" pitchFamily="2" charset="0"/>
              </a:rPr>
              <a:t>।</a:t>
            </a:r>
          </a:p>
          <a:p>
            <a:pPr marL="742950" indent="-742950">
              <a:buAutoNum type="arabicParenBoth"/>
            </a:pPr>
            <a:r>
              <a:rPr lang="en-US" sz="4400" dirty="0" err="1" smtClean="0">
                <a:latin typeface="NikoshBAN" pitchFamily="2" charset="0"/>
                <a:cs typeface="NikoshBAN" pitchFamily="2" charset="0"/>
              </a:rPr>
              <a:t>সমুদ্রপৃষ্ঠের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উচ্চাতা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বৃদ্ধিঃ</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তাপমাত্রা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বৃদ্ধির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ফলে</a:t>
            </a:r>
            <a:r>
              <a:rPr lang="en-US"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Tree>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 house effect 10.jpg"/>
          <p:cNvPicPr>
            <a:picLocks noChangeAspect="1"/>
          </p:cNvPicPr>
          <p:nvPr/>
        </p:nvPicPr>
        <p:blipFill>
          <a:blip r:embed="rId2"/>
          <a:stretch>
            <a:fillRect/>
          </a:stretch>
        </p:blipFill>
        <p:spPr>
          <a:xfrm>
            <a:off x="0" y="0"/>
            <a:ext cx="9220200" cy="61721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839200" cy="6863417"/>
          </a:xfrm>
          <a:prstGeom prst="rect">
            <a:avLst/>
          </a:prstGeom>
          <a:solidFill>
            <a:schemeClr val="bg2">
              <a:lumMod val="90000"/>
            </a:schemeClr>
          </a:solidFill>
        </p:spPr>
        <p:txBody>
          <a:bodyPr wrap="square" rtlCol="0">
            <a:spAutoFit/>
          </a:bodyPr>
          <a:lstStyle/>
          <a:p>
            <a:r>
              <a:rPr lang="bn-IN" sz="4400" dirty="0" smtClean="0">
                <a:latin typeface="NikoshBAN" pitchFamily="2" charset="0"/>
                <a:cs typeface="NikoshBAN" pitchFamily="2" charset="0"/>
              </a:rPr>
              <a:t>দুই মেরুতে বিদ্যমান বরফের পাহাড় গলে যাবে । এতে সমুদ্রের পৃষ্ঠের উচ্চতা বেড়ে যাবে।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সমুদ্রপৃষ্ঠের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উচ্চতা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বেড়ে</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গেলে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উপকূলীয়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অঞ্চলের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অনেক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ফসলী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জমি</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পানিতে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ডুবে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যাবে</a:t>
            </a:r>
            <a:r>
              <a:rPr lang="en-US" sz="4400" dirty="0" smtClean="0">
                <a:latin typeface="NikoshBAN" pitchFamily="2" charset="0"/>
                <a:cs typeface="NikoshBAN" pitchFamily="2" charset="0"/>
              </a:rPr>
              <a:t>।</a:t>
            </a:r>
          </a:p>
          <a:p>
            <a:r>
              <a:rPr lang="en-US" sz="4400" dirty="0" smtClean="0">
                <a:latin typeface="NikoshBAN" pitchFamily="2" charset="0"/>
                <a:cs typeface="NikoshBAN" pitchFamily="2" charset="0"/>
              </a:rPr>
              <a:t> </a:t>
            </a:r>
            <a:r>
              <a:rPr lang="en-US" sz="4400" u="sng" dirty="0" smtClean="0">
                <a:solidFill>
                  <a:srgbClr val="002060"/>
                </a:solidFill>
                <a:latin typeface="NikoshBAN" pitchFamily="2" charset="0"/>
                <a:cs typeface="NikoshBAN" pitchFamily="2" charset="0"/>
              </a:rPr>
              <a:t>(৩) </a:t>
            </a:r>
            <a:r>
              <a:rPr lang="en-US" sz="4400" u="sng" dirty="0" err="1" smtClean="0">
                <a:solidFill>
                  <a:srgbClr val="002060"/>
                </a:solidFill>
                <a:latin typeface="NikoshBAN" pitchFamily="2" charset="0"/>
                <a:cs typeface="NikoshBAN" pitchFamily="2" charset="0"/>
              </a:rPr>
              <a:t>আবহাওয়ার</a:t>
            </a:r>
            <a:r>
              <a:rPr lang="en-US" sz="4400" u="sng" dirty="0" smtClean="0">
                <a:solidFill>
                  <a:srgbClr val="002060"/>
                </a:solidFill>
                <a:latin typeface="NikoshBAN" pitchFamily="2" charset="0"/>
                <a:cs typeface="NikoshBAN" pitchFamily="2" charset="0"/>
              </a:rPr>
              <a:t> </a:t>
            </a:r>
            <a:r>
              <a:rPr lang="en-US" sz="4400" u="sng" dirty="0" err="1" smtClean="0">
                <a:solidFill>
                  <a:srgbClr val="002060"/>
                </a:solidFill>
                <a:latin typeface="NikoshBAN" pitchFamily="2" charset="0"/>
                <a:cs typeface="NikoshBAN" pitchFamily="2" charset="0"/>
              </a:rPr>
              <a:t>পরিবর্তনঃ</a:t>
            </a:r>
            <a:r>
              <a:rPr lang="en-US" sz="4400" u="sng" dirty="0" smtClean="0">
                <a:solidFill>
                  <a:srgbClr val="002060"/>
                </a:solidFill>
                <a:latin typeface="NikoshBAN" pitchFamily="2" charset="0"/>
                <a:cs typeface="NikoshBAN" pitchFamily="2" charset="0"/>
              </a:rPr>
              <a:t> </a:t>
            </a:r>
            <a:r>
              <a:rPr lang="en-US" sz="4400" dirty="0" err="1" smtClean="0">
                <a:latin typeface="NikoshBAN" pitchFamily="2" charset="0"/>
                <a:cs typeface="NikoshBAN" pitchFamily="2" charset="0"/>
              </a:rPr>
              <a:t>এতে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ঋতু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পরিবর্তনসহ</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ঝড়-বৃষ্টি</a:t>
            </a:r>
            <a:r>
              <a:rPr lang="en-US" sz="4400" dirty="0" smtClean="0">
                <a:latin typeface="NikoshBAN" pitchFamily="2" charset="0"/>
                <a:cs typeface="NikoshBAN" pitchFamily="2" charset="0"/>
              </a:rPr>
              <a:t> ও </a:t>
            </a:r>
            <a:r>
              <a:rPr lang="en-US" sz="4400" dirty="0" err="1" smtClean="0">
                <a:latin typeface="NikoshBAN" pitchFamily="2" charset="0"/>
                <a:cs typeface="NikoshBAN" pitchFamily="2" charset="0"/>
              </a:rPr>
              <a:t>বন্যাসহ</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প্রাকৃতিক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দুর্যোগ</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বেড়ে</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যাবে</a:t>
            </a:r>
            <a:r>
              <a:rPr lang="en-US" sz="4400" dirty="0" smtClean="0">
                <a:latin typeface="NikoshBAN" pitchFamily="2" charset="0"/>
                <a:cs typeface="NikoshBAN" pitchFamily="2" charset="0"/>
              </a:rPr>
              <a:t>।</a:t>
            </a:r>
          </a:p>
          <a:p>
            <a:r>
              <a:rPr lang="en-US" sz="4400" dirty="0" smtClean="0">
                <a:latin typeface="NikoshBAN" pitchFamily="2" charset="0"/>
                <a:cs typeface="NikoshBAN" pitchFamily="2" charset="0"/>
              </a:rPr>
              <a:t> </a:t>
            </a:r>
            <a:r>
              <a:rPr lang="en-US" sz="4400" u="sng" dirty="0" smtClean="0">
                <a:solidFill>
                  <a:srgbClr val="0070C0"/>
                </a:solidFill>
                <a:latin typeface="NikoshBAN" pitchFamily="2" charset="0"/>
                <a:cs typeface="NikoshBAN" pitchFamily="2" charset="0"/>
              </a:rPr>
              <a:t>(৪) </a:t>
            </a:r>
            <a:r>
              <a:rPr lang="en-US" sz="4400" u="sng" dirty="0" err="1" smtClean="0">
                <a:solidFill>
                  <a:srgbClr val="0070C0"/>
                </a:solidFill>
                <a:latin typeface="NikoshBAN" pitchFamily="2" charset="0"/>
                <a:cs typeface="NikoshBAN" pitchFamily="2" charset="0"/>
              </a:rPr>
              <a:t>কৃষিকার্যঃ</a:t>
            </a:r>
            <a:r>
              <a:rPr lang="en-US" sz="4400" u="sng" dirty="0" smtClean="0">
                <a:solidFill>
                  <a:srgbClr val="0070C0"/>
                </a:solidFill>
                <a:latin typeface="NikoshBAN" pitchFamily="2" charset="0"/>
                <a:cs typeface="NikoshBAN" pitchFamily="2" charset="0"/>
              </a:rPr>
              <a:t> </a:t>
            </a:r>
            <a:r>
              <a:rPr lang="en-US" sz="4400" dirty="0" err="1" smtClean="0">
                <a:latin typeface="NikoshBAN" pitchFamily="2" charset="0"/>
                <a:cs typeface="NikoshBAN" pitchFamily="2" charset="0"/>
              </a:rPr>
              <a:t>সমুদ্রের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বৃদ্ধির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ফলে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উপকূলীয়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কৃষি</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জমির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পরিমাণ</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হ্রাস</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জমিতে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লবণতা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দেখা</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দিবে।সর্বোপরি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বিস্তীর্ণ</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কৃষিক্ষেত্র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বিপর্যস্ত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হবে</a:t>
            </a:r>
            <a:r>
              <a:rPr lang="en-US" sz="4400" dirty="0" smtClean="0">
                <a:latin typeface="NikoshBAN" pitchFamily="2" charset="0"/>
                <a:cs typeface="NikoshBAN" pitchFamily="2" charset="0"/>
              </a:rPr>
              <a:t>।</a:t>
            </a:r>
          </a:p>
          <a:p>
            <a:r>
              <a:rPr lang="en-US" sz="4400" u="sng" dirty="0" smtClean="0">
                <a:solidFill>
                  <a:srgbClr val="0070C0"/>
                </a:solidFill>
                <a:latin typeface="NikoshBAN" pitchFamily="2" charset="0"/>
                <a:cs typeface="NikoshBAN" pitchFamily="2" charset="0"/>
              </a:rPr>
              <a:t>(৫) </a:t>
            </a:r>
            <a:r>
              <a:rPr lang="en-US" sz="4400" u="sng" dirty="0" err="1" smtClean="0">
                <a:solidFill>
                  <a:srgbClr val="0070C0"/>
                </a:solidFill>
                <a:latin typeface="NikoshBAN" pitchFamily="2" charset="0"/>
                <a:cs typeface="NikoshBAN" pitchFamily="2" charset="0"/>
              </a:rPr>
              <a:t>বনভূমির</a:t>
            </a:r>
            <a:r>
              <a:rPr lang="en-US" sz="4400" u="sng" dirty="0" smtClean="0">
                <a:solidFill>
                  <a:srgbClr val="0070C0"/>
                </a:solidFill>
                <a:latin typeface="NikoshBAN" pitchFamily="2" charset="0"/>
                <a:cs typeface="NikoshBAN" pitchFamily="2" charset="0"/>
              </a:rPr>
              <a:t> </a:t>
            </a:r>
            <a:r>
              <a:rPr lang="en-US" sz="4400" u="sng" dirty="0" err="1" smtClean="0">
                <a:solidFill>
                  <a:srgbClr val="0070C0"/>
                </a:solidFill>
                <a:latin typeface="NikoshBAN" pitchFamily="2" charset="0"/>
                <a:cs typeface="NikoshBAN" pitchFamily="2" charset="0"/>
              </a:rPr>
              <a:t>ক্ষতিঃ</a:t>
            </a:r>
            <a:r>
              <a:rPr lang="en-US" sz="4400" u="sng" dirty="0" smtClean="0">
                <a:solidFill>
                  <a:srgbClr val="0070C0"/>
                </a:solidFill>
                <a:latin typeface="NikoshBAN" pitchFamily="2" charset="0"/>
                <a:cs typeface="NikoshBAN" pitchFamily="2" charset="0"/>
              </a:rPr>
              <a:t> </a:t>
            </a:r>
            <a:r>
              <a:rPr lang="en-US" sz="4400" dirty="0" err="1" smtClean="0">
                <a:latin typeface="NikoshBAN" pitchFamily="2" charset="0"/>
                <a:cs typeface="NikoshBAN" pitchFamily="2" charset="0"/>
              </a:rPr>
              <a:t>উপকূলীয়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বনভূমির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ক্ষতি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হবে</a:t>
            </a:r>
            <a:r>
              <a:rPr lang="en-US"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Tree>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stel forest.jpg"/>
          <p:cNvPicPr>
            <a:picLocks noChangeAspect="1"/>
          </p:cNvPicPr>
          <p:nvPr/>
        </p:nvPicPr>
        <p:blipFill>
          <a:blip r:embed="rId2"/>
          <a:stretch>
            <a:fillRect/>
          </a:stretch>
        </p:blipFill>
        <p:spPr>
          <a:xfrm>
            <a:off x="0" y="1"/>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6863417"/>
          </a:xfrm>
          <a:prstGeom prst="rect">
            <a:avLst/>
          </a:prstGeom>
          <a:noFill/>
        </p:spPr>
        <p:txBody>
          <a:bodyPr wrap="square" rtlCol="0">
            <a:spAutoFit/>
          </a:bodyPr>
          <a:lstStyle/>
          <a:p>
            <a:r>
              <a:rPr lang="en-US" sz="4400" u="sng" dirty="0" smtClean="0">
                <a:solidFill>
                  <a:srgbClr val="7030A0"/>
                </a:solidFill>
                <a:latin typeface="NikoshBAN" pitchFamily="2" charset="0"/>
                <a:cs typeface="NikoshBAN" pitchFamily="2" charset="0"/>
              </a:rPr>
              <a:t>(৬) </a:t>
            </a:r>
            <a:r>
              <a:rPr lang="en-US" sz="4400" u="sng" dirty="0" err="1" smtClean="0">
                <a:solidFill>
                  <a:srgbClr val="7030A0"/>
                </a:solidFill>
                <a:latin typeface="NikoshBAN" pitchFamily="2" charset="0"/>
                <a:cs typeface="NikoshBAN" pitchFamily="2" charset="0"/>
              </a:rPr>
              <a:t>রোগ-ব্যাধিঃ</a:t>
            </a:r>
            <a:r>
              <a:rPr lang="en-US" sz="4400" u="sng" dirty="0" smtClean="0">
                <a:solidFill>
                  <a:srgbClr val="7030A0"/>
                </a:solidFill>
                <a:latin typeface="NikoshBAN" pitchFamily="2" charset="0"/>
                <a:cs typeface="NikoshBAN" pitchFamily="2" charset="0"/>
              </a:rPr>
              <a:t> </a:t>
            </a:r>
            <a:r>
              <a:rPr lang="en-US" sz="4400" dirty="0" err="1" smtClean="0">
                <a:latin typeface="NikoshBAN" pitchFamily="2" charset="0"/>
                <a:cs typeface="NikoshBAN" pitchFamily="2" charset="0"/>
              </a:rPr>
              <a:t>তাপমাত্রা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বৃদ্ধি</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জনিত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কারণে</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নানা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ব্যাধিতে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বহু</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লোকের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অকাল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মৃত্যু</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এর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প্রভাবে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রক্তের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অক্সিজেন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গ্রহণ</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ক্ষমতা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কমে</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যাবে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শ্বাসকষ্ট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গা-বমি,মাথাধরা,চক্ষু</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রোগ</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প্রভৃতি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রোগ</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দেখা</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দিবে</a:t>
            </a:r>
            <a:r>
              <a:rPr lang="en-US" sz="4400" dirty="0" smtClean="0">
                <a:latin typeface="NikoshBAN" pitchFamily="2" charset="0"/>
                <a:cs typeface="NikoshBAN" pitchFamily="2" charset="0"/>
              </a:rPr>
              <a:t>।</a:t>
            </a:r>
          </a:p>
          <a:p>
            <a:r>
              <a:rPr lang="en-US" sz="4400" u="sng" dirty="0" err="1" smtClean="0">
                <a:solidFill>
                  <a:srgbClr val="C00000"/>
                </a:solidFill>
                <a:latin typeface="NikoshBAN" pitchFamily="2" charset="0"/>
                <a:cs typeface="NikoshBAN" pitchFamily="2" charset="0"/>
              </a:rPr>
              <a:t>গ্রীণ</a:t>
            </a:r>
            <a:r>
              <a:rPr lang="en-US" sz="4400" u="sng" dirty="0" smtClean="0">
                <a:solidFill>
                  <a:srgbClr val="C00000"/>
                </a:solidFill>
                <a:latin typeface="NikoshBAN" pitchFamily="2" charset="0"/>
                <a:cs typeface="NikoshBAN" pitchFamily="2" charset="0"/>
              </a:rPr>
              <a:t> </a:t>
            </a:r>
            <a:r>
              <a:rPr lang="en-US" sz="4400" u="sng" dirty="0" err="1" smtClean="0">
                <a:solidFill>
                  <a:srgbClr val="C00000"/>
                </a:solidFill>
                <a:latin typeface="NikoshBAN" pitchFamily="2" charset="0"/>
                <a:cs typeface="NikoshBAN" pitchFamily="2" charset="0"/>
              </a:rPr>
              <a:t>হাউজ</a:t>
            </a:r>
            <a:r>
              <a:rPr lang="en-US" sz="4400" u="sng" dirty="0" smtClean="0">
                <a:solidFill>
                  <a:srgbClr val="C00000"/>
                </a:solidFill>
                <a:latin typeface="NikoshBAN" pitchFamily="2" charset="0"/>
                <a:cs typeface="NikoshBAN" pitchFamily="2" charset="0"/>
              </a:rPr>
              <a:t> </a:t>
            </a:r>
            <a:r>
              <a:rPr lang="en-US" sz="4400" u="sng" dirty="0" err="1" smtClean="0">
                <a:solidFill>
                  <a:srgbClr val="C00000"/>
                </a:solidFill>
                <a:latin typeface="NikoshBAN" pitchFamily="2" charset="0"/>
                <a:cs typeface="NikoshBAN" pitchFamily="2" charset="0"/>
              </a:rPr>
              <a:t>প্রক্রিয়া</a:t>
            </a:r>
            <a:r>
              <a:rPr lang="en-US" sz="4400" u="sng" dirty="0" smtClean="0">
                <a:solidFill>
                  <a:srgbClr val="C00000"/>
                </a:solidFill>
                <a:latin typeface="NikoshBAN" pitchFamily="2" charset="0"/>
                <a:cs typeface="NikoshBAN" pitchFamily="2" charset="0"/>
              </a:rPr>
              <a:t> ও </a:t>
            </a:r>
            <a:r>
              <a:rPr lang="en-US" sz="4400" u="sng" dirty="0" err="1" smtClean="0">
                <a:solidFill>
                  <a:srgbClr val="C00000"/>
                </a:solidFill>
                <a:latin typeface="NikoshBAN" pitchFamily="2" charset="0"/>
                <a:cs typeface="NikoshBAN" pitchFamily="2" charset="0"/>
              </a:rPr>
              <a:t>বিশ্ব</a:t>
            </a:r>
            <a:r>
              <a:rPr lang="en-US" sz="4400" u="sng" dirty="0" smtClean="0">
                <a:solidFill>
                  <a:srgbClr val="C00000"/>
                </a:solidFill>
                <a:latin typeface="NikoshBAN" pitchFamily="2" charset="0"/>
                <a:cs typeface="NikoshBAN" pitchFamily="2" charset="0"/>
              </a:rPr>
              <a:t> </a:t>
            </a:r>
            <a:r>
              <a:rPr lang="en-US" sz="4400" u="sng" dirty="0" err="1" smtClean="0">
                <a:solidFill>
                  <a:srgbClr val="C00000"/>
                </a:solidFill>
                <a:latin typeface="NikoshBAN" pitchFamily="2" charset="0"/>
                <a:cs typeface="NikoshBAN" pitchFamily="2" charset="0"/>
              </a:rPr>
              <a:t>উষ্ণায়ন</a:t>
            </a:r>
            <a:r>
              <a:rPr lang="en-US" sz="4400" u="sng" dirty="0" smtClean="0">
                <a:solidFill>
                  <a:srgbClr val="C00000"/>
                </a:solidFill>
                <a:latin typeface="NikoshBAN" pitchFamily="2" charset="0"/>
                <a:cs typeface="NikoshBAN" pitchFamily="2" charset="0"/>
              </a:rPr>
              <a:t> </a:t>
            </a:r>
            <a:r>
              <a:rPr lang="en-US" sz="4400" u="sng" dirty="0" err="1" smtClean="0">
                <a:solidFill>
                  <a:srgbClr val="C00000"/>
                </a:solidFill>
                <a:latin typeface="NikoshBAN" pitchFamily="2" charset="0"/>
                <a:cs typeface="NikoshBAN" pitchFamily="2" charset="0"/>
              </a:rPr>
              <a:t>প্রতিরোধঃ</a:t>
            </a:r>
            <a:r>
              <a:rPr lang="en-US" sz="4400" u="sng" dirty="0" smtClean="0">
                <a:solidFill>
                  <a:srgbClr val="C00000"/>
                </a:solidFill>
                <a:latin typeface="NikoshBAN" pitchFamily="2" charset="0"/>
                <a:cs typeface="NikoshBAN" pitchFamily="2" charset="0"/>
              </a:rPr>
              <a:t> </a:t>
            </a:r>
            <a:r>
              <a:rPr lang="en-US" sz="4400" dirty="0" err="1" smtClean="0">
                <a:latin typeface="NikoshBAN" pitchFamily="2" charset="0"/>
                <a:cs typeface="NikoshBAN" pitchFamily="2" charset="0"/>
              </a:rPr>
              <a:t>নিম্নের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প্রতিরোধ</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ব্যবস্থাসমূহ</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গ্রহণ</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অত্যাবশ্যক</a:t>
            </a:r>
            <a:r>
              <a:rPr lang="en-US" sz="4400" dirty="0" smtClean="0">
                <a:latin typeface="NikoshBAN" pitchFamily="2" charset="0"/>
                <a:cs typeface="NikoshBAN" pitchFamily="2" charset="0"/>
              </a:rPr>
              <a:t>।</a:t>
            </a:r>
          </a:p>
          <a:p>
            <a:r>
              <a:rPr lang="en-US" sz="4400" u="sng" dirty="0" smtClean="0">
                <a:solidFill>
                  <a:srgbClr val="7030A0"/>
                </a:solidFill>
                <a:latin typeface="NikoshBAN" pitchFamily="2" charset="0"/>
                <a:cs typeface="NikoshBAN" pitchFamily="2" charset="0"/>
              </a:rPr>
              <a:t>(১) </a:t>
            </a:r>
            <a:r>
              <a:rPr lang="en-US" sz="4400" u="sng" dirty="0" err="1" smtClean="0">
                <a:solidFill>
                  <a:srgbClr val="7030A0"/>
                </a:solidFill>
                <a:latin typeface="NikoshBAN" pitchFamily="2" charset="0"/>
                <a:cs typeface="NikoshBAN" pitchFamily="2" charset="0"/>
              </a:rPr>
              <a:t>যানবাহন</a:t>
            </a:r>
            <a:r>
              <a:rPr lang="en-US" sz="4400" u="sng" dirty="0" smtClean="0">
                <a:solidFill>
                  <a:srgbClr val="7030A0"/>
                </a:solidFill>
                <a:latin typeface="NikoshBAN" pitchFamily="2" charset="0"/>
                <a:cs typeface="NikoshBAN" pitchFamily="2" charset="0"/>
              </a:rPr>
              <a:t> ও </a:t>
            </a:r>
            <a:r>
              <a:rPr lang="en-US" sz="4400" u="sng" dirty="0" err="1" smtClean="0">
                <a:solidFill>
                  <a:srgbClr val="7030A0"/>
                </a:solidFill>
                <a:latin typeface="NikoshBAN" pitchFamily="2" charset="0"/>
                <a:cs typeface="NikoshBAN" pitchFamily="2" charset="0"/>
              </a:rPr>
              <a:t>কল-কারখানা</a:t>
            </a:r>
            <a:r>
              <a:rPr lang="bn-IN" sz="4400" u="sng" dirty="0" smtClean="0">
                <a:solidFill>
                  <a:srgbClr val="7030A0"/>
                </a:solidFill>
                <a:latin typeface="NikoshBAN" pitchFamily="2" charset="0"/>
                <a:cs typeface="NikoshBAN" pitchFamily="2" charset="0"/>
              </a:rPr>
              <a:t>র</a:t>
            </a:r>
            <a:r>
              <a:rPr lang="en-US" sz="4400" u="sng" dirty="0" smtClean="0">
                <a:solidFill>
                  <a:srgbClr val="7030A0"/>
                </a:solidFill>
                <a:latin typeface="NikoshBAN" pitchFamily="2" charset="0"/>
                <a:cs typeface="NikoshBAN" pitchFamily="2" charset="0"/>
              </a:rPr>
              <a:t> </a:t>
            </a:r>
            <a:r>
              <a:rPr lang="en-US" sz="4400" u="sng" dirty="0" err="1" smtClean="0">
                <a:solidFill>
                  <a:srgbClr val="7030A0"/>
                </a:solidFill>
                <a:latin typeface="NikoshBAN" pitchFamily="2" charset="0"/>
                <a:cs typeface="NikoshBAN" pitchFamily="2" charset="0"/>
              </a:rPr>
              <a:t>দূষি</a:t>
            </a:r>
            <a:r>
              <a:rPr lang="bn-IN" sz="4400" u="sng" dirty="0" smtClean="0">
                <a:solidFill>
                  <a:srgbClr val="7030A0"/>
                </a:solidFill>
                <a:latin typeface="NikoshBAN" pitchFamily="2" charset="0"/>
                <a:cs typeface="NikoshBAN" pitchFamily="2" charset="0"/>
              </a:rPr>
              <a:t>ত গ্যাস নির্গমনঃ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গ্রীন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হাউজ</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গ্যাস</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নির্গমন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প্রতিরোধের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মধ্যে</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কল-কারখানা</a:t>
            </a:r>
            <a:r>
              <a:rPr lang="en-US" sz="4400" dirty="0" smtClean="0">
                <a:latin typeface="NikoshBAN" pitchFamily="2" charset="0"/>
                <a:cs typeface="NikoshBAN" pitchFamily="2" charset="0"/>
              </a:rPr>
              <a:t> ও </a:t>
            </a:r>
            <a:r>
              <a:rPr lang="en-US" sz="4400" dirty="0" err="1" smtClean="0">
                <a:latin typeface="NikoshBAN" pitchFamily="2" charset="0"/>
                <a:cs typeface="NikoshBAN" pitchFamily="2" charset="0"/>
              </a:rPr>
              <a:t>যানবাহন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থেকে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যে</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গ্যাস</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ধোঁয়া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নির্গত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তাই</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প্রধান।কলকারখানা</a:t>
            </a:r>
            <a:r>
              <a:rPr lang="en-US" sz="4400" dirty="0" smtClean="0">
                <a:latin typeface="NikoshBAN" pitchFamily="2" charset="0"/>
                <a:cs typeface="NikoshBAN" pitchFamily="2" charset="0"/>
              </a:rPr>
              <a:t> ও </a:t>
            </a:r>
            <a:r>
              <a:rPr lang="en-US" sz="4400" dirty="0" err="1" smtClean="0">
                <a:latin typeface="NikoshBAN" pitchFamily="2" charset="0"/>
                <a:cs typeface="NikoshBAN" pitchFamily="2" charset="0"/>
              </a:rPr>
              <a:t>তাপ</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বিদ্যু</a:t>
            </a:r>
            <a:r>
              <a:rPr lang="en-US" sz="4400" dirty="0" smtClean="0">
                <a:latin typeface="NikoshBAN" pitchFamily="2" charset="0"/>
                <a:cs typeface="NikoshBAN" pitchFamily="2" charset="0"/>
              </a:rPr>
              <a:t>ৎ </a:t>
            </a:r>
            <a:r>
              <a:rPr lang="bn-IN" sz="4400" dirty="0" smtClean="0">
                <a:latin typeface="NikoshBAN" pitchFamily="2" charset="0"/>
                <a:cs typeface="NikoshBAN" pitchFamily="2" charset="0"/>
              </a:rPr>
              <a:t> </a:t>
            </a:r>
            <a:r>
              <a:rPr lang="en-US"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91600" cy="6863417"/>
          </a:xfrm>
          <a:prstGeom prst="rect">
            <a:avLst/>
          </a:prstGeom>
          <a:solidFill>
            <a:schemeClr val="tx2">
              <a:lumMod val="20000"/>
              <a:lumOff val="80000"/>
            </a:schemeClr>
          </a:solidFill>
        </p:spPr>
        <p:txBody>
          <a:bodyPr wrap="square" rtlCol="0">
            <a:spAutoFit/>
          </a:bodyPr>
          <a:lstStyle/>
          <a:p>
            <a:r>
              <a:rPr lang="bn-IN" sz="4400" dirty="0" smtClean="0">
                <a:latin typeface="NikoshBAN" pitchFamily="2" charset="0"/>
                <a:cs typeface="NikoshBAN" pitchFamily="2" charset="0"/>
              </a:rPr>
              <a:t>কেন্দ্রগুলো দূষিত নির্গত হয়ে সেগুলো নিয়ন্ত্রণের জন্য উন্নত মানের যন্ত্রপাতি ব্যবহার করা দরকার।</a:t>
            </a:r>
          </a:p>
          <a:p>
            <a:r>
              <a:rPr lang="bn-IN" sz="4400" dirty="0" smtClean="0">
                <a:latin typeface="NikoshBAN" pitchFamily="2" charset="0"/>
                <a:cs typeface="NikoshBAN" pitchFamily="2" charset="0"/>
              </a:rPr>
              <a:t>  </a:t>
            </a:r>
            <a:r>
              <a:rPr lang="bn-IN" sz="4400" u="sng" dirty="0" smtClean="0">
                <a:solidFill>
                  <a:srgbClr val="7030A0"/>
                </a:solidFill>
                <a:latin typeface="NikoshBAN" pitchFamily="2" charset="0"/>
                <a:cs typeface="NikoshBAN" pitchFamily="2" charset="0"/>
              </a:rPr>
              <a:t>(২) সঠিক মাত্রায় জীবাশ্ম জ্বালানীর ব্যবহারঃ </a:t>
            </a:r>
            <a:r>
              <a:rPr lang="bn-IN" sz="4400" dirty="0" smtClean="0">
                <a:latin typeface="NikoshBAN" pitchFamily="2" charset="0"/>
                <a:cs typeface="NikoshBAN" pitchFamily="2" charset="0"/>
              </a:rPr>
              <a:t>এ প্রক্রিয়ায় গ্রীন হাউজ ও বিশ্ব উষ্ণায়ন অনেকটা প্রতিরোধ করা সম্ভব । এ ক্ষেত্রে কয়লা ও খনিজ তেল সঠিকভাবে ও নির্দিষ্ট মাত্রায় ব্যবহার করতে হয়। </a:t>
            </a:r>
          </a:p>
          <a:p>
            <a:r>
              <a:rPr lang="bn-IN" sz="4400" dirty="0" smtClean="0">
                <a:latin typeface="NikoshBAN" pitchFamily="2" charset="0"/>
                <a:cs typeface="NikoshBAN" pitchFamily="2" charset="0"/>
              </a:rPr>
              <a:t>  </a:t>
            </a:r>
            <a:r>
              <a:rPr lang="bn-IN" sz="4400" u="sng" dirty="0" smtClean="0">
                <a:solidFill>
                  <a:srgbClr val="7030A0"/>
                </a:solidFill>
                <a:latin typeface="NikoshBAN" pitchFamily="2" charset="0"/>
                <a:cs typeface="NikoshBAN" pitchFamily="2" charset="0"/>
              </a:rPr>
              <a:t>(৩) বিকল্প জ্বালানীর ব্যবহারঃ </a:t>
            </a:r>
            <a:r>
              <a:rPr lang="bn-IN" sz="4400" dirty="0" smtClean="0">
                <a:latin typeface="NikoshBAN" pitchFamily="2" charset="0"/>
                <a:cs typeface="NikoshBAN" pitchFamily="2" charset="0"/>
              </a:rPr>
              <a:t>কয়লা, খনিজ তেল, পারমানবিক শক্তির পরিবর্তে বেশি পরিমাণে সৌরশক্তি, বায়ু শক্তি, জৌব গ্যাস ব্যবহার দরকার।</a:t>
            </a:r>
          </a:p>
          <a:p>
            <a:r>
              <a:rPr lang="bn-IN" sz="4400" dirty="0" smtClean="0">
                <a:latin typeface="NikoshBAN" pitchFamily="2" charset="0"/>
                <a:cs typeface="NikoshBAN" pitchFamily="2" charset="0"/>
              </a:rPr>
              <a:t>  </a:t>
            </a:r>
            <a:r>
              <a:rPr lang="bn-IN" sz="4400" u="sng" dirty="0" smtClean="0">
                <a:solidFill>
                  <a:srgbClr val="7030A0"/>
                </a:solidFill>
                <a:latin typeface="NikoshBAN" pitchFamily="2" charset="0"/>
                <a:cs typeface="NikoshBAN" pitchFamily="2" charset="0"/>
              </a:rPr>
              <a:t>(৪) অরণ্য সৃজনঃ </a:t>
            </a:r>
            <a:r>
              <a:rPr lang="bn-IN" sz="4400" dirty="0" smtClean="0">
                <a:latin typeface="NikoshBAN" pitchFamily="2" charset="0"/>
                <a:cs typeface="NikoshBAN" pitchFamily="2" charset="0"/>
              </a:rPr>
              <a:t>গাছ বায়ু মন্ডলের কার্বন   </a:t>
            </a:r>
            <a:endParaRPr lang="en-US" sz="4400" dirty="0">
              <a:latin typeface="NikoshBAN" pitchFamily="2" charset="0"/>
              <a:cs typeface="NikoshBAN" pitchFamily="2" charset="0"/>
            </a:endParaRPr>
          </a:p>
        </p:txBody>
      </p:sp>
    </p:spTree>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6863417"/>
          </a:xfrm>
          <a:prstGeom prst="rect">
            <a:avLst/>
          </a:prstGeom>
          <a:noFill/>
        </p:spPr>
        <p:txBody>
          <a:bodyPr wrap="square" rtlCol="0">
            <a:spAutoFit/>
          </a:bodyPr>
          <a:lstStyle/>
          <a:p>
            <a:r>
              <a:rPr lang="bn-IN" sz="4400" dirty="0" smtClean="0">
                <a:latin typeface="NikoshBAN" pitchFamily="2" charset="0"/>
                <a:cs typeface="NikoshBAN" pitchFamily="2" charset="0"/>
              </a:rPr>
              <a:t>ডাই-অক্সাইড গ্যাস শোষণ করে নেয় এবং অক্সিজেন  সরবরাহ করে। তাই অরণ্য সৃজন করে বিশ্ব উষ্ণায়ন প্রতিরোধ করতে সহায়ক হবে।</a:t>
            </a:r>
          </a:p>
          <a:p>
            <a:r>
              <a:rPr lang="bn-IN" sz="4400" dirty="0" smtClean="0">
                <a:latin typeface="NikoshBAN" pitchFamily="2" charset="0"/>
                <a:cs typeface="NikoshBAN" pitchFamily="2" charset="0"/>
              </a:rPr>
              <a:t>  </a:t>
            </a:r>
            <a:r>
              <a:rPr lang="bn-IN" sz="4400" u="sng" dirty="0" smtClean="0">
                <a:solidFill>
                  <a:srgbClr val="7030A0"/>
                </a:solidFill>
                <a:latin typeface="NikoshBAN" pitchFamily="2" charset="0"/>
                <a:cs typeface="NikoshBAN" pitchFamily="2" charset="0"/>
              </a:rPr>
              <a:t>(৫) শিল্পের জন্য সঠিক স্থান নির্বাচনঃ </a:t>
            </a:r>
            <a:r>
              <a:rPr lang="bn-IN" sz="4400" dirty="0" smtClean="0">
                <a:latin typeface="NikoshBAN" pitchFamily="2" charset="0"/>
                <a:cs typeface="NikoshBAN" pitchFamily="2" charset="0"/>
              </a:rPr>
              <a:t>লোকালয় ও শহর থেকে দূরে নির্দিষ্ট স্থানে কল-কারখানা নির্মাণ করলে বায়ুমন্ডলে উষ্ণতা বেশি বৃদ্ধি পায় না।</a:t>
            </a:r>
          </a:p>
          <a:p>
            <a:r>
              <a:rPr lang="bn-IN" sz="4400" dirty="0" smtClean="0">
                <a:latin typeface="NikoshBAN" pitchFamily="2" charset="0"/>
                <a:cs typeface="NikoshBAN" pitchFamily="2" charset="0"/>
              </a:rPr>
              <a:t>  </a:t>
            </a:r>
            <a:r>
              <a:rPr lang="bn-IN" sz="4400" u="sng" dirty="0" smtClean="0">
                <a:solidFill>
                  <a:srgbClr val="7030A0"/>
                </a:solidFill>
                <a:latin typeface="NikoshBAN" pitchFamily="2" charset="0"/>
                <a:cs typeface="NikoshBAN" pitchFamily="2" charset="0"/>
              </a:rPr>
              <a:t>(৬) সচেতনতা বৃদ্ধিঃ </a:t>
            </a:r>
            <a:r>
              <a:rPr lang="bn-IN" sz="4400" dirty="0" smtClean="0">
                <a:latin typeface="NikoshBAN" pitchFamily="2" charset="0"/>
                <a:cs typeface="NikoshBAN" pitchFamily="2" charset="0"/>
              </a:rPr>
              <a:t>গৃহস্থালির জ্বালানী নির্বাচনের ব্যাপারে ও যথেষ্ট সচেতন হয়া প্রয়োজন।</a:t>
            </a:r>
          </a:p>
          <a:p>
            <a:r>
              <a:rPr lang="bn-IN" sz="4400" dirty="0" smtClean="0">
                <a:latin typeface="NikoshBAN" pitchFamily="2" charset="0"/>
                <a:cs typeface="NikoshBAN" pitchFamily="2" charset="0"/>
              </a:rPr>
              <a:t>উপরোক্ত বিষয়গুলো প্রয়োগের মাধ্যমে গ্রীন হাউজ প্রক্রিয়া এবং অনেকটা প্রতিরোধ করা সম্ভব।</a:t>
            </a:r>
            <a:endParaRPr lang="en-US" sz="4400" dirty="0">
              <a:latin typeface="NikoshBAN" pitchFamily="2" charset="0"/>
              <a:cs typeface="NikoshBAN"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76200"/>
            <a:ext cx="8915400" cy="7169706"/>
          </a:xfrm>
          <a:prstGeom prst="rect">
            <a:avLst/>
          </a:prstGeom>
          <a:solidFill>
            <a:schemeClr val="tx2">
              <a:lumMod val="40000"/>
              <a:lumOff val="60000"/>
            </a:schemeClr>
          </a:solidFill>
        </p:spPr>
        <p:txBody>
          <a:bodyPr wrap="square" rtlCol="0">
            <a:spAutoFit/>
          </a:bodyPr>
          <a:lstStyle/>
          <a:p>
            <a:r>
              <a:rPr lang="bn-IN" sz="5400" dirty="0" smtClean="0">
                <a:solidFill>
                  <a:srgbClr val="C00000"/>
                </a:solidFill>
                <a:latin typeface="NikoshBAN" pitchFamily="2" charset="0"/>
                <a:cs typeface="NikoshBAN" pitchFamily="2" charset="0"/>
              </a:rPr>
              <a:t>চন্দন সরকার প্রভাষক </a:t>
            </a:r>
            <a:r>
              <a:rPr lang="bn-IN" sz="4400" dirty="0" smtClean="0">
                <a:solidFill>
                  <a:srgbClr val="C00000"/>
                </a:solidFill>
                <a:latin typeface="NikoshBAN" pitchFamily="2" charset="0"/>
                <a:cs typeface="NikoshBAN" pitchFamily="2" charset="0"/>
              </a:rPr>
              <a:t>(ভূগোল)</a:t>
            </a:r>
          </a:p>
          <a:p>
            <a:r>
              <a:rPr lang="bn-IN" sz="4400" dirty="0" smtClean="0">
                <a:latin typeface="NikoshBAN" pitchFamily="2" charset="0"/>
                <a:cs typeface="NikoshBAN" pitchFamily="2" charset="0"/>
              </a:rPr>
              <a:t>প্রেসিডেন্ট প্রফেসর ড.</a:t>
            </a:r>
            <a:r>
              <a:rPr lang="en-US" sz="4400" dirty="0" err="1" smtClean="0">
                <a:latin typeface="NikoshBAN" pitchFamily="2" charset="0"/>
                <a:cs typeface="NikoshBAN" pitchFamily="2" charset="0"/>
              </a:rPr>
              <a:t>ইয়াজউদ্দিন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আহম্মেদ</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রেসিডেন্সি</a:t>
            </a:r>
            <a:r>
              <a:rPr lang="bn-IN" sz="4400" dirty="0" smtClean="0">
                <a:latin typeface="NikoshBAN" pitchFamily="2" charset="0"/>
                <a:cs typeface="NikoshBAN" pitchFamily="2" charset="0"/>
              </a:rPr>
              <a:t>য়া</a:t>
            </a:r>
            <a:r>
              <a:rPr lang="en-US" sz="4400" dirty="0" smtClean="0">
                <a:latin typeface="NikoshBAN" pitchFamily="2" charset="0"/>
                <a:cs typeface="NikoshBAN" pitchFamily="2" charset="0"/>
              </a:rPr>
              <a:t>ল </a:t>
            </a:r>
            <a:r>
              <a:rPr lang="en-US" sz="4400" dirty="0" err="1" smtClean="0">
                <a:latin typeface="NikoshBAN" pitchFamily="2" charset="0"/>
                <a:cs typeface="NikoshBAN" pitchFamily="2" charset="0"/>
              </a:rPr>
              <a:t>মডেল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স্কুল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এন্ড</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কলেজ,মুন্সীগঞ্জ</a:t>
            </a:r>
            <a:endParaRPr lang="en-US" sz="4400" dirty="0" smtClean="0">
              <a:latin typeface="NikoshBAN" pitchFamily="2" charset="0"/>
              <a:cs typeface="NikoshBAN" pitchFamily="2" charset="0"/>
            </a:endParaRPr>
          </a:p>
          <a:p>
            <a:r>
              <a:rPr lang="en-US" sz="4400" dirty="0" err="1" smtClean="0">
                <a:latin typeface="NikoshBAN" pitchFamily="2" charset="0"/>
                <a:cs typeface="NikoshBAN" pitchFamily="2" charset="0"/>
              </a:rPr>
              <a:t>শ্রেণিঃ</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দ্বাদশ</a:t>
            </a:r>
            <a:endParaRPr lang="en-US" sz="4400" dirty="0" smtClean="0">
              <a:latin typeface="NikoshBAN" pitchFamily="2" charset="0"/>
              <a:cs typeface="NikoshBAN" pitchFamily="2" charset="0"/>
            </a:endParaRPr>
          </a:p>
          <a:p>
            <a:r>
              <a:rPr lang="en-US" sz="4400" dirty="0" err="1" smtClean="0">
                <a:latin typeface="NikoshBAN" pitchFamily="2" charset="0"/>
                <a:cs typeface="NikoshBAN" pitchFamily="2" charset="0"/>
              </a:rPr>
              <a:t>বিষয়ঃ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ভূগোল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প্রথম</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পত্র</a:t>
            </a:r>
            <a:endParaRPr lang="en-US" sz="4400" dirty="0" smtClean="0">
              <a:latin typeface="NikoshBAN" pitchFamily="2" charset="0"/>
              <a:cs typeface="NikoshBAN" pitchFamily="2" charset="0"/>
            </a:endParaRPr>
          </a:p>
          <a:p>
            <a:r>
              <a:rPr lang="en-US" sz="4400" dirty="0" err="1" smtClean="0">
                <a:latin typeface="NikoshBAN" pitchFamily="2" charset="0"/>
                <a:cs typeface="NikoshBAN" pitchFamily="2" charset="0"/>
              </a:rPr>
              <a:t>অধ্যায়ঃ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ষষ্ঠ</a:t>
            </a:r>
            <a:endParaRPr lang="en-US" sz="4400" dirty="0" smtClean="0">
              <a:latin typeface="NikoshBAN" pitchFamily="2" charset="0"/>
              <a:cs typeface="NikoshBAN" pitchFamily="2" charset="0"/>
            </a:endParaRPr>
          </a:p>
          <a:p>
            <a:r>
              <a:rPr lang="en-US" sz="4400" dirty="0" err="1" smtClean="0">
                <a:latin typeface="NikoshBAN" pitchFamily="2" charset="0"/>
                <a:cs typeface="NikoshBAN" pitchFamily="2" charset="0"/>
              </a:rPr>
              <a:t>পাঠঃ</a:t>
            </a:r>
            <a:r>
              <a:rPr lang="en-US" sz="4400" dirty="0" smtClean="0">
                <a:latin typeface="NikoshBAN" pitchFamily="2" charset="0"/>
                <a:cs typeface="NikoshBAN" pitchFamily="2" charset="0"/>
              </a:rPr>
              <a:t> ০৮ (</a:t>
            </a:r>
            <a:r>
              <a:rPr lang="en-US" sz="4400" dirty="0" err="1" smtClean="0">
                <a:latin typeface="NikoshBAN" pitchFamily="2" charset="0"/>
                <a:cs typeface="NikoshBAN" pitchFamily="2" charset="0"/>
              </a:rPr>
              <a:t>গ্রীণ</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হাউজ</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প্রভাব</a:t>
            </a:r>
            <a:r>
              <a:rPr lang="en-US" sz="4400" dirty="0" smtClean="0">
                <a:latin typeface="NikoshBAN" pitchFamily="2" charset="0"/>
                <a:cs typeface="NikoshBAN" pitchFamily="2" charset="0"/>
              </a:rPr>
              <a:t> ও </a:t>
            </a:r>
            <a:r>
              <a:rPr lang="en-US" sz="4400" dirty="0" err="1" smtClean="0">
                <a:latin typeface="NikoshBAN" pitchFamily="2" charset="0"/>
                <a:cs typeface="NikoshBAN" pitchFamily="2" charset="0"/>
              </a:rPr>
              <a:t>বিশ্ব</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উষ্ণায়ন</a:t>
            </a:r>
            <a:r>
              <a:rPr lang="en-US" sz="4400" dirty="0" smtClean="0">
                <a:latin typeface="NikoshBAN" pitchFamily="2" charset="0"/>
                <a:cs typeface="NikoshBAN" pitchFamily="2" charset="0"/>
              </a:rPr>
              <a:t>)</a:t>
            </a:r>
          </a:p>
          <a:p>
            <a:r>
              <a:rPr lang="en-US" sz="4400" dirty="0" err="1" smtClean="0">
                <a:latin typeface="NikoshBAN" pitchFamily="2" charset="0"/>
                <a:cs typeface="NikoshBAN" pitchFamily="2" charset="0"/>
              </a:rPr>
              <a:t>সময়ঃ</a:t>
            </a:r>
            <a:r>
              <a:rPr lang="en-US" sz="4400" dirty="0" smtClean="0">
                <a:latin typeface="NikoshBAN" pitchFamily="2" charset="0"/>
                <a:cs typeface="NikoshBAN" pitchFamily="2" charset="0"/>
              </a:rPr>
              <a:t> ৩০ </a:t>
            </a:r>
            <a:r>
              <a:rPr lang="en-US" sz="4400" dirty="0" err="1" smtClean="0">
                <a:latin typeface="NikoshBAN" pitchFamily="2" charset="0"/>
                <a:cs typeface="NikoshBAN" pitchFamily="2" charset="0"/>
              </a:rPr>
              <a:t>মিনিট</a:t>
            </a:r>
            <a:endParaRPr lang="en-US" sz="4400" dirty="0" smtClean="0">
              <a:latin typeface="NikoshBAN" pitchFamily="2" charset="0"/>
              <a:cs typeface="NikoshBAN" pitchFamily="2" charset="0"/>
            </a:endParaRPr>
          </a:p>
          <a:p>
            <a:r>
              <a:rPr lang="en-US" sz="4400" dirty="0" err="1" smtClean="0">
                <a:latin typeface="NikoshBAN" pitchFamily="2" charset="0"/>
                <a:cs typeface="NikoshBAN" pitchFamily="2" charset="0"/>
              </a:rPr>
              <a:t>তারিখঃ</a:t>
            </a:r>
            <a:r>
              <a:rPr lang="en-US" sz="4400" smtClean="0">
                <a:latin typeface="NikoshBAN" pitchFamily="2" charset="0"/>
                <a:cs typeface="NikoshBAN" pitchFamily="2" charset="0"/>
              </a:rPr>
              <a:t> </a:t>
            </a:r>
            <a:r>
              <a:rPr lang="en-US" sz="4400" smtClean="0">
                <a:latin typeface="NikoshBAN" pitchFamily="2" charset="0"/>
                <a:cs typeface="NikoshBAN" pitchFamily="2" charset="0"/>
              </a:rPr>
              <a:t>০৬/০২/২০২২</a:t>
            </a:r>
            <a:endParaRPr lang="en-US" sz="4400" dirty="0" smtClean="0">
              <a:latin typeface="NikoshBAN" pitchFamily="2" charset="0"/>
              <a:cs typeface="NikoshBAN" pitchFamily="2" charset="0"/>
            </a:endParaRPr>
          </a:p>
          <a:p>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5509200"/>
          </a:xfrm>
          <a:prstGeom prst="rect">
            <a:avLst/>
          </a:prstGeom>
          <a:solidFill>
            <a:schemeClr val="tx2">
              <a:lumMod val="40000"/>
              <a:lumOff val="60000"/>
            </a:schemeClr>
          </a:solidFill>
        </p:spPr>
        <p:txBody>
          <a:bodyPr wrap="square" rtlCol="0">
            <a:spAutoFit/>
          </a:bodyPr>
          <a:lstStyle/>
          <a:p>
            <a:pPr algn="ctr"/>
            <a:r>
              <a:rPr lang="bn-IN" sz="8800" dirty="0" smtClean="0">
                <a:solidFill>
                  <a:srgbClr val="C00000"/>
                </a:solidFill>
                <a:latin typeface="NikoshBAN" pitchFamily="2" charset="0"/>
                <a:cs typeface="NikoshBAN" pitchFamily="2" charset="0"/>
              </a:rPr>
              <a:t>  মূল্যায়ন</a:t>
            </a:r>
          </a:p>
          <a:p>
            <a:pPr marL="742950" indent="-742950">
              <a:buAutoNum type="arabicParenBoth"/>
            </a:pPr>
            <a:r>
              <a:rPr lang="bn-IN" sz="4400" dirty="0" smtClean="0">
                <a:latin typeface="NikoshBAN" pitchFamily="2" charset="0"/>
                <a:cs typeface="NikoshBAN" pitchFamily="2" charset="0"/>
              </a:rPr>
              <a:t>গ্রীন হাউজ সৃষ্টিকারী যে কোন একটি গ্যাসের নাম বল?</a:t>
            </a:r>
          </a:p>
          <a:p>
            <a:pPr marL="742950" indent="-742950"/>
            <a:r>
              <a:rPr lang="bn-IN" sz="4400" dirty="0" smtClean="0">
                <a:latin typeface="NikoshBAN" pitchFamily="2" charset="0"/>
                <a:cs typeface="NikoshBAN" pitchFamily="2" charset="0"/>
              </a:rPr>
              <a:t>(২) গ্রীন হাউজ প্রক্রিয়া বলতে কী বুঝ।</a:t>
            </a:r>
          </a:p>
          <a:p>
            <a:pPr marL="742950" indent="-742950"/>
            <a:r>
              <a:rPr lang="bn-IN" sz="4400" dirty="0" smtClean="0">
                <a:latin typeface="NikoshBAN" pitchFamily="2" charset="0"/>
                <a:cs typeface="NikoshBAN" pitchFamily="2" charset="0"/>
              </a:rPr>
              <a:t>(৩) গ্রীন হাউজ প্রক্রিয়ার প্রভাব সমূহ ব্যাখ্যা কর। </a:t>
            </a:r>
          </a:p>
          <a:p>
            <a:pPr marL="742950" indent="-742950"/>
            <a:r>
              <a:rPr lang="bn-IN" sz="4400" dirty="0" smtClean="0">
                <a:latin typeface="NikoshBAN" pitchFamily="2" charset="0"/>
                <a:cs typeface="NikoshBAN" pitchFamily="2" charset="0"/>
              </a:rPr>
              <a:t>(৪) গ্রীন হাউজ প্রক্রিয়া ও বিশ্ব উষ্ণায়ন প্রতিরোধ সমূহ বিশ্লেষণ কর।</a:t>
            </a:r>
            <a:endParaRPr lang="en-US" sz="4400" dirty="0">
              <a:latin typeface="NikoshBAN" pitchFamily="2" charset="0"/>
              <a:cs typeface="NikoshBAN" pitchFamily="2" charset="0"/>
            </a:endParaRPr>
          </a:p>
        </p:txBody>
      </p:sp>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76200" y="3886200"/>
            <a:ext cx="8839200" cy="1752600"/>
          </a:xfrm>
        </p:spPr>
        <p:txBody>
          <a:bodyPr/>
          <a:lstStyle/>
          <a:p>
            <a:endParaRPr lang="en-US" dirty="0"/>
          </a:p>
        </p:txBody>
      </p:sp>
      <p:sp>
        <p:nvSpPr>
          <p:cNvPr id="4" name="TextBox 3"/>
          <p:cNvSpPr txBox="1"/>
          <p:nvPr/>
        </p:nvSpPr>
        <p:spPr>
          <a:xfrm>
            <a:off x="0" y="0"/>
            <a:ext cx="9296400" cy="2369880"/>
          </a:xfrm>
          <a:prstGeom prst="rect">
            <a:avLst/>
          </a:prstGeom>
          <a:solidFill>
            <a:schemeClr val="accent1"/>
          </a:solidFill>
        </p:spPr>
        <p:txBody>
          <a:bodyPr wrap="square" rtlCol="0">
            <a:spAutoFit/>
          </a:bodyPr>
          <a:lstStyle/>
          <a:p>
            <a:pPr algn="ctr"/>
            <a:r>
              <a:rPr lang="bn-IN" sz="6000" dirty="0" smtClean="0">
                <a:solidFill>
                  <a:srgbClr val="C00000"/>
                </a:solidFill>
                <a:latin typeface="NikoshBAN" pitchFamily="2" charset="0"/>
                <a:cs typeface="NikoshBAN" pitchFamily="2" charset="0"/>
              </a:rPr>
              <a:t>বাড়ির কাজ</a:t>
            </a:r>
          </a:p>
          <a:p>
            <a:r>
              <a:rPr lang="bn-IN" sz="4400" dirty="0" smtClean="0">
                <a:latin typeface="NikoshBAN" pitchFamily="2" charset="0"/>
                <a:cs typeface="NikoshBAN" pitchFamily="2" charset="0"/>
              </a:rPr>
              <a:t>গ্রীন হাউজ প্রভাব ও বিশ্বউষ্ণায়ন সম্পর্কে বিস্তর বিবরণ দাও</a:t>
            </a:r>
            <a:endParaRPr lang="en-US" sz="4400" dirty="0">
              <a:latin typeface="NikoshBAN" pitchFamily="2" charset="0"/>
              <a:cs typeface="NikoshBAN" pitchFamily="2" charset="0"/>
            </a:endParaRPr>
          </a:p>
        </p:txBody>
      </p:sp>
      <p:pic>
        <p:nvPicPr>
          <p:cNvPr id="5" name="Picture 4" descr="w3.jpg"/>
          <p:cNvPicPr>
            <a:picLocks noChangeAspect="1"/>
          </p:cNvPicPr>
          <p:nvPr/>
        </p:nvPicPr>
        <p:blipFill>
          <a:blip r:embed="rId2"/>
          <a:stretch>
            <a:fillRect/>
          </a:stretch>
        </p:blipFill>
        <p:spPr>
          <a:xfrm>
            <a:off x="0" y="2133600"/>
            <a:ext cx="9144000" cy="472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763000" cy="7540526"/>
          </a:xfrm>
          <a:prstGeom prst="rect">
            <a:avLst/>
          </a:prstGeom>
          <a:solidFill>
            <a:schemeClr val="tx2">
              <a:lumMod val="40000"/>
              <a:lumOff val="60000"/>
            </a:schemeClr>
          </a:solidFill>
        </p:spPr>
        <p:txBody>
          <a:bodyPr wrap="square" rtlCol="0">
            <a:spAutoFit/>
          </a:bodyPr>
          <a:lstStyle/>
          <a:p>
            <a:r>
              <a:rPr lang="bn-IN" sz="4400" dirty="0" smtClean="0">
                <a:latin typeface="NikoshBAN" pitchFamily="2" charset="0"/>
                <a:cs typeface="NikoshBAN" pitchFamily="2" charset="0"/>
              </a:rPr>
              <a:t>এই পাঠ থেকে শিক্ষার্থীরা---</a:t>
            </a:r>
          </a:p>
          <a:p>
            <a:r>
              <a:rPr lang="bn-IN" sz="4400" dirty="0" smtClean="0">
                <a:latin typeface="NikoshBAN" pitchFamily="2" charset="0"/>
                <a:cs typeface="NikoshBAN" pitchFamily="2" charset="0"/>
              </a:rPr>
              <a:t>১।গ্রীন হাউজ কী তা বলতে পারবে।</a:t>
            </a:r>
          </a:p>
          <a:p>
            <a:r>
              <a:rPr lang="bn-IN" sz="4400" dirty="0" smtClean="0">
                <a:latin typeface="NikoshBAN" pitchFamily="2" charset="0"/>
                <a:cs typeface="NikoshBAN" pitchFamily="2" charset="0"/>
              </a:rPr>
              <a:t>২। গ্রীন হাউজ সৃষ্টিকারী গ্যাস সমূহের নাম লিখতে পারবে।</a:t>
            </a:r>
          </a:p>
          <a:p>
            <a:r>
              <a:rPr lang="bn-IN" sz="4400" dirty="0" smtClean="0">
                <a:latin typeface="NikoshBAN" pitchFamily="2" charset="0"/>
                <a:cs typeface="NikoshBAN" pitchFamily="2" charset="0"/>
              </a:rPr>
              <a:t>৩। গ্রিন হাউজ প্রক্রিয়ার প্রভাবে জলবায়ু, কৃষি, তাপমাত্রা ও বনভূমির উপর কোন ধরনের প্রভাব পড়বে তার বিশ্লেষণ করতে পারবে।</a:t>
            </a:r>
          </a:p>
          <a:p>
            <a:r>
              <a:rPr lang="bn-IN" sz="4400" dirty="0" smtClean="0">
                <a:latin typeface="NikoshBAN" pitchFamily="2" charset="0"/>
                <a:cs typeface="NikoshBAN" pitchFamily="2" charset="0"/>
              </a:rPr>
              <a:t>৪। গ্রীন হাউজ প্রক্রিয়া ও বিশ্ব উষ্ণায়ন প্রতিরোধের উপায় সমূহ ব্যাখ্যা দিতে সক্ষম হবে।</a:t>
            </a:r>
          </a:p>
          <a:p>
            <a:r>
              <a:rPr lang="bn-IN" sz="4400" dirty="0" smtClean="0">
                <a:latin typeface="NikoshBAN" pitchFamily="2" charset="0"/>
                <a:cs typeface="NikoshBAN" pitchFamily="2" charset="0"/>
              </a:rPr>
              <a:t> </a:t>
            </a:r>
          </a:p>
          <a:p>
            <a:endParaRPr lang="en-US" sz="4400" dirty="0">
              <a:latin typeface="NikoshBAN" pitchFamily="2" charset="0"/>
              <a:cs typeface="NikoshBAN" pitchFamily="2" charset="0"/>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 house 2.jpg"/>
          <p:cNvPicPr>
            <a:picLocks noChangeAspect="1"/>
          </p:cNvPicPr>
          <p:nvPr/>
        </p:nvPicPr>
        <p:blipFill>
          <a:blip r:embed="rId2"/>
          <a:stretch>
            <a:fillRect/>
          </a:stretch>
        </p:blipFill>
        <p:spPr>
          <a:xfrm>
            <a:off x="0" y="152400"/>
            <a:ext cx="9144000" cy="6553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 house 1.jpg"/>
          <p:cNvPicPr>
            <a:picLocks noChangeAspect="1"/>
          </p:cNvPicPr>
          <p:nvPr/>
        </p:nvPicPr>
        <p:blipFill>
          <a:blip r:embed="rId2"/>
          <a:stretch>
            <a:fillRect/>
          </a:stretch>
        </p:blipFill>
        <p:spPr>
          <a:xfrm>
            <a:off x="0" y="0"/>
            <a:ext cx="9144000" cy="7010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686800" cy="6863417"/>
          </a:xfrm>
          <a:prstGeom prst="rect">
            <a:avLst/>
          </a:prstGeom>
          <a:solidFill>
            <a:schemeClr val="tx2">
              <a:lumMod val="40000"/>
              <a:lumOff val="60000"/>
            </a:schemeClr>
          </a:solidFill>
        </p:spPr>
        <p:txBody>
          <a:bodyPr wrap="square" rtlCol="0">
            <a:spAutoFit/>
          </a:bodyPr>
          <a:lstStyle/>
          <a:p>
            <a:r>
              <a:rPr lang="bn-IN" sz="4400" u="sng" dirty="0" smtClean="0">
                <a:solidFill>
                  <a:srgbClr val="FF0000"/>
                </a:solidFill>
                <a:latin typeface="NikoshBAN" pitchFamily="2" charset="0"/>
                <a:cs typeface="NikoshBAN" pitchFamily="2" charset="0"/>
              </a:rPr>
              <a:t>গ্রীন হাউজ প্রক্রিয়া ও বিশ্ব উষ্ণায়নের কারনঃ </a:t>
            </a:r>
            <a:r>
              <a:rPr lang="bn-IN" sz="4400" dirty="0" smtClean="0">
                <a:latin typeface="NikoshBAN" pitchFamily="2" charset="0"/>
                <a:cs typeface="NikoshBAN" pitchFamily="2" charset="0"/>
              </a:rPr>
              <a:t>নাতিশীতোষ্ণ অঞ্চলের দেশগুলো শীতকালে সবুজ শাক-সবজি উৎপাদনের জন্য যে কাচের ঘর তৈরি করে, তাকেই গ্রীন হাউজ বলে। কাচের ঘরের কাচের মধ্য দিয়ে সূর্যালোক স্বচ্ছন্দে প্রবেশ করে উক্ত ঘরকে উষ্ণ রাখে। এ উষ্ণতা তাড়াতাড়ি বের হতে পারে না। কারণ উক্ত ঘরের কাচ বাধার সৃষ্টি করে।বায়ুমন্ডলে অত্যাধিক মাত্রায় কার্বন ডাই-অক্সাইড জমে যাওয়ার ফলে বায়ুমন্ডলের নিচের স্তরে কাচের ঘরের মতো অবস্থার সৃষ্টি হয় এবং   </a:t>
            </a:r>
            <a:endParaRPr lang="en-US" sz="4400" dirty="0">
              <a:latin typeface="NikoshBAN" pitchFamily="2" charset="0"/>
              <a:cs typeface="NikoshBAN" pitchFamily="2" charset="0"/>
            </a:endParaRPr>
          </a:p>
        </p:txBody>
      </p:sp>
    </p:spTree>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 house effect 5.jpg"/>
          <p:cNvPicPr>
            <a:picLocks noChangeAspect="1"/>
          </p:cNvPicPr>
          <p:nvPr/>
        </p:nvPicPr>
        <p:blipFill>
          <a:blip r:embed="rId2"/>
          <a:stretch>
            <a:fillRect/>
          </a:stretch>
        </p:blipFill>
        <p:spPr>
          <a:xfrm>
            <a:off x="0" y="0"/>
            <a:ext cx="89916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76200" y="152400"/>
            <a:ext cx="8839200" cy="6863417"/>
          </a:xfrm>
          <a:prstGeom prst="rect">
            <a:avLst/>
          </a:prstGeom>
          <a:solidFill>
            <a:schemeClr val="tx2">
              <a:lumMod val="40000"/>
              <a:lumOff val="60000"/>
            </a:schemeClr>
          </a:solidFill>
        </p:spPr>
        <p:txBody>
          <a:bodyPr wrap="square" rtlCol="0">
            <a:spAutoFit/>
          </a:bodyPr>
          <a:lstStyle/>
          <a:p>
            <a:r>
              <a:rPr lang="bn-IN" sz="4400" dirty="0" smtClean="0">
                <a:latin typeface="NikoshBAN" pitchFamily="2" charset="0"/>
                <a:cs typeface="NikoshBAN" pitchFamily="2" charset="0"/>
              </a:rPr>
              <a:t>ধীরে উষ্ণ হয়ে যায়-একেই গ্রীন হাউজ প্রক্রিয়া বলে। অন্য ভাবে বলা যায়, পৃথিবীতে এরূপ তাপমাত্রা বৃদ্ধিজনিত সৃষ্ট বিরূপ প্রতিক্রিয়াসমূহ গ্রীন হাউজ প্রক্রিয়া।</a:t>
            </a:r>
          </a:p>
          <a:p>
            <a:r>
              <a:rPr lang="bn-IN" sz="4400" dirty="0" smtClean="0">
                <a:latin typeface="NikoshBAN" pitchFamily="2" charset="0"/>
                <a:cs typeface="NikoshBAN" pitchFamily="2" charset="0"/>
              </a:rPr>
              <a:t>গ্রীন হাউজ প্রক্রিয়া সৃষ্টির জন্য দায়ী কোন গ্যাসকে গ্রীন হাউজ গ্যাস বলে। এই গ্যাস গুলোর মধ্যে প্রধান হলো-কার্বন ডাই-অক্সাইড, নাইট্রাস অক্সাইড,মিথেন, ক্লোরোফ্লোরো কার্বন, ইত্যাদি প্রধান। এ সব গ্যাস</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উৎপন্ন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হয়</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জ্বালানী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দহন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বনভূমি</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ধ্বংস</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গাছ-পালা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পোড়ানো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জীবের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শ্বসন</a:t>
            </a:r>
            <a:r>
              <a:rPr lang="en-US" sz="4400" dirty="0" smtClean="0">
                <a:latin typeface="NikoshBAN" pitchFamily="2" charset="0"/>
                <a:cs typeface="NikoshBAN" pitchFamily="2" charset="0"/>
              </a:rPr>
              <a:t> ও </a:t>
            </a:r>
            <a:r>
              <a:rPr lang="en-US" sz="4400" dirty="0" err="1" smtClean="0">
                <a:latin typeface="NikoshBAN" pitchFamily="2" charset="0"/>
                <a:cs typeface="NikoshBAN" pitchFamily="2" charset="0"/>
              </a:rPr>
              <a:t>পচন,চাষাবাদ</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উত্তাপের</a:t>
            </a:r>
            <a:r>
              <a:rPr lang="en-US" sz="4400" dirty="0" smtClean="0">
                <a:latin typeface="NikoshBAN" pitchFamily="2" charset="0"/>
                <a:cs typeface="NikoshBAN" pitchFamily="2" charset="0"/>
              </a:rPr>
              <a:t> </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6863417"/>
          </a:xfrm>
          <a:prstGeom prst="rect">
            <a:avLst/>
          </a:prstGeom>
          <a:solidFill>
            <a:schemeClr val="bg2">
              <a:lumMod val="50000"/>
            </a:schemeClr>
          </a:solidFill>
        </p:spPr>
        <p:txBody>
          <a:bodyPr wrap="square" rtlCol="0">
            <a:spAutoFit/>
          </a:bodyPr>
          <a:lstStyle/>
          <a:p>
            <a:r>
              <a:rPr lang="bn-IN" sz="4400" dirty="0" smtClean="0">
                <a:latin typeface="NikoshBAN" pitchFamily="2" charset="0"/>
                <a:cs typeface="NikoshBAN" pitchFamily="2" charset="0"/>
              </a:rPr>
              <a:t>দহন প্রভৃতি উৎস থেকে।</a:t>
            </a:r>
          </a:p>
          <a:p>
            <a:r>
              <a:rPr lang="bn-IN" sz="4400" dirty="0" smtClean="0">
                <a:latin typeface="NikoshBAN" pitchFamily="2" charset="0"/>
                <a:cs typeface="NikoshBAN" pitchFamily="2" charset="0"/>
              </a:rPr>
              <a:t> *তবে ভূপৃষ্ঠ সংলগ্ন বায়ুমন্ডলের উষ্ণতা বৃদ্ধির জন্য যে সব গ্রীন হাউজ গ্যাস দায়ী তার মধ্যে কার্বন ডাই-অক্সাইড অন্যতম।বায়ুমন্ডলে কার্বন-ডাই অক্সাইডের পরিমাণ অতি নগন্য হলেও এটি পৃথিবীর জলবায়ু নিয়ন্ত্রনে গুরুত্বপূর্ণ ভূমিকা পালন করে। বায়ুমন্ডলের স্ট্রাটোস্ফিয়ারের ওপরে ভূপৃষ্ঠ থেকে ২০-৫০ কিলোমিটার উচ্চতায় একটি স্তর দেখা যায় তাকে ওজোন স্তর বলে। এই ওজোন স্তর সূর্যের অতি বেগুনি রশ্মি শোষণ করে পৃথিবীর তাপমাত্রা নিয়ন্ত্রনে</a:t>
            </a:r>
            <a:endParaRPr lang="en-US" sz="4400" dirty="0">
              <a:latin typeface="NikoshBAN" pitchFamily="2" charset="0"/>
              <a:cs typeface="NikoshBAN" pitchFamily="2" charset="0"/>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846</Words>
  <Application>Microsoft Office PowerPoint</Application>
  <PresentationFormat>On-screen Show (4:3)</PresentationFormat>
  <Paragraphs>49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45</cp:revision>
  <dcterms:created xsi:type="dcterms:W3CDTF">2020-08-17T09:23:37Z</dcterms:created>
  <dcterms:modified xsi:type="dcterms:W3CDTF">2022-02-06T05:18:37Z</dcterms:modified>
</cp:coreProperties>
</file>