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Pacifico"/>
      <p:regular r:id="rId19"/>
    </p:embeddedFont>
    <p:embeddedFont>
      <p:font typeface="Book Antiqu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okAntiqua-regular.fntdata"/><Relationship Id="rId11" Type="http://schemas.openxmlformats.org/officeDocument/2006/relationships/slide" Target="slides/slide6.xml"/><Relationship Id="rId22" Type="http://schemas.openxmlformats.org/officeDocument/2006/relationships/font" Target="fonts/BookAntiqua-italic.fntdata"/><Relationship Id="rId10" Type="http://schemas.openxmlformats.org/officeDocument/2006/relationships/slide" Target="slides/slide5.xml"/><Relationship Id="rId21" Type="http://schemas.openxmlformats.org/officeDocument/2006/relationships/font" Target="fonts/BookAntiqu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BookAntiqu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acific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bn-BD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62707" y="1371600"/>
            <a:ext cx="10972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4800"/>
              <a:buFont typeface="Lucida Sans"/>
              <a:buNone/>
              <a:defRPr b="1" sz="4800" cap="none">
                <a:solidFill>
                  <a:srgbClr val="DB86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828800" y="3331698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741420" y="-1531620"/>
            <a:ext cx="470916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2133600" y="609600"/>
            <a:ext cx="944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95F7D"/>
              </a:buClr>
              <a:buSzPts val="4800"/>
              <a:buFont typeface="Lucida Sans"/>
              <a:buNone/>
              <a:defRPr b="1" sz="4800" cap="none">
                <a:solidFill>
                  <a:srgbClr val="C95F7D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133600" y="2507786"/>
            <a:ext cx="94488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09600" y="2730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09600" y="1535113"/>
            <a:ext cx="5386917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193368" y="1535113"/>
            <a:ext cx="5389033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09600" y="2362201"/>
            <a:ext cx="5386917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93368" y="2362201"/>
            <a:ext cx="5389033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57C97"/>
              </a:buClr>
              <a:buSzPts val="2200"/>
              <a:buFont typeface="Lucida Sans"/>
              <a:buNone/>
              <a:defRPr b="0" sz="2200">
                <a:solidFill>
                  <a:srgbClr val="E57C9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609601" y="1524001"/>
            <a:ext cx="4011084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61314" lvl="2" marL="1371600" algn="l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438400" y="60960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2000"/>
              <a:buFont typeface="Lucida San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2438400" y="1831975"/>
            <a:ext cx="7315200" cy="3962400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dir="2700000" dist="228600" sy="90000">
              <a:srgbClr val="000000">
                <a:alpha val="24705"/>
              </a:srgbClr>
            </a:outerShdw>
          </a:effectLst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438400" y="1166787"/>
            <a:ext cx="73152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89560" lvl="1" marL="914400" algn="l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88925" lvl="2" marL="1371600" algn="l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4100"/>
              <a:buFont typeface="Lucida Sans"/>
              <a:buNone/>
              <a:defRPr b="1" i="0" sz="4100" u="none" cap="none" strike="noStrike">
                <a:solidFill>
                  <a:srgbClr val="DB869C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9.jpg"/><Relationship Id="rId5" Type="http://schemas.openxmlformats.org/officeDocument/2006/relationships/image" Target="../media/image23.jpg"/><Relationship Id="rId6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4.jpg"/><Relationship Id="rId5" Type="http://schemas.openxmlformats.org/officeDocument/2006/relationships/image" Target="../media/image12.jpg"/><Relationship Id="rId6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5771213" y="-1948721"/>
            <a:ext cx="20371500" cy="65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00"/>
              <a:buFont typeface="Book Antiqua"/>
              <a:buNone/>
            </a:pPr>
            <a:r>
              <a:t/>
            </a:r>
            <a:endParaRPr b="0" i="0" sz="16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787" y="2379136"/>
            <a:ext cx="11896425" cy="37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1219196" y="603640"/>
            <a:ext cx="9753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bn-BD" sz="80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স্বাগতম</a:t>
            </a:r>
            <a:endParaRPr b="0" i="0" sz="80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100" y="126995"/>
            <a:ext cx="3567361" cy="2675521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9099" y="165717"/>
            <a:ext cx="4020592" cy="2675521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22"/>
          <p:cNvSpPr/>
          <p:nvPr/>
        </p:nvSpPr>
        <p:spPr>
          <a:xfrm flipH="1">
            <a:off x="4237573" y="427526"/>
            <a:ext cx="2549859" cy="1132765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tile algn="tl" flip="none" tx="0" sx="100000" ty="0" sy="100000"/>
          </a:blipFill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শীত কাল</a:t>
            </a:r>
            <a:endParaRPr sz="6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13771" y="3070749"/>
            <a:ext cx="4997464" cy="3398293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/>
          <p:nvPr/>
        </p:nvSpPr>
        <p:spPr>
          <a:xfrm>
            <a:off x="2529385" y="970718"/>
            <a:ext cx="8033982" cy="3477875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নিচের যুক্ত বর্ন গুলো ভেঙ্গে দেখাবঃ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১।হেমন্ত =ন্ত =ন+ত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২।ঠান্ডা =ন্ড=ন+ড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৩।বৃষ্টি =ষ্ট =ষ+ট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৪।উত্তাপ =ত্ত =ত+ত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488441" y="1169369"/>
            <a:ext cx="7378890" cy="4031873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মূল্যায়নঃ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১।বছরের বারো মাসের নাম বল ও লেখ 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২।খালি ঘর পুরন কর ।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আকাশকে মনে হতো --------কাছে নেমে গেছে।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শীতকালে আসত------------------------বাতাস।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৩।সঠিক উত্তরটিতে টিক চিহ্ন দাও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আমাদের দেশ কিসের দেশ?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১।ষড় ঋতু ২।বার ঋতু ৩।পাচঁ ঋতু ৪।তিন ঋতু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ulips-flowers.jpg" id="164" name="Google Shape;1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9182" y="-122830"/>
            <a:ext cx="12301181" cy="698083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2320119" y="423081"/>
            <a:ext cx="270225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n-BD" sz="960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ধন্যবাদ</a:t>
            </a:r>
            <a:endParaRPr b="1" sz="9600">
              <a:solidFill>
                <a:srgbClr val="FFFF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184798" y="473399"/>
            <a:ext cx="4858200" cy="5382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113" y="1264200"/>
            <a:ext cx="3343575" cy="43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5492492" y="473391"/>
            <a:ext cx="5911200" cy="59112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5492500" y="1076100"/>
            <a:ext cx="5911200" cy="4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bn-BD" sz="5200" u="none" cap="none" strike="noStrik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সুনদৌসি আক্তার </a:t>
            </a:r>
            <a:endParaRPr b="0" i="0" sz="5200" u="none" cap="none" strike="noStrike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bn-BD" sz="5200" u="none" cap="none" strike="noStrik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সহ:শি</a:t>
            </a:r>
            <a:endParaRPr b="0" i="0" sz="5200" u="none" cap="none" strike="noStrike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bn-BD" sz="5200" u="none" cap="none" strike="noStrik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নোয়াগাঁও সরকারি প্রাথমিক বিদ্যালয়</a:t>
            </a:r>
            <a:endParaRPr b="0" i="0" sz="5200" u="none" cap="none" strike="noStrike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bn-BD" sz="5200" u="none" cap="none" strike="noStrik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চুনারুঘাট, হবিগঞ্জ </a:t>
            </a:r>
            <a:endParaRPr b="0" i="0" sz="5200" u="none" cap="none" strike="noStrike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1978925" y="2"/>
            <a:ext cx="7315200" cy="6327191"/>
          </a:xfrm>
          <a:prstGeom prst="flowChartPunchedTape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n-BD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পাঠ পরিচিতি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n-BD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শ্রেনিঃচতুর্থ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n-BD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বিষয়ঃ বাংলা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n-BD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পাঠঃ বাংলাদেশের প্রকৃতি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n-BD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পাঠের অ;শঃবৃষ্টি পড়ছে……….শীতকালের ছবি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2502089" y="695743"/>
            <a:ext cx="7733731" cy="5078313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bn-BD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শিখন ফলঃ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শোনাঃ১.1.1 যুক্ত বর্ণ যোগে গঠিত শব্দ শুনে বুঝতে পাড়বে।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বলাঃ১.1.5প্রশ্ন শুনে বলতে পাড়বে।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পড়াঃ ১.3.1বাংলাদেশের প্রকৃতি সম্পর্কে বর্ণনা শুনে পড়তে পারবে।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লেখাঃ১.3.2পাঠে ব্যবহ্রত শব্দ দিয়ে নতুন বাক্য লিখতে পাড়বে।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38" y="1368739"/>
            <a:ext cx="3220871" cy="3692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R.M.J\Desktop\picture\images.jpg" id="114" name="Google Shape;1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0703" y="1302793"/>
            <a:ext cx="3559079" cy="3971499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descr="C:\Users\R.M.J\Desktop\picture\4468_1252348898_3.jpg" id="115" name="Google Shape;11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5465" y="1368737"/>
            <a:ext cx="3267407" cy="383960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037" y="195559"/>
            <a:ext cx="4497079" cy="3747566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6292" y="195559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4913" y="4293026"/>
            <a:ext cx="4120915" cy="222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2702256" y="1775936"/>
            <a:ext cx="7269707" cy="2862322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কিছু নতুন শব্দ শেখাবঃ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১।মুষল=মুগুর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২।তাপ=উত্তাপ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৩।পাড়=কিনারা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৪।ষড়ঋতু=ছয়টি ঋতু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1992573" y="805220"/>
            <a:ext cx="7260608" cy="2893325"/>
          </a:xfrm>
          <a:prstGeom prst="leftRightArrow">
            <a:avLst>
              <a:gd fmla="val 50000" name="adj1"/>
              <a:gd fmla="val 50000" name="adj2"/>
            </a:avLst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8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পাঠ ঘোষনাঃ</a:t>
            </a:r>
            <a:endParaRPr sz="8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3776579" y="4527225"/>
            <a:ext cx="56403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বাংলাদেশের প্রকৃতি </a:t>
            </a:r>
            <a:endParaRPr sz="6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9" y="1141920"/>
            <a:ext cx="4011635" cy="2852718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" name="Google Shape;13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301164" y="1278398"/>
            <a:ext cx="3763799" cy="271624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" name="Google Shape;140;p21"/>
          <p:cNvSpPr/>
          <p:nvPr/>
        </p:nvSpPr>
        <p:spPr>
          <a:xfrm>
            <a:off x="4155424" y="4913194"/>
            <a:ext cx="4681183" cy="1023582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5">
              <a:alphaModFix/>
            </a:blip>
            <a:tile algn="tl" flip="none" tx="0" sx="100000" ty="0" sy="100000"/>
          </a:blipFill>
          <a:ln cap="flat" cmpd="sng" w="76200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বর্ষাকাল</a:t>
            </a:r>
            <a:endParaRPr sz="6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5093" y="1133611"/>
            <a:ext cx="3731811" cy="299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pex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