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4" r:id="rId4"/>
  </p:sldMasterIdLst>
  <p:notesMasterIdLst>
    <p:notesMasterId r:id="rId19"/>
  </p:notesMasterIdLst>
  <p:sldIdLst>
    <p:sldId id="263" r:id="rId5"/>
    <p:sldId id="264" r:id="rId6"/>
    <p:sldId id="265" r:id="rId7"/>
    <p:sldId id="266" r:id="rId8"/>
    <p:sldId id="268" r:id="rId9"/>
    <p:sldId id="256" r:id="rId10"/>
    <p:sldId id="271" r:id="rId11"/>
    <p:sldId id="273" r:id="rId12"/>
    <p:sldId id="272" r:id="rId13"/>
    <p:sldId id="275" r:id="rId14"/>
    <p:sldId id="276" r:id="rId15"/>
    <p:sldId id="261" r:id="rId16"/>
    <p:sldId id="26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64B6-B502-46A4-8D58-A0E98810CBD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62E8-3D0E-44A7-91F5-11E8A258D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9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13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45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20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0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8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56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92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56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92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218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43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 type="title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81671-OGMLTR-6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7555" cy="687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42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765" cy="686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5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>
  <p:cSld name="Slide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72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55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687178" y="645017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6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ill Sans"/>
              <a:buNone/>
              <a:defRPr sz="8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64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blank">
  <p:cSld name="Slide 7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8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picTx">
  <p:cSld name="Slide 8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3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vertTitleAndTx">
  <p:cSld name="Slide 9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 rot="5400000">
            <a:off x="7993430" y="2816593"/>
            <a:ext cx="5811838" cy="90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 rot="5400000">
            <a:off x="2655502" y="-1452178"/>
            <a:ext cx="5811838" cy="944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57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>
  <p:cSld name="Slide 10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04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0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7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05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6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0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765" cy="686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65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E6A1-3090-4F49-B869-74A2333C2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6B70B-63CF-4EA9-8A19-08939BDB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3ED3-195A-466A-AB18-DC95650B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4C1F-9EAE-483E-9F7B-7B9D290A63FA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CD4B-9F00-4A0C-B84C-DDD2205F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D7EC-8B15-4A46-A695-2951B83F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3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8549-7CA1-4287-ADBE-0A440BFB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0827-B6CD-4C12-B6BB-4010BA4A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8537-CB89-4167-876D-B9D7A12D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405-9202-4158-BC90-7AF04517D1CA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C59A-BFBF-4A62-9D0B-6B3352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ACA0-BB36-4559-AA61-D8080C58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C4BF-947F-4C8B-8F50-B74D0993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43D0-3810-46BB-8EB3-64AD0B9F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ED38-1DA5-4BF2-8630-B6C9BED8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93-CF66-455C-B13A-4782AFA4DD2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C0B9-C6FB-4AA6-8B07-76972EFE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05C7-D9CA-4BB8-903A-DB22D192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1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2FCC-A170-4FDD-B8B5-C57BCC6C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A731-70C9-4C28-8C35-B5EA1C5B3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D06FE-883D-489C-B5E0-E830D8918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44755-3E72-45F3-982B-7C16E752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BE15-9071-4A69-B02D-69E66B27AAC8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7E071-1448-4CDD-BF28-996CA59A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8D01-C1AC-49C0-ADA5-5ECBEDC3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9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282B-245F-4162-A4F0-30BEAA7E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E754-6063-436E-BF48-F4A82E85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40E7A-BB6B-46C4-90FC-D1C73D0EC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1AB0F-DE32-4A55-985C-110F03DDE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0F7F-5783-4829-BED4-E588FFB75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75F7F-8987-46EA-B005-6B53C137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E6ED-8ACF-4DB1-94C1-C11C719B5E06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4D3D3-F3DD-45B1-89F6-C05D7E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E9A77-FFCB-4DFA-9B71-B73C15A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5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6F96-94EE-4C93-AE7E-C957B6B3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CD4CB-D8AE-4EEF-8B35-BABD0AB2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4925-EED7-4FC2-9D25-54315C2EF9CC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6916A-8712-4816-99B2-DEA44D85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BFB2D-F270-4290-9982-E3853345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6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B0217-8129-411F-A740-D5BDA84D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D1ED-65EE-4B73-949A-35FA52178ACB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4CAC0-4ABA-4E77-AAC8-5AC39F76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C5DA0-29F4-4AD0-A053-7EA20719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2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456B-8B61-4571-BA9A-82BE4A26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4A04-80C4-4898-8672-82AA0955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72C46-9B28-499F-8245-D471E7FA6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9431C-1763-49E2-8A67-173FD499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EC7-D109-440B-804A-52D7E160806E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BA6E-DAA3-4B1B-B560-6F344973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C3155-4867-4335-8134-90D088AA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5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B2C3-EAE0-4C3A-AE25-D5B6D078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46A1D-0635-4833-AF05-30BD4BEB6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4BD85-1D8C-410B-99A9-4486BB1A4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498F-0BE9-4F88-8C4E-40E4E169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DDE-35CA-4DA8-A152-9673B52BCC06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F8703-A9BB-4611-8DA0-149AE302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3352-D028-46DB-9D6A-7C149E10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6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D04E-21AB-4786-BF92-F3AF61DE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F5C3-A6AB-453D-A891-2C4A536EE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2D23-95E8-4FFA-9D60-EBD341BF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5C2-359E-437B-AF58-6A6262A422C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B9A-D0F1-4D7E-8F35-4B4989FA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35867-9735-4B4C-8F22-6F3F75CF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8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E1D29-2200-498C-AD64-869F18801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63B6C-B244-4B94-A8F4-2A6C3E18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4A4A-EFCA-4BCD-833B-3FC97184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FBE6-804A-45D6-B130-8B0F3699C193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D5C9-C150-4F04-A2E1-C8B03903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F751-D349-455E-872A-C569ACB7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DC6A-6CD5-4935-BCFD-92B2E46CBBF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981C-E78A-4ED7-92C8-290EB693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222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454B-8A01-4A96-B15D-A3C61A23F41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A6DF-E580-431A-A10D-6DCBFB92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60000"/>
                <a:lumOff val="40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54000">
              <a:schemeClr val="accent4"/>
            </a:gs>
            <a:gs pos="85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FE175-EA11-4F36-B9FE-575AE03B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B055-380C-481E-A1EF-668FB412D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CC8C-6D5E-4FD6-B31E-FE5260473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72D6-9135-4793-97B1-00003A20291A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32FB-337E-4EBE-BB55-C6507AB4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AE9A-C93A-4248-ACFC-ED35F43F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9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7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91"/>
    </mc:Choice>
    <mc:Fallback>
      <p:transition spd="slow" advTm="13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408238" y="522002"/>
            <a:ext cx="956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আরো দুইটি সংখ্যার লসাগু বের করিঃ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9973" y="1068978"/>
            <a:ext cx="327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 ,১০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942" y="5504708"/>
            <a:ext cx="10789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৮ এবং ১০ এর সাধারণ গুণিতক হল ৪০। সুতরাং </a:t>
            </a:r>
            <a:r>
              <a:rPr lang="bn-BD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লসাগুঃ</a:t>
            </a:r>
            <a:r>
              <a:rPr lang="bn-BD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৪০(উত্তর)  </a:t>
            </a:r>
          </a:p>
          <a:p>
            <a:pPr algn="ctr"/>
            <a:endParaRPr lang="en-US" sz="24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66FA9-2696-4579-B5CE-D736807844C8}"/>
              </a:ext>
            </a:extLst>
          </p:cNvPr>
          <p:cNvSpPr txBox="1"/>
          <p:nvPr/>
        </p:nvSpPr>
        <p:spPr>
          <a:xfrm>
            <a:off x="1153695" y="4611634"/>
            <a:ext cx="803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∴ </a:t>
            </a:r>
            <a:r>
              <a:rPr kumimoji="0" lang="en-US" sz="54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লসাগু</a:t>
            </a:r>
            <a:r>
              <a:rPr kumimoji="0" lang="en-US" sz="5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 = </a:t>
            </a:r>
            <a:r>
              <a:rPr kumimoji="0" lang="bn-BD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২</a:t>
            </a:r>
            <a:r>
              <a:rPr kumimoji="0" lang="en-US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৪</a:t>
            </a:r>
            <a:r>
              <a:rPr kumimoji="0" lang="en-US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kumimoji="0" lang="bn-BD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৫</a:t>
            </a:r>
            <a:r>
              <a:rPr kumimoji="0" lang="bn-BD" sz="54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 </a:t>
            </a:r>
            <a:r>
              <a:rPr kumimoji="0" lang="en-US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=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৪</a:t>
            </a:r>
            <a:r>
              <a:rPr kumimoji="0" lang="bn-BD" sz="5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০  </a:t>
            </a:r>
            <a:endParaRPr kumimoji="0" lang="en-US" sz="5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Yu Gothic UI Semibold" panose="020B0700000000000000" pitchFamily="34" charset="-128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594" y="1869043"/>
            <a:ext cx="6020068" cy="2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ardrop 5"/>
          <p:cNvSpPr/>
          <p:nvPr/>
        </p:nvSpPr>
        <p:spPr>
          <a:xfrm>
            <a:off x="3995861" y="377571"/>
            <a:ext cx="4181522" cy="1195328"/>
          </a:xfrm>
          <a:prstGeom prst="teardrop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816E9-3A67-4A9F-8466-32217AF2175B}"/>
              </a:ext>
            </a:extLst>
          </p:cNvPr>
          <p:cNvSpPr/>
          <p:nvPr/>
        </p:nvSpPr>
        <p:spPr>
          <a:xfrm>
            <a:off x="793887" y="4003750"/>
            <a:ext cx="3837486" cy="21125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এ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লসাগু নির্ণয় কর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816E9-3A67-4A9F-8466-32217AF2175B}"/>
              </a:ext>
            </a:extLst>
          </p:cNvPr>
          <p:cNvSpPr/>
          <p:nvPr/>
        </p:nvSpPr>
        <p:spPr>
          <a:xfrm>
            <a:off x="4349797" y="1613886"/>
            <a:ext cx="3862317" cy="2112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লসাগু নির্ণয় কর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816E9-3A67-4A9F-8466-32217AF2175B}"/>
              </a:ext>
            </a:extLst>
          </p:cNvPr>
          <p:cNvSpPr/>
          <p:nvPr/>
        </p:nvSpPr>
        <p:spPr>
          <a:xfrm>
            <a:off x="7731427" y="4003750"/>
            <a:ext cx="3771019" cy="2112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এবং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এর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লসাগু নির্ণয় কর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3157" y="650499"/>
            <a:ext cx="2600371" cy="11079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234" y="2115934"/>
            <a:ext cx="10228216" cy="313932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১৮,১২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.সা.গু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09" y="3084978"/>
            <a:ext cx="10524980" cy="2400773"/>
          </a:xfrm>
          <a:prstGeom prst="rect">
            <a:avLst/>
          </a:prstGeom>
        </p:spPr>
      </p:pic>
      <p:sp>
        <p:nvSpPr>
          <p:cNvPr id="7" name="Teardrop 6"/>
          <p:cNvSpPr/>
          <p:nvPr/>
        </p:nvSpPr>
        <p:spPr>
          <a:xfrm rot="164713">
            <a:off x="4005238" y="533556"/>
            <a:ext cx="4181522" cy="1195328"/>
          </a:xfrm>
          <a:prstGeom prst="teardrop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kumimoji="0" lang="bn-BD" sz="6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কাজ </a:t>
            </a:r>
            <a:endParaRPr kumimoji="0" lang="en-US" sz="60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54" y="0"/>
            <a:ext cx="1234875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248194" y="293195"/>
            <a:ext cx="11058501" cy="5819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BC185-6714-45DB-B191-78A06B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4718" r="11352" b="4718"/>
          <a:stretch/>
        </p:blipFill>
        <p:spPr>
          <a:xfrm>
            <a:off x="3340011" y="308376"/>
            <a:ext cx="8407880" cy="6210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D77A3F-FFD1-4563-B324-1B56C6DB4289}"/>
              </a:ext>
            </a:extLst>
          </p:cNvPr>
          <p:cNvSpPr/>
          <p:nvPr/>
        </p:nvSpPr>
        <p:spPr>
          <a:xfrm rot="19991596">
            <a:off x="413462" y="382801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DECE4-C4D8-4502-9AA8-5250A9AE0BAF}"/>
              </a:ext>
            </a:extLst>
          </p:cNvPr>
          <p:cNvSpPr/>
          <p:nvPr/>
        </p:nvSpPr>
        <p:spPr>
          <a:xfrm rot="19991596">
            <a:off x="1687862" y="1360458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ন্য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9AC65-7C90-4AF4-8725-0AC23114BCDB}"/>
              </a:ext>
            </a:extLst>
          </p:cNvPr>
          <p:cNvSpPr/>
          <p:nvPr/>
        </p:nvSpPr>
        <p:spPr>
          <a:xfrm rot="19991596">
            <a:off x="4151295" y="3596562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234DB6-31C0-45CF-9A98-B44CD6DE5F05}"/>
              </a:ext>
            </a:extLst>
          </p:cNvPr>
          <p:cNvSpPr/>
          <p:nvPr/>
        </p:nvSpPr>
        <p:spPr>
          <a:xfrm rot="19991596">
            <a:off x="2919578" y="2454769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4368C-6C96-4C60-A125-30FD3A4B6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87323" r="56273" b="4731"/>
          <a:stretch/>
        </p:blipFill>
        <p:spPr>
          <a:xfrm>
            <a:off x="379828" y="5989540"/>
            <a:ext cx="3202585" cy="544903"/>
          </a:xfrm>
          <a:prstGeom prst="rect">
            <a:avLst/>
          </a:prstGeom>
        </p:spPr>
      </p:pic>
      <p:sp>
        <p:nvSpPr>
          <p:cNvPr id="15" name="Freeform 106">
            <a:extLst>
              <a:ext uri="{FF2B5EF4-FFF2-40B4-BE49-F238E27FC236}">
                <a16:creationId xmlns:a16="http://schemas.microsoft.com/office/drawing/2014/main" id="{CA183830-3B78-4003-8260-29890F3438C1}"/>
              </a:ext>
            </a:extLst>
          </p:cNvPr>
          <p:cNvSpPr/>
          <p:nvPr/>
        </p:nvSpPr>
        <p:spPr>
          <a:xfrm>
            <a:off x="10082527" y="2147642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06">
            <a:extLst>
              <a:ext uri="{FF2B5EF4-FFF2-40B4-BE49-F238E27FC236}">
                <a16:creationId xmlns:a16="http://schemas.microsoft.com/office/drawing/2014/main" id="{34260DC8-5C2C-432E-89E1-0147EEFAC3D4}"/>
              </a:ext>
            </a:extLst>
          </p:cNvPr>
          <p:cNvSpPr/>
          <p:nvPr/>
        </p:nvSpPr>
        <p:spPr>
          <a:xfrm>
            <a:off x="5816276" y="39723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06">
            <a:extLst>
              <a:ext uri="{FF2B5EF4-FFF2-40B4-BE49-F238E27FC236}">
                <a16:creationId xmlns:a16="http://schemas.microsoft.com/office/drawing/2014/main" id="{C2B0638F-59D3-4ECB-81CD-5708140E6AE6}"/>
              </a:ext>
            </a:extLst>
          </p:cNvPr>
          <p:cNvSpPr/>
          <p:nvPr/>
        </p:nvSpPr>
        <p:spPr>
          <a:xfrm>
            <a:off x="4446374" y="38098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id="{41BB6210-D8CB-4859-97D4-2D858B91C479}"/>
              </a:ext>
            </a:extLst>
          </p:cNvPr>
          <p:cNvSpPr/>
          <p:nvPr/>
        </p:nvSpPr>
        <p:spPr>
          <a:xfrm>
            <a:off x="9169152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06">
            <a:extLst>
              <a:ext uri="{FF2B5EF4-FFF2-40B4-BE49-F238E27FC236}">
                <a16:creationId xmlns:a16="http://schemas.microsoft.com/office/drawing/2014/main" id="{D9C5AB4A-71CD-4978-8A38-14F9907F2524}"/>
              </a:ext>
            </a:extLst>
          </p:cNvPr>
          <p:cNvSpPr/>
          <p:nvPr/>
        </p:nvSpPr>
        <p:spPr>
          <a:xfrm>
            <a:off x="10131461" y="129097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id="{212BAA9C-0770-4BF9-B64B-CEA420DC5936}"/>
              </a:ext>
            </a:extLst>
          </p:cNvPr>
          <p:cNvSpPr/>
          <p:nvPr/>
        </p:nvSpPr>
        <p:spPr>
          <a:xfrm>
            <a:off x="7968956" y="118660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id="{AC09DF2C-C104-4B10-9FA0-C6F9CDCE09CA}"/>
              </a:ext>
            </a:extLst>
          </p:cNvPr>
          <p:cNvSpPr/>
          <p:nvPr/>
        </p:nvSpPr>
        <p:spPr>
          <a:xfrm>
            <a:off x="4022160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06">
            <a:extLst>
              <a:ext uri="{FF2B5EF4-FFF2-40B4-BE49-F238E27FC236}">
                <a16:creationId xmlns:a16="http://schemas.microsoft.com/office/drawing/2014/main" id="{7C613138-0464-4936-8B18-9FF586C80F95}"/>
              </a:ext>
            </a:extLst>
          </p:cNvPr>
          <p:cNvSpPr/>
          <p:nvPr/>
        </p:nvSpPr>
        <p:spPr>
          <a:xfrm>
            <a:off x="6328256" y="134310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id="{587C11B5-27E4-4A64-8A52-38279666CB6D}"/>
              </a:ext>
            </a:extLst>
          </p:cNvPr>
          <p:cNvSpPr/>
          <p:nvPr/>
        </p:nvSpPr>
        <p:spPr>
          <a:xfrm>
            <a:off x="5190611" y="922339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86">
            <a:extLst>
              <a:ext uri="{FF2B5EF4-FFF2-40B4-BE49-F238E27FC236}">
                <a16:creationId xmlns:a16="http://schemas.microsoft.com/office/drawing/2014/main" id="{32EF6FBE-05AA-40CD-AF76-AFB0BF992C26}"/>
              </a:ext>
            </a:extLst>
          </p:cNvPr>
          <p:cNvSpPr/>
          <p:nvPr/>
        </p:nvSpPr>
        <p:spPr>
          <a:xfrm>
            <a:off x="9526029" y="562464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86">
            <a:extLst>
              <a:ext uri="{FF2B5EF4-FFF2-40B4-BE49-F238E27FC236}">
                <a16:creationId xmlns:a16="http://schemas.microsoft.com/office/drawing/2014/main" id="{2BB4AB10-5662-4749-9E2E-EB6D3A971753}"/>
              </a:ext>
            </a:extLst>
          </p:cNvPr>
          <p:cNvSpPr/>
          <p:nvPr/>
        </p:nvSpPr>
        <p:spPr>
          <a:xfrm>
            <a:off x="9125350" y="1775230"/>
            <a:ext cx="559447" cy="44847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86">
            <a:extLst>
              <a:ext uri="{FF2B5EF4-FFF2-40B4-BE49-F238E27FC236}">
                <a16:creationId xmlns:a16="http://schemas.microsoft.com/office/drawing/2014/main" id="{52033C7B-117F-4F26-8E5E-4E7D01E80A65}"/>
              </a:ext>
            </a:extLst>
          </p:cNvPr>
          <p:cNvSpPr/>
          <p:nvPr/>
        </p:nvSpPr>
        <p:spPr>
          <a:xfrm>
            <a:off x="11262402" y="1727967"/>
            <a:ext cx="472078" cy="686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86">
            <a:extLst>
              <a:ext uri="{FF2B5EF4-FFF2-40B4-BE49-F238E27FC236}">
                <a16:creationId xmlns:a16="http://schemas.microsoft.com/office/drawing/2014/main" id="{C55E9557-9165-41E7-83F6-6AD8B3817233}"/>
              </a:ext>
            </a:extLst>
          </p:cNvPr>
          <p:cNvSpPr/>
          <p:nvPr/>
        </p:nvSpPr>
        <p:spPr>
          <a:xfrm>
            <a:off x="7093251" y="1084580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id="{CD7E52D6-2E32-434E-8DAA-7211BE4BFDCF}"/>
              </a:ext>
            </a:extLst>
          </p:cNvPr>
          <p:cNvSpPr/>
          <p:nvPr/>
        </p:nvSpPr>
        <p:spPr>
          <a:xfrm>
            <a:off x="3508635" y="54322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86">
            <a:extLst>
              <a:ext uri="{FF2B5EF4-FFF2-40B4-BE49-F238E27FC236}">
                <a16:creationId xmlns:a16="http://schemas.microsoft.com/office/drawing/2014/main" id="{E721F4BD-1066-485E-96A4-4C4EB465BD04}"/>
              </a:ext>
            </a:extLst>
          </p:cNvPr>
          <p:cNvSpPr/>
          <p:nvPr/>
        </p:nvSpPr>
        <p:spPr>
          <a:xfrm>
            <a:off x="599607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id="{5452425C-7B98-42DA-86C6-46D35CCD5A74}"/>
              </a:ext>
            </a:extLst>
          </p:cNvPr>
          <p:cNvSpPr/>
          <p:nvPr/>
        </p:nvSpPr>
        <p:spPr>
          <a:xfrm>
            <a:off x="10289531" y="5746425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>
            <a:extLst>
              <a:ext uri="{FF2B5EF4-FFF2-40B4-BE49-F238E27FC236}">
                <a16:creationId xmlns:a16="http://schemas.microsoft.com/office/drawing/2014/main" id="{492EEE8F-2FB5-498A-B871-97D1FE9449EE}"/>
              </a:ext>
            </a:extLst>
          </p:cNvPr>
          <p:cNvSpPr/>
          <p:nvPr/>
        </p:nvSpPr>
        <p:spPr>
          <a:xfrm>
            <a:off x="9930772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F14B0A0D-363B-4598-A693-E0332CD91C0B}"/>
              </a:ext>
            </a:extLst>
          </p:cNvPr>
          <p:cNvSpPr/>
          <p:nvPr/>
        </p:nvSpPr>
        <p:spPr>
          <a:xfrm>
            <a:off x="11142604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22A083E2-524A-4ED8-859A-7177DA0F4548}"/>
              </a:ext>
            </a:extLst>
          </p:cNvPr>
          <p:cNvSpPr/>
          <p:nvPr/>
        </p:nvSpPr>
        <p:spPr>
          <a:xfrm>
            <a:off x="10026021" y="5567021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id="{AF70F5D4-EF31-475B-BE10-EA54EACE62A4}"/>
              </a:ext>
            </a:extLst>
          </p:cNvPr>
          <p:cNvSpPr/>
          <p:nvPr/>
        </p:nvSpPr>
        <p:spPr>
          <a:xfrm>
            <a:off x="5789923" y="493165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id="{4EFE74D5-A769-4FEB-A15D-7C0C7B17263B}"/>
              </a:ext>
            </a:extLst>
          </p:cNvPr>
          <p:cNvSpPr/>
          <p:nvPr/>
        </p:nvSpPr>
        <p:spPr>
          <a:xfrm>
            <a:off x="11069125" y="622232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id="{EDE99B0F-1B6F-4B89-82A7-620EB21E853A}"/>
              </a:ext>
            </a:extLst>
          </p:cNvPr>
          <p:cNvSpPr/>
          <p:nvPr/>
        </p:nvSpPr>
        <p:spPr>
          <a:xfrm>
            <a:off x="902621" y="5725386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id="{696C406E-0157-46DF-AA32-1A61683BDBB5}"/>
              </a:ext>
            </a:extLst>
          </p:cNvPr>
          <p:cNvSpPr/>
          <p:nvPr/>
        </p:nvSpPr>
        <p:spPr>
          <a:xfrm>
            <a:off x="9792905" y="5677820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06">
            <a:extLst>
              <a:ext uri="{FF2B5EF4-FFF2-40B4-BE49-F238E27FC236}">
                <a16:creationId xmlns:a16="http://schemas.microsoft.com/office/drawing/2014/main" id="{7A6FB435-9EB4-4900-AF56-CB1871AE8330}"/>
              </a:ext>
            </a:extLst>
          </p:cNvPr>
          <p:cNvSpPr/>
          <p:nvPr/>
        </p:nvSpPr>
        <p:spPr>
          <a:xfrm>
            <a:off x="6011597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id="{034B9131-8A06-4EE9-88B6-8FF16182B570}"/>
              </a:ext>
            </a:extLst>
          </p:cNvPr>
          <p:cNvSpPr/>
          <p:nvPr/>
        </p:nvSpPr>
        <p:spPr>
          <a:xfrm>
            <a:off x="8457126" y="5963651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id="{7BAD5861-9701-4E90-892B-ECBF2A6DC03C}"/>
              </a:ext>
            </a:extLst>
          </p:cNvPr>
          <p:cNvSpPr/>
          <p:nvPr/>
        </p:nvSpPr>
        <p:spPr>
          <a:xfrm>
            <a:off x="3730404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0BD68596-8325-4766-AB1E-B69DD5A7C0C7}"/>
              </a:ext>
            </a:extLst>
          </p:cNvPr>
          <p:cNvSpPr/>
          <p:nvPr/>
        </p:nvSpPr>
        <p:spPr>
          <a:xfrm>
            <a:off x="2448249" y="6005370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154B524B-9A9A-4C80-B25D-BF1AE437A8A7}"/>
              </a:ext>
            </a:extLst>
          </p:cNvPr>
          <p:cNvSpPr/>
          <p:nvPr/>
        </p:nvSpPr>
        <p:spPr>
          <a:xfrm>
            <a:off x="8147642" y="5942975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id="{565226DB-CC19-403C-906D-6711C0E8602C}"/>
              </a:ext>
            </a:extLst>
          </p:cNvPr>
          <p:cNvSpPr/>
          <p:nvPr/>
        </p:nvSpPr>
        <p:spPr>
          <a:xfrm>
            <a:off x="5665760" y="5833294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3" descr="F:\New folder (2)\Animated gif\img8.gif">
            <a:extLst>
              <a:ext uri="{FF2B5EF4-FFF2-40B4-BE49-F238E27FC236}">
                <a16:creationId xmlns:a16="http://schemas.microsoft.com/office/drawing/2014/main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7" y="454532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>
            <a:extLst>
              <a:ext uri="{FF2B5EF4-FFF2-40B4-BE49-F238E27FC236}">
                <a16:creationId xmlns:a16="http://schemas.microsoft.com/office/drawing/2014/main" id="{A253496C-0B39-4064-9FD9-DDA3440D2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5" y="277223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>
            <a:extLst>
              <a:ext uri="{FF2B5EF4-FFF2-40B4-BE49-F238E27FC236}">
                <a16:creationId xmlns:a16="http://schemas.microsoft.com/office/drawing/2014/main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5" y="421804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31B72C74-5C78-41E9-B5CE-5E0C2BD57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1" y="42883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E47BC16C-B157-47F7-8A64-4C80EAF29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16955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07F68394-C39A-47E0-A506-44608F242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92" y="37799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86">
            <a:extLst>
              <a:ext uri="{FF2B5EF4-FFF2-40B4-BE49-F238E27FC236}">
                <a16:creationId xmlns:a16="http://schemas.microsoft.com/office/drawing/2014/main" id="{3F3FD18D-D315-4C61-8975-71154911DF2F}"/>
              </a:ext>
            </a:extLst>
          </p:cNvPr>
          <p:cNvSpPr/>
          <p:nvPr/>
        </p:nvSpPr>
        <p:spPr>
          <a:xfrm>
            <a:off x="7080275" y="1072271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106">
            <a:extLst>
              <a:ext uri="{FF2B5EF4-FFF2-40B4-BE49-F238E27FC236}">
                <a16:creationId xmlns:a16="http://schemas.microsoft.com/office/drawing/2014/main" id="{A6B4B7F8-37E5-4615-8614-49F028BE5ACB}"/>
              </a:ext>
            </a:extLst>
          </p:cNvPr>
          <p:cNvSpPr/>
          <p:nvPr/>
        </p:nvSpPr>
        <p:spPr>
          <a:xfrm>
            <a:off x="9233458" y="105397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86">
            <a:extLst>
              <a:ext uri="{FF2B5EF4-FFF2-40B4-BE49-F238E27FC236}">
                <a16:creationId xmlns:a16="http://schemas.microsoft.com/office/drawing/2014/main" id="{D2A4F68E-4BA8-4CAF-816D-B7D90C2A35AA}"/>
              </a:ext>
            </a:extLst>
          </p:cNvPr>
          <p:cNvSpPr/>
          <p:nvPr/>
        </p:nvSpPr>
        <p:spPr>
          <a:xfrm>
            <a:off x="5147873" y="938742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107">
            <a:extLst>
              <a:ext uri="{FF2B5EF4-FFF2-40B4-BE49-F238E27FC236}">
                <a16:creationId xmlns:a16="http://schemas.microsoft.com/office/drawing/2014/main" id="{FECA7C91-AD9E-452A-978A-608603941D11}"/>
              </a:ext>
            </a:extLst>
          </p:cNvPr>
          <p:cNvSpPr/>
          <p:nvPr/>
        </p:nvSpPr>
        <p:spPr>
          <a:xfrm>
            <a:off x="5850443" y="527004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86">
            <a:extLst>
              <a:ext uri="{FF2B5EF4-FFF2-40B4-BE49-F238E27FC236}">
                <a16:creationId xmlns:a16="http://schemas.microsoft.com/office/drawing/2014/main" id="{74CB0E70-1335-43BB-9C6E-6D21CC7B8835}"/>
              </a:ext>
            </a:extLst>
          </p:cNvPr>
          <p:cNvSpPr/>
          <p:nvPr/>
        </p:nvSpPr>
        <p:spPr>
          <a:xfrm>
            <a:off x="8408469" y="308376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id="{4A571136-6CD3-47CA-B1CC-13D26ABC7DB3}"/>
              </a:ext>
            </a:extLst>
          </p:cNvPr>
          <p:cNvSpPr/>
          <p:nvPr/>
        </p:nvSpPr>
        <p:spPr>
          <a:xfrm>
            <a:off x="8457126" y="338441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id="{C196905F-B3E6-4565-92EB-22121BD8C026}"/>
              </a:ext>
            </a:extLst>
          </p:cNvPr>
          <p:cNvSpPr/>
          <p:nvPr/>
        </p:nvSpPr>
        <p:spPr>
          <a:xfrm>
            <a:off x="2997616" y="6063259"/>
            <a:ext cx="410345" cy="344945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349 0.68658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612 0.566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281 0.7141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56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4857 0.69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31263 0.77893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389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95833E-6 -4.81481E-6 L -0.11628 0.78982 " pathEditMode="relative" rAng="0" ptsTypes="AA">
                                      <p:cBhvr>
                                        <p:cTn id="31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328177B-0F96-48B9-9A44-1F4361DD95CB}"/>
              </a:ext>
            </a:extLst>
          </p:cNvPr>
          <p:cNvGrpSpPr/>
          <p:nvPr/>
        </p:nvGrpSpPr>
        <p:grpSpPr>
          <a:xfrm>
            <a:off x="1761592" y="720820"/>
            <a:ext cx="8213719" cy="2171941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24112EE-37FF-4392-B84B-DC039546CD8F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187653FB-E77D-41BA-89A5-771F01C7B6B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2E462B87-03B1-4DF7-97E7-F819DC906E9A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EC71AA08-C526-4DBB-BAB1-DCE3D68B654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D00C5464-3AAB-4B27-A142-9AD79ABCD94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AD2F493B-CE5A-4E8A-9BAB-8DE84A3ABB7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B09F93A-9975-443D-9764-D1C16896CAC5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F1BBC4F4-5BD1-4E1B-9FEB-8AFDE1E35D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9D8EDDD7-4EC2-4F88-905D-DB504E2DD3B0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18" y="1104102"/>
            <a:ext cx="3532248" cy="291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7" y="2551442"/>
            <a:ext cx="5321466" cy="4185659"/>
          </a:xfrm>
          <a:prstGeom prst="rect">
            <a:avLst/>
          </a:prstGeom>
        </p:spPr>
      </p:pic>
      <p:pic>
        <p:nvPicPr>
          <p:cNvPr id="2" name="y2mate.com - One Day  Roa No Copyright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3057" y="5493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8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49136" y="2496344"/>
            <a:ext cx="6518891" cy="3152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মোঃ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জুবায়ের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হোসেন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জুয়েল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সহকারী শিক্ষক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একান্নবিঘা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সরকারি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প্রাথমিক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বিদ্যালয়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,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সিংড়া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নাটোর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4550" y="2372638"/>
            <a:ext cx="3068786" cy="3019289"/>
            <a:chOff x="1273419" y="2677988"/>
            <a:chExt cx="3068786" cy="30192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419" y="2677988"/>
              <a:ext cx="3068786" cy="30192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15" y="3062505"/>
              <a:ext cx="2210993" cy="2210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3427863" y="1001038"/>
            <a:ext cx="5854889" cy="1375911"/>
            <a:chOff x="1881043" y="968616"/>
            <a:chExt cx="5854889" cy="1375911"/>
          </a:xfrm>
          <a:solidFill>
            <a:srgbClr val="00B050"/>
          </a:solidFill>
        </p:grpSpPr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16836FAD-F7D4-4AD1-984A-2EE297DC1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1043" y="1417699"/>
              <a:ext cx="5854889" cy="506486"/>
              <a:chOff x="1200584" y="886845"/>
              <a:chExt cx="8686953" cy="506284"/>
            </a:xfrm>
            <a:grpFill/>
          </p:grpSpPr>
          <p:grpSp>
            <p:nvGrpSpPr>
              <p:cNvPr id="23" name="Group 2">
                <a:extLst>
                  <a:ext uri="{FF2B5EF4-FFF2-40B4-BE49-F238E27FC236}">
                    <a16:creationId xmlns:a16="http://schemas.microsoft.com/office/drawing/2014/main" id="{5642B1CD-DAFC-4E9A-A270-C87CDE8AA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584" y="886845"/>
                <a:ext cx="8686953" cy="277783"/>
                <a:chOff x="1429184" y="1420245"/>
                <a:chExt cx="8686953" cy="277783"/>
              </a:xfrm>
              <a:grpFill/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9135BF6-1F97-451B-9FE6-35945C61E330}"/>
                    </a:ext>
                  </a:extLst>
                </p:cNvPr>
                <p:cNvSpPr/>
                <p:nvPr/>
              </p:nvSpPr>
              <p:spPr>
                <a:xfrm>
                  <a:off x="1429184" y="1420245"/>
                  <a:ext cx="8686953" cy="457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ana Unicode" pitchFamily="2" charset="0"/>
                    <a:ea typeface="+mn-ea"/>
                    <a:cs typeface="Kalpana Unicode" pitchFamily="2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6A2A18F-2971-4412-9D5A-514487A86C2B}"/>
                    </a:ext>
                  </a:extLst>
                </p:cNvPr>
                <p:cNvSpPr/>
                <p:nvPr/>
              </p:nvSpPr>
              <p:spPr>
                <a:xfrm>
                  <a:off x="1429184" y="1652327"/>
                  <a:ext cx="8686953" cy="4570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alpana Unicode" pitchFamily="2" charset="0"/>
                    <a:ea typeface="+mn-ea"/>
                    <a:cs typeface="Kalpana Unicode" pitchFamily="2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BE061B-D272-4A79-813E-6E6C1F32B44C}"/>
                  </a:ext>
                </a:extLst>
              </p:cNvPr>
              <p:cNvSpPr/>
              <p:nvPr/>
            </p:nvSpPr>
            <p:spPr>
              <a:xfrm>
                <a:off x="1200584" y="1347428"/>
                <a:ext cx="8686953" cy="45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AC0A2E-66C8-46F1-80F0-443C94291DD0}"/>
                </a:ext>
              </a:extLst>
            </p:cNvPr>
            <p:cNvSpPr/>
            <p:nvPr/>
          </p:nvSpPr>
          <p:spPr bwMode="auto">
            <a:xfrm>
              <a:off x="2416516" y="968616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প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679C2D-69DD-4113-9E51-9FD5F2B9DF87}"/>
                </a:ext>
              </a:extLst>
            </p:cNvPr>
            <p:cNvSpPr/>
            <p:nvPr/>
          </p:nvSpPr>
          <p:spPr bwMode="auto">
            <a:xfrm>
              <a:off x="3529573" y="972926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রি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831CB7-ADD0-4796-95B9-F1F6A5F15352}"/>
                </a:ext>
              </a:extLst>
            </p:cNvPr>
            <p:cNvSpPr/>
            <p:nvPr/>
          </p:nvSpPr>
          <p:spPr bwMode="auto">
            <a:xfrm>
              <a:off x="4667501" y="972925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চি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057349-C69E-4074-9FDB-46957CB2EAC7}"/>
                </a:ext>
              </a:extLst>
            </p:cNvPr>
            <p:cNvSpPr/>
            <p:nvPr/>
          </p:nvSpPr>
          <p:spPr bwMode="auto">
            <a:xfrm>
              <a:off x="5817845" y="972927"/>
              <a:ext cx="13716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lpana Unicode" pitchFamily="2" charset="0"/>
                  <a:ea typeface="+mn-ea"/>
                  <a:cs typeface="Kalpana Unicode" pitchFamily="2" charset="0"/>
                </a:rPr>
                <a:t>তি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lpana Unicode" pitchFamily="2" charset="0"/>
                <a:ea typeface="+mn-ea"/>
                <a:cs typeface="Kalpana Unicod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1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35BF6-1F97-451B-9FE6-35945C61E330}"/>
              </a:ext>
            </a:extLst>
          </p:cNvPr>
          <p:cNvSpPr/>
          <p:nvPr/>
        </p:nvSpPr>
        <p:spPr bwMode="auto">
          <a:xfrm>
            <a:off x="2248944" y="1475475"/>
            <a:ext cx="7413672" cy="473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A18F-2971-4412-9D5A-514487A86C2B}"/>
              </a:ext>
            </a:extLst>
          </p:cNvPr>
          <p:cNvSpPr/>
          <p:nvPr/>
        </p:nvSpPr>
        <p:spPr bwMode="auto">
          <a:xfrm>
            <a:off x="2248944" y="1705700"/>
            <a:ext cx="7413672" cy="45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E061B-D272-4A79-813E-6E6C1F32B44C}"/>
              </a:ext>
            </a:extLst>
          </p:cNvPr>
          <p:cNvSpPr/>
          <p:nvPr/>
        </p:nvSpPr>
        <p:spPr bwMode="auto">
          <a:xfrm>
            <a:off x="2248944" y="1934297"/>
            <a:ext cx="7413672" cy="45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A2E-66C8-46F1-80F0-443C94291DD0}"/>
              </a:ext>
            </a:extLst>
          </p:cNvPr>
          <p:cNvSpPr/>
          <p:nvPr/>
        </p:nvSpPr>
        <p:spPr bwMode="auto">
          <a:xfrm>
            <a:off x="4108868" y="1023208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679C2D-69DD-4113-9E51-9FD5F2B9DF87}"/>
              </a:ext>
            </a:extLst>
          </p:cNvPr>
          <p:cNvSpPr/>
          <p:nvPr/>
        </p:nvSpPr>
        <p:spPr bwMode="auto">
          <a:xfrm>
            <a:off x="5249221" y="1027518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831CB7-ADD0-4796-95B9-F1F6A5F15352}"/>
              </a:ext>
            </a:extLst>
          </p:cNvPr>
          <p:cNvSpPr/>
          <p:nvPr/>
        </p:nvSpPr>
        <p:spPr bwMode="auto">
          <a:xfrm>
            <a:off x="6441741" y="1027517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057349-C69E-4074-9FDB-46957CB2EAC7}"/>
              </a:ext>
            </a:extLst>
          </p:cNvPr>
          <p:cNvSpPr/>
          <p:nvPr/>
        </p:nvSpPr>
        <p:spPr bwMode="auto">
          <a:xfrm>
            <a:off x="7605733" y="1027519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217785-3BC6-4716-BF32-8CE4063692CB}"/>
              </a:ext>
            </a:extLst>
          </p:cNvPr>
          <p:cNvSpPr/>
          <p:nvPr/>
        </p:nvSpPr>
        <p:spPr bwMode="auto">
          <a:xfrm>
            <a:off x="2920621" y="1017706"/>
            <a:ext cx="1463040" cy="137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03617-AF88-499A-9932-1FA023D26A9C}"/>
              </a:ext>
            </a:extLst>
          </p:cNvPr>
          <p:cNvSpPr/>
          <p:nvPr/>
        </p:nvSpPr>
        <p:spPr>
          <a:xfrm>
            <a:off x="4108868" y="2892948"/>
            <a:ext cx="6964140" cy="2858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>
                  <a:noFill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kumimoji="0" lang="bn-BD" sz="3600" b="0" i="0" u="none" strike="noStrike" kern="1200" cap="none" spc="0" normalizeH="0" baseline="0" noProof="0" dirty="0">
              <a:ln w="0">
                <a:noFill/>
              </a:ln>
              <a:solidFill>
                <a:srgbClr val="0000FF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err="1" smtClean="0">
                <a:ln w="0">
                  <a:noFill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kumimoji="0" lang="bn-BD" sz="3600" b="0" i="0" u="none" strike="noStrike" kern="1200" cap="none" spc="0" normalizeH="0" baseline="0" noProof="0" dirty="0">
              <a:ln w="0">
                <a:noFill/>
              </a:ln>
              <a:solidFill>
                <a:srgbClr val="0000FF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kumimoji="0" lang="bn-BD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55" y="2572183"/>
            <a:ext cx="2908976" cy="36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35BF6-1F97-451B-9FE6-35945C61E330}"/>
              </a:ext>
            </a:extLst>
          </p:cNvPr>
          <p:cNvSpPr/>
          <p:nvPr/>
        </p:nvSpPr>
        <p:spPr bwMode="auto">
          <a:xfrm>
            <a:off x="2248944" y="1018270"/>
            <a:ext cx="7413672" cy="473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A18F-2971-4412-9D5A-514487A86C2B}"/>
              </a:ext>
            </a:extLst>
          </p:cNvPr>
          <p:cNvSpPr/>
          <p:nvPr/>
        </p:nvSpPr>
        <p:spPr bwMode="auto">
          <a:xfrm>
            <a:off x="2248944" y="1248495"/>
            <a:ext cx="7413672" cy="45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E061B-D272-4A79-813E-6E6C1F32B44C}"/>
              </a:ext>
            </a:extLst>
          </p:cNvPr>
          <p:cNvSpPr/>
          <p:nvPr/>
        </p:nvSpPr>
        <p:spPr bwMode="auto">
          <a:xfrm>
            <a:off x="2248944" y="1477092"/>
            <a:ext cx="7413672" cy="45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ana Unicode" pitchFamily="2" charset="0"/>
              <a:ea typeface="+mn-ea"/>
              <a:cs typeface="Kalpana Unicode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A2E-66C8-46F1-80F0-443C94291DD0}"/>
              </a:ext>
            </a:extLst>
          </p:cNvPr>
          <p:cNvSpPr/>
          <p:nvPr/>
        </p:nvSpPr>
        <p:spPr bwMode="auto">
          <a:xfrm>
            <a:off x="4148034" y="661303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679C2D-69DD-4113-9E51-9FD5F2B9DF87}"/>
              </a:ext>
            </a:extLst>
          </p:cNvPr>
          <p:cNvSpPr/>
          <p:nvPr/>
        </p:nvSpPr>
        <p:spPr bwMode="auto">
          <a:xfrm>
            <a:off x="5249221" y="662598"/>
            <a:ext cx="146304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831CB7-ADD0-4796-95B9-F1F6A5F15352}"/>
              </a:ext>
            </a:extLst>
          </p:cNvPr>
          <p:cNvSpPr/>
          <p:nvPr/>
        </p:nvSpPr>
        <p:spPr bwMode="auto">
          <a:xfrm>
            <a:off x="6468034" y="632364"/>
            <a:ext cx="146304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057349-C69E-4074-9FDB-46957CB2EAC7}"/>
              </a:ext>
            </a:extLst>
          </p:cNvPr>
          <p:cNvSpPr/>
          <p:nvPr/>
        </p:nvSpPr>
        <p:spPr bwMode="auto">
          <a:xfrm>
            <a:off x="7632026" y="632366"/>
            <a:ext cx="1463040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217785-3BC6-4716-BF32-8CE4063692CB}"/>
              </a:ext>
            </a:extLst>
          </p:cNvPr>
          <p:cNvSpPr/>
          <p:nvPr/>
        </p:nvSpPr>
        <p:spPr bwMode="auto">
          <a:xfrm>
            <a:off x="2920621" y="560501"/>
            <a:ext cx="1463040" cy="137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2278" y="3211982"/>
            <a:ext cx="10597484" cy="1436844"/>
          </a:xfrm>
          <a:prstGeom prst="roundRect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83130" y="3282470"/>
            <a:ext cx="9443117" cy="12343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১৭.১.১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Oval 21"/>
          <p:cNvSpPr/>
          <p:nvPr/>
        </p:nvSpPr>
        <p:spPr>
          <a:xfrm>
            <a:off x="933411" y="3576021"/>
            <a:ext cx="777922" cy="750849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4794" y="1124096"/>
            <a:ext cx="996285" cy="9352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56629" y="335343"/>
            <a:ext cx="695614" cy="7778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27615" y="1619729"/>
            <a:ext cx="675564" cy="641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188" y="144775"/>
            <a:ext cx="938713" cy="912144"/>
          </a:xfrm>
          <a:prstGeom prst="ellipse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512390" y="1099212"/>
            <a:ext cx="996285" cy="9352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846541" y="266783"/>
            <a:ext cx="695614" cy="7778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497867" y="1768001"/>
            <a:ext cx="675564" cy="6417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326247" y="0"/>
            <a:ext cx="938713" cy="912144"/>
          </a:xfrm>
          <a:prstGeom prst="ellipse">
            <a:avLst/>
          </a:prstGeom>
          <a:solidFill>
            <a:srgbClr val="F69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3070412" y="598493"/>
            <a:ext cx="6051176" cy="102197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KalegongaEMJ" panose="04000000000000000000" pitchFamily="82" charset="0"/>
                <a:cs typeface="KalegongaEMJ" panose="04000000000000000000" pitchFamily="82" charset="0"/>
              </a:rPr>
              <a:t>আবেগ</a:t>
            </a:r>
            <a:r>
              <a:rPr lang="en-US" sz="7200" dirty="0" smtClean="0">
                <a:solidFill>
                  <a:srgbClr val="C00000"/>
                </a:solidFill>
                <a:latin typeface="KalegongaEMJ" panose="04000000000000000000" pitchFamily="82" charset="0"/>
                <a:cs typeface="KalegongaEMJ" panose="04000000000000000000" pitchFamily="8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KalegongaEMJ" panose="04000000000000000000" pitchFamily="82" charset="0"/>
                <a:cs typeface="KalegongaEMJ" panose="04000000000000000000" pitchFamily="82" charset="0"/>
              </a:rPr>
              <a:t>সৃস্টি</a:t>
            </a:r>
            <a:endParaRPr lang="en-ZW" sz="7200" dirty="0">
              <a:solidFill>
                <a:srgbClr val="C00000"/>
              </a:solidFill>
              <a:latin typeface="KalegongaEMJ" panose="04000000000000000000" pitchFamily="82" charset="0"/>
              <a:cs typeface="KalegongaEMJ" panose="04000000000000000000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641" y="1950024"/>
            <a:ext cx="11120718" cy="2985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পরিবারে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সন্তান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সন্ততি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৮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প্রতিটি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ভাইয়ের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তিনজন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পরিবারটিতে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কয়জন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কয়জন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মেয়ে</a:t>
            </a:r>
            <a:r>
              <a:rPr lang="en-US" sz="54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ZW" sz="54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9977" y="5172140"/>
            <a:ext cx="9052560" cy="1005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</a:rPr>
              <a:t> : ৩ </a:t>
            </a:r>
            <a:r>
              <a:rPr lang="en-US" sz="3600" dirty="0" err="1" smtClean="0">
                <a:solidFill>
                  <a:schemeClr val="tx1"/>
                </a:solidFill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মেয়ে</a:t>
            </a:r>
            <a:r>
              <a:rPr lang="en-US" sz="3600" dirty="0" smtClean="0">
                <a:solidFill>
                  <a:schemeClr val="tx1"/>
                </a:solidFill>
              </a:rPr>
              <a:t> , ৫ </a:t>
            </a:r>
            <a:r>
              <a:rPr lang="en-US" sz="3600" dirty="0" err="1" smtClean="0">
                <a:solidFill>
                  <a:schemeClr val="tx1"/>
                </a:solidFill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ছেলে।প্রতিটি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বোনের</a:t>
            </a:r>
            <a:r>
              <a:rPr lang="en-US" sz="3600" dirty="0" smtClean="0">
                <a:solidFill>
                  <a:schemeClr val="tx1"/>
                </a:solidFill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ভাই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ZW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4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31D071-B2AA-4463-A1D1-FF26D0BB906C}"/>
              </a:ext>
            </a:extLst>
          </p:cNvPr>
          <p:cNvSpPr txBox="1"/>
          <p:nvPr/>
        </p:nvSpPr>
        <p:spPr>
          <a:xfrm>
            <a:off x="869409" y="5441279"/>
            <a:ext cx="10455084" cy="83099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বিশ্বকোষ এবং অভিধান আলাদাভাবে একটার উপর একটা স্তূপাকারে সাজাই। প্রতিটি বিশ্বকোষ ৬সেমি. এবং প্রতিটি অভিধান ৪ সেমি. পুরু । কত সেমি. উচ্চতায় বইগুলোর উচ্চতা সমান হবে?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49050" y="1393117"/>
            <a:ext cx="3164275" cy="1938588"/>
            <a:chOff x="1758383" y="179287"/>
            <a:chExt cx="4876800" cy="346710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8383" y="179287"/>
              <a:ext cx="4876800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 rot="1813607">
              <a:off x="3711449" y="1376477"/>
              <a:ext cx="1146412" cy="42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অভিধান </a:t>
              </a:r>
              <a:endParaRPr lang="en-US" sz="2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0626" y="1451622"/>
            <a:ext cx="2809284" cy="2956447"/>
            <a:chOff x="6228143" y="671015"/>
            <a:chExt cx="3836172" cy="3723564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228143" y="671015"/>
              <a:ext cx="3836172" cy="37235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 rot="20576266">
              <a:off x="7279918" y="1744237"/>
              <a:ext cx="1326245" cy="503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বিশ্বকোষ</a:t>
              </a:r>
              <a:endParaRPr lang="en-US" sz="2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83736" y="2311678"/>
            <a:ext cx="9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সেমি.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3325" y="2023228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সেমি</a:t>
            </a:r>
            <a:r>
              <a:rPr lang="bn-BD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706345" y="3247060"/>
            <a:ext cx="2133600" cy="2143125"/>
            <a:chOff x="4208960" y="2956447"/>
            <a:chExt cx="2133600" cy="2143125"/>
          </a:xfrm>
        </p:grpSpPr>
        <p:pic>
          <p:nvPicPr>
            <p:cNvPr id="31" name="Picture 13" descr="35+ Ideas For School Books Png Transparent - Boudoir Pari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8960" y="2956447"/>
              <a:ext cx="2133600" cy="214312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 rot="19787602">
              <a:off x="4803463" y="3311397"/>
              <a:ext cx="831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বিশ্বকোষ</a:t>
              </a:r>
              <a:endParaRPr lang="en-US" sz="1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84508" y="3563980"/>
            <a:ext cx="2528817" cy="1824178"/>
            <a:chOff x="7229314" y="3042240"/>
            <a:chExt cx="3065078" cy="2767085"/>
          </a:xfrm>
        </p:grpSpPr>
        <p:pic>
          <p:nvPicPr>
            <p:cNvPr id="34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29314" y="3042240"/>
              <a:ext cx="3065078" cy="276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 rot="571999">
              <a:off x="8275353" y="3434906"/>
              <a:ext cx="1009652" cy="36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অভিধান </a:t>
              </a:r>
              <a:endParaRPr lang="en-US" sz="20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32680" y="507328"/>
            <a:ext cx="4951828" cy="78820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লক্ষ্য করঃ 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DDE2F-0933-49BF-ABE2-58E826A1C84B}"/>
              </a:ext>
            </a:extLst>
          </p:cNvPr>
          <p:cNvSpPr txBox="1"/>
          <p:nvPr/>
        </p:nvSpPr>
        <p:spPr>
          <a:xfrm>
            <a:off x="1050681" y="1487899"/>
            <a:ext cx="82914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লসাগু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D986D-DA23-43DA-A3BE-8C07F83AF762}"/>
              </a:ext>
            </a:extLst>
          </p:cNvPr>
          <p:cNvSpPr txBox="1"/>
          <p:nvPr/>
        </p:nvSpPr>
        <p:spPr>
          <a:xfrm>
            <a:off x="1531033" y="5311364"/>
            <a:ext cx="88134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উত্তর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 : 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১২ সেমি.উচ্চতায় বইগুলোর উচ্চতা সমান হবে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।</a:t>
            </a:r>
            <a:endParaRPr lang="en-US" sz="4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962D1-3C88-4FD7-8E11-BF716D1AD735}"/>
              </a:ext>
            </a:extLst>
          </p:cNvPr>
          <p:cNvSpPr txBox="1"/>
          <p:nvPr/>
        </p:nvSpPr>
        <p:spPr>
          <a:xfrm>
            <a:off x="2869712" y="495992"/>
            <a:ext cx="6576178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ইউক্লিড পদ্ধতিতে ল.সা.গু. নির্ণয়ঃ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66FA9-2696-4579-B5CE-D736807844C8}"/>
              </a:ext>
            </a:extLst>
          </p:cNvPr>
          <p:cNvSpPr txBox="1"/>
          <p:nvPr/>
        </p:nvSpPr>
        <p:spPr>
          <a:xfrm>
            <a:off x="1913351" y="447561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∴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লসাগু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 = 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২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৩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২ 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= 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১২ </a:t>
            </a:r>
            <a:endParaRPr lang="en-US" sz="4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ea typeface="Yu Gothic UI Semibold" panose="020B0700000000000000" pitchFamily="34" charset="-128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235" y="2246216"/>
            <a:ext cx="5144330" cy="19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2048510" y="4627563"/>
            <a:ext cx="347663" cy="349250"/>
          </a:xfrm>
          <a:custGeom>
            <a:avLst/>
            <a:gdLst/>
            <a:ahLst/>
            <a:cxnLst/>
            <a:rect l="l" t="t" r="r" b="b"/>
            <a:pathLst>
              <a:path w="288" h="288" extrusionOk="0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15773" y="2286000"/>
            <a:ext cx="365125" cy="341313"/>
          </a:xfrm>
          <a:custGeom>
            <a:avLst/>
            <a:gdLst/>
            <a:ahLst/>
            <a:cxnLst/>
            <a:rect l="l" t="t" r="r" b="b"/>
            <a:pathLst>
              <a:path w="301" h="282" extrusionOk="0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866573" y="4541838"/>
            <a:ext cx="327025" cy="349250"/>
          </a:xfrm>
          <a:custGeom>
            <a:avLst/>
            <a:gdLst/>
            <a:ahLst/>
            <a:cxnLst/>
            <a:rect l="l" t="t" r="r" b="b"/>
            <a:pathLst>
              <a:path w="269" h="288" extrusionOk="0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748" y="2322513"/>
            <a:ext cx="347662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899" y="5749300"/>
            <a:ext cx="956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এবং ৮ এর সাধারণ গুণিতক হল ৩০। সুতরাং লসাগুঃ ৩০ (উত্তর)  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66FA9-2696-4579-B5CE-D736807844C8}"/>
              </a:ext>
            </a:extLst>
          </p:cNvPr>
          <p:cNvSpPr txBox="1"/>
          <p:nvPr/>
        </p:nvSpPr>
        <p:spPr>
          <a:xfrm>
            <a:off x="1969648" y="4834631"/>
            <a:ext cx="56769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∴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লসাগু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 = 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৫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৩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×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২ 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= </a:t>
            </a:r>
            <a:r>
              <a:rPr lang="bn-BD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Yu Gothic UI Semibold" panose="020B0700000000000000" pitchFamily="34" charset="-128"/>
                <a:cs typeface="NikoshBAN" panose="02000000000000000000" pitchFamily="2" charset="0"/>
              </a:rPr>
              <a:t>৩০ </a:t>
            </a:r>
            <a:endParaRPr lang="en-US" sz="4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ea typeface="Yu Gothic UI Semibold" panose="020B0700000000000000" pitchFamily="34" charset="-128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696" y="563627"/>
            <a:ext cx="956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চলো নিচের দুইটি সংখ্যার লসাগু বের করিঃ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7777" y="1306850"/>
            <a:ext cx="2715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 ,১০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755" y="2242852"/>
            <a:ext cx="5785529" cy="2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026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ful Education PPT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300</Words>
  <Application>Microsoft Office PowerPoint</Application>
  <PresentationFormat>Widescreen</PresentationFormat>
  <Paragraphs>69</Paragraphs>
  <Slides>14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Yu Gothic UI Semibold</vt:lpstr>
      <vt:lpstr>Arial</vt:lpstr>
      <vt:lpstr>Calibri</vt:lpstr>
      <vt:lpstr>Calibri Light</vt:lpstr>
      <vt:lpstr>Gill Sans</vt:lpstr>
      <vt:lpstr>KalegongaEMJ</vt:lpstr>
      <vt:lpstr>Kalpana Unicode</vt:lpstr>
      <vt:lpstr>Kalpurush</vt:lpstr>
      <vt:lpstr>NikoshBAN</vt:lpstr>
      <vt:lpstr>SimHei</vt:lpstr>
      <vt:lpstr>Vrinda</vt:lpstr>
      <vt:lpstr>Office Theme</vt:lpstr>
      <vt:lpstr>Colorful Education PPT Template，Freepptbackgrounds.net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NAHAR</dc:creator>
  <cp:lastModifiedBy>NAHAR</cp:lastModifiedBy>
  <cp:revision>17</cp:revision>
  <dcterms:created xsi:type="dcterms:W3CDTF">2022-02-07T08:48:21Z</dcterms:created>
  <dcterms:modified xsi:type="dcterms:W3CDTF">2022-02-07T11:38:38Z</dcterms:modified>
</cp:coreProperties>
</file>