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  <p:sldId id="263" r:id="rId5"/>
    <p:sldId id="264" r:id="rId6"/>
    <p:sldId id="269" r:id="rId7"/>
    <p:sldId id="267" r:id="rId8"/>
    <p:sldId id="270" r:id="rId9"/>
    <p:sldId id="268" r:id="rId10"/>
    <p:sldId id="272" r:id="rId11"/>
    <p:sldId id="265" r:id="rId12"/>
    <p:sldId id="266" r:id="rId13"/>
    <p:sldId id="273" r:id="rId14"/>
    <p:sldId id="274" r:id="rId15"/>
    <p:sldId id="275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0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7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8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65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8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43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9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6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4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72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E656-B107-41B1-A6A0-B176B73ACFF4}" type="datetimeFigureOut">
              <a:rPr lang="en-US" smtClean="0"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30086-5485-46CF-A290-0610EAAFE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2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15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/>
        </p:nvSpPr>
        <p:spPr>
          <a:xfrm>
            <a:off x="235527" y="152400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30582" y="796636"/>
            <a:ext cx="7647709" cy="120534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আজকের</a:t>
            </a:r>
            <a:r>
              <a:rPr lang="en-US" sz="40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পাঠে</a:t>
            </a:r>
            <a:r>
              <a:rPr lang="en-US" sz="40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সবাইকে</a:t>
            </a:r>
            <a:r>
              <a:rPr lang="en-US" sz="40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স্বাগত</a:t>
            </a:r>
            <a:r>
              <a:rPr lang="en-US" sz="40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581" y="2001982"/>
            <a:ext cx="7647710" cy="4297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40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77090" y="166254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06982" y="1225555"/>
            <a:ext cx="4835236" cy="11233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জোড়ায় কাজ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6678" y="3408217"/>
            <a:ext cx="8589785" cy="11233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আমরা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কীভাবে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রোগাক্রান্ত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হই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?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31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5197" y="529042"/>
            <a:ext cx="4090112" cy="229812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7921" y="529043"/>
            <a:ext cx="4113934" cy="2298123"/>
          </a:xfrm>
          <a:prstGeom prst="rect">
            <a:avLst/>
          </a:prstGeom>
        </p:spPr>
      </p:pic>
      <p:sp>
        <p:nvSpPr>
          <p:cNvPr id="26" name="Frame 25"/>
          <p:cNvSpPr/>
          <p:nvPr/>
        </p:nvSpPr>
        <p:spPr>
          <a:xfrm>
            <a:off x="124691" y="166254"/>
            <a:ext cx="11928764" cy="6539346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4182" y="4356402"/>
            <a:ext cx="11069782" cy="19274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মশার মতো পোকামাকড় বা কুকুরের মতো প্রাণীর কামড়ের মাধ্যমে কিছু রোগ ছড়াতে পারে।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55197" y="2961834"/>
            <a:ext cx="4090112" cy="9975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মশা </a:t>
            </a:r>
            <a:endParaRPr lang="bn-BD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567921" y="2947979"/>
            <a:ext cx="4113934" cy="9975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কুকুর </a:t>
            </a:r>
            <a:endParaRPr lang="bn-BD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56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9129" y="536862"/>
            <a:ext cx="4286252" cy="24003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965" y="536861"/>
            <a:ext cx="4154724" cy="2400301"/>
          </a:xfrm>
          <a:prstGeom prst="rect">
            <a:avLst/>
          </a:prstGeom>
        </p:spPr>
      </p:pic>
      <p:sp>
        <p:nvSpPr>
          <p:cNvPr id="12" name="Frame 11"/>
          <p:cNvSpPr/>
          <p:nvPr/>
        </p:nvSpPr>
        <p:spPr>
          <a:xfrm>
            <a:off x="138545" y="166254"/>
            <a:ext cx="11914910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1273" y="4434120"/>
            <a:ext cx="10668000" cy="19274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দূষিত খাদ্য গ্রহণ এবং দূষিত পানি পানের মাধ্যমেও সংক্রামক রোগ ছড়াতে পারে।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39129" y="3148018"/>
            <a:ext cx="4286252" cy="9975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দূষিত খাদ্য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25965" y="3148018"/>
            <a:ext cx="4154724" cy="9975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দূষিত পানি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556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77090" y="166254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77152" y="371546"/>
            <a:ext cx="3837691" cy="8199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দলীয় কাজ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8815" y="2344910"/>
            <a:ext cx="11014364" cy="1539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নিচের ছকের মতো একটি ছক খাতায় এঁকে কী কী উপায়ে সংক্রামক রোগ ছড়ায় তার একটি তালিকা তৈরি কর।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8815" y="1319673"/>
            <a:ext cx="11014363" cy="8901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চারটি দলে ভাগ হবে। প্রত্যেক দলের একই কাজ।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775471"/>
              </p:ext>
            </p:extLst>
          </p:nvPr>
        </p:nvGraphicFramePr>
        <p:xfrm>
          <a:off x="588815" y="3967211"/>
          <a:ext cx="11014364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14364">
                  <a:extLst>
                    <a:ext uri="{9D8B030D-6E8A-4147-A177-3AD203B41FA5}">
                      <a16:colId xmlns:a16="http://schemas.microsoft.com/office/drawing/2014/main" val="1045573147"/>
                    </a:ext>
                  </a:extLst>
                </a:gridCol>
              </a:tblGrid>
              <a:tr h="5246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সংক্রামক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রোগ</a:t>
                      </a:r>
                      <a:r>
                        <a:rPr lang="bn-IN" sz="3200" b="1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কীভাবে ছড়ায়? 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 </a:t>
                      </a:r>
                      <a:endParaRPr lang="bn-BD" sz="3200" b="1" dirty="0">
                        <a:solidFill>
                          <a:schemeClr val="tx1"/>
                        </a:solidFill>
                        <a:latin typeface="Kalpurush" panose="02000600000000000000" pitchFamily="2" charset="0"/>
                        <a:cs typeface="Kalpurush" panose="020006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4786858"/>
                  </a:ext>
                </a:extLst>
              </a:tr>
              <a:tr h="439326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১।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9053224"/>
                  </a:ext>
                </a:extLst>
              </a:tr>
              <a:tr h="439326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২।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396870"/>
                  </a:ext>
                </a:extLst>
              </a:tr>
              <a:tr h="439326">
                <a:tc>
                  <a:txBody>
                    <a:bodyPr/>
                    <a:lstStyle/>
                    <a:p>
                      <a:r>
                        <a:rPr lang="bn-IN" sz="3200" dirty="0" smtClean="0">
                          <a:latin typeface="Kalpurush" panose="02000600000000000000" pitchFamily="2" charset="0"/>
                          <a:cs typeface="Kalpurush" panose="02000600000000000000" pitchFamily="2" charset="0"/>
                        </a:rPr>
                        <a:t>৩।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87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22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77090" y="166254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8873" y="665016"/>
            <a:ext cx="4849091" cy="55824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তোমাদের বিজ্ঞান বইয়ের ৪৭ পৃষ্ঠা খুলে দেখে দেখে নিরবে পড়।  </a:t>
            </a:r>
            <a:endParaRPr lang="bn-BD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991" y="665016"/>
            <a:ext cx="5325218" cy="5582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77090" y="166254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94897" y="454270"/>
            <a:ext cx="4163284" cy="11801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মূল্যায়ন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73912" y="477859"/>
            <a:ext cx="7675418" cy="11801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শূণ্যস্থান পূরণ কর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7981" y="1805966"/>
            <a:ext cx="11236036" cy="46342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১। স্বাস্থ্যবিধি মেনে চললে আমরা .................. ভালো রাখতে পারি। 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২। </a:t>
            </a:r>
            <a:r>
              <a:rPr lang="bn-IN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স্বাস্থ্যবিধি মেনে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চলার পরেও </a:t>
            </a:r>
            <a:r>
              <a:rPr lang="bn-IN" sz="3600" b="1" dirty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আমরা 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........................ হই। 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৩। ব্যাকটেরিয়া, ভাইরাস, ছত্রাক ইত্যাদি শরীরে প্রবেশের ফলে সৃষ্ট রোগই হলো .............................. রোগ। 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৪। দূষিত পানি পানের মাধ্যমেও ................. রোগ ছড়াতে পারে।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85604" y="2622053"/>
            <a:ext cx="1433939" cy="65242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স্বাস্থ্য</a:t>
            </a:r>
            <a:endParaRPr lang="bn-BD" sz="3600" b="1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86150" y="3167009"/>
            <a:ext cx="2507673" cy="65242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রোগাক্রান্ত</a:t>
            </a:r>
            <a:endParaRPr lang="bn-BD" sz="3600" b="1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40167" y="4382901"/>
            <a:ext cx="2909461" cy="65242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সংক্রামক  </a:t>
            </a:r>
            <a:endParaRPr lang="bn-BD" sz="3600" b="1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49628" y="4914192"/>
            <a:ext cx="1946571" cy="65242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rgbClr val="FF0000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সংক্রামক</a:t>
            </a:r>
            <a:endParaRPr lang="bn-BD" sz="3600" b="1" dirty="0">
              <a:solidFill>
                <a:srgbClr val="FF0000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69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77090" y="166254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05201" y="870309"/>
            <a:ext cx="5250872" cy="122172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বাড়ির</a:t>
            </a:r>
            <a:r>
              <a:rPr lang="bn-IN" sz="40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কাজ </a:t>
            </a:r>
            <a:endParaRPr lang="bn-BD" sz="40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25236" y="2380456"/>
            <a:ext cx="10058400" cy="375710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১। সংক্রামক রোগ ছড়ায় এমন তিনটি জীবানুর নাম লেখ।</a:t>
            </a:r>
          </a:p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২। কোন কোন প্রাণীর কামড়ে সংক্রামক রোগ ছড়ায়?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7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456" y="2001982"/>
            <a:ext cx="7813962" cy="4390454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235527" y="152400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7457" y="796636"/>
            <a:ext cx="7813962" cy="12053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সবাইকে</a:t>
            </a:r>
            <a:r>
              <a:rPr lang="en-US" sz="40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অসংখ্য</a:t>
            </a:r>
            <a:r>
              <a:rPr lang="en-US" sz="40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r>
              <a:rPr lang="en-US" sz="4000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4000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64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6255329" y="439880"/>
            <a:ext cx="1343891" cy="5908965"/>
          </a:xfrm>
          <a:prstGeom prst="diamon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রি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চি</a:t>
            </a:r>
          </a:p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তি</a:t>
            </a:r>
            <a:endParaRPr lang="en-US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6473" y="3898495"/>
            <a:ext cx="59158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মোহাম্মদ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আবদুল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গফুর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মজুমদার</a:t>
            </a:r>
            <a:endParaRPr lang="en-US" sz="32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সহকারী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শিক্ষক</a:t>
            </a:r>
            <a:endParaRPr lang="en-US" sz="32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গৈয়ারভা</a:t>
            </a:r>
            <a:r>
              <a:rPr lang="bn-IN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ঙ্গা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সরকারি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প্রাথমিক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বিদ্যালয়</a:t>
            </a:r>
            <a:r>
              <a:rPr lang="en-US" sz="3200" b="1" dirty="0"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3200" b="1" dirty="0" smtClean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লালমাই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, </a:t>
            </a:r>
            <a:r>
              <a:rPr lang="en-US" sz="3200" b="1" dirty="0" err="1" smtClean="0">
                <a:latin typeface="Kalpurush" panose="02000600000000000000" pitchFamily="2" charset="0"/>
                <a:cs typeface="Kalpurush" panose="02000600000000000000" pitchFamily="2" charset="0"/>
              </a:rPr>
              <a:t>কুমিল্লা</a:t>
            </a:r>
            <a:r>
              <a:rPr lang="en-US" sz="3200" b="1" dirty="0" smtClean="0"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en-US" sz="32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51177" y="3898495"/>
            <a:ext cx="390697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স্বাস্থ্যবিধি</a:t>
            </a: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০৭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পৃষ্ঠাঃ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৪৭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5417" y="749533"/>
            <a:ext cx="2424544" cy="27950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3" y="749533"/>
            <a:ext cx="2813000" cy="2795082"/>
          </a:xfrm>
          <a:prstGeom prst="rect">
            <a:avLst/>
          </a:prstGeom>
        </p:spPr>
      </p:pic>
      <p:sp>
        <p:nvSpPr>
          <p:cNvPr id="8" name="Frame 7"/>
          <p:cNvSpPr/>
          <p:nvPr/>
        </p:nvSpPr>
        <p:spPr>
          <a:xfrm>
            <a:off x="235527" y="152400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2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3542" y="663876"/>
            <a:ext cx="8229600" cy="11233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চলো আমরা কিছু ছবি দেখি।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0925" y="5001489"/>
            <a:ext cx="3264474" cy="94210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ব্যাকটেরিয়া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25" y="2039354"/>
            <a:ext cx="3264474" cy="27100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2199" y="2055947"/>
            <a:ext cx="3264474" cy="27100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260" y="2055947"/>
            <a:ext cx="3329498" cy="271001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415269" y="5001487"/>
            <a:ext cx="3271404" cy="94210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ভাইরাস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15260" y="4973774"/>
            <a:ext cx="3329498" cy="94210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ছত্রাক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235527" y="152400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0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9127" y="775855"/>
            <a:ext cx="7744691" cy="52231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সংক্রামক রোগ </a:t>
            </a:r>
            <a:endParaRPr lang="bn-BD" sz="4000" b="1" u="sng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4" name="Picture 3" descr="prc2.jpg">
            <a:extLst>
              <a:ext uri="{FF2B5EF4-FFF2-40B4-BE49-F238E27FC236}">
                <a16:creationId xmlns:a16="http://schemas.microsoft.com/office/drawing/2014/main" id="{62B6E942-80D6-41F2-B054-241804072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9712506" y="4635749"/>
            <a:ext cx="2381250" cy="13237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prc2.jpg">
            <a:extLst>
              <a:ext uri="{FF2B5EF4-FFF2-40B4-BE49-F238E27FC236}">
                <a16:creationId xmlns:a16="http://schemas.microsoft.com/office/drawing/2014/main" id="{862F8FCB-4769-49D6-B9E2-D6929C4B8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 flipV="1">
            <a:off x="9619704" y="864326"/>
            <a:ext cx="2566854" cy="13237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prc2.jpg">
            <a:extLst>
              <a:ext uri="{FF2B5EF4-FFF2-40B4-BE49-F238E27FC236}">
                <a16:creationId xmlns:a16="http://schemas.microsoft.com/office/drawing/2014/main" id="{20E8F3B5-C399-4587-AA89-475664EC8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 flipV="1">
            <a:off x="9592" y="4252843"/>
            <a:ext cx="2727282" cy="16687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prc2.jpg">
            <a:extLst>
              <a:ext uri="{FF2B5EF4-FFF2-40B4-BE49-F238E27FC236}">
                <a16:creationId xmlns:a16="http://schemas.microsoft.com/office/drawing/2014/main" id="{B60B5292-5D3C-4011-9F52-05C2B5DFC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0373" y="799849"/>
            <a:ext cx="2525720" cy="16687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Frame 7"/>
          <p:cNvSpPr/>
          <p:nvPr/>
        </p:nvSpPr>
        <p:spPr>
          <a:xfrm>
            <a:off x="235527" y="152400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9928" y="1122218"/>
            <a:ext cx="9961418" cy="46966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u="sng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  <a:endParaRPr lang="en-US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pPr algn="ctr"/>
            <a:endParaRPr lang="bn-IN" sz="4000" b="1" u="sng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৯.২.১</a:t>
            </a:r>
            <a:r>
              <a:rPr lang="bn-BD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সংক্রামক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রোগ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কী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ব্যাখ্যা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 পারবে। </a:t>
            </a:r>
            <a:endParaRPr lang="en-US" sz="3200" b="1" dirty="0" smtClean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৯.২.৩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সংক্রামক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রোগ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কীভাবে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ছড়ায়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তা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বর্ণনা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করতে পারবে। </a:t>
            </a:r>
          </a:p>
        </p:txBody>
      </p:sp>
      <p:sp>
        <p:nvSpPr>
          <p:cNvPr id="4" name="Frame 3"/>
          <p:cNvSpPr/>
          <p:nvPr/>
        </p:nvSpPr>
        <p:spPr>
          <a:xfrm>
            <a:off x="277090" y="166254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1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85654" y="1246909"/>
            <a:ext cx="6788727" cy="15378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সংক্রামক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রোগ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কী?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2109" y="3165763"/>
            <a:ext cx="10515600" cy="25492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বিভিন্ন জীবাণু যেমন- ব্যাকটেরিয়া, ভাইরাস, ছত্রাক ইত্যাদি শরীরে প্রবেশের ফলে সৃষ্ট রোগই হলো সংক্রামক রোগ।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277090" y="166254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11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003" y="1957667"/>
            <a:ext cx="4469541" cy="2369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35" y="1957666"/>
            <a:ext cx="3690753" cy="23691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65005" y="581890"/>
            <a:ext cx="8589785" cy="11233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সংক্রামক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রোগের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বিস্তার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0545" y="4490578"/>
            <a:ext cx="10390910" cy="18703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কিছু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কিছু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রোগ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হাঁচি-কাশির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মাধ্যমে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একজন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থেকে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আরেক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জনে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সংক্রমিত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হয়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277090" y="166254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5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277090" y="166254"/>
            <a:ext cx="11637818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1126" y="1719105"/>
            <a:ext cx="5929745" cy="11233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একক কাজ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86678" y="3408217"/>
            <a:ext cx="8589785" cy="11233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সংক্রামক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রোগ</a:t>
            </a:r>
            <a:r>
              <a:rPr lang="bn-IN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কী? </a:t>
            </a:r>
            <a:r>
              <a:rPr lang="en-US" sz="36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bn-BD" sz="36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24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159236" y="582972"/>
            <a:ext cx="9687399" cy="3795063"/>
            <a:chOff x="1159236" y="582973"/>
            <a:chExt cx="9687399" cy="371725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422" r="10133"/>
            <a:stretch/>
          </p:blipFill>
          <p:spPr>
            <a:xfrm>
              <a:off x="4999897" y="582973"/>
              <a:ext cx="2490754" cy="1813863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9236" y="2765592"/>
              <a:ext cx="2619067" cy="1534633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1516" y="582973"/>
              <a:ext cx="2566787" cy="1813863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79886" y="582973"/>
              <a:ext cx="2166749" cy="1813863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99897" y="2754457"/>
              <a:ext cx="2401780" cy="1545768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23271" y="2754457"/>
              <a:ext cx="2166749" cy="1545768"/>
            </a:xfrm>
            <a:prstGeom prst="rect">
              <a:avLst/>
            </a:prstGeom>
          </p:spPr>
        </p:pic>
      </p:grpSp>
      <p:sp>
        <p:nvSpPr>
          <p:cNvPr id="8" name="Frame 7"/>
          <p:cNvSpPr/>
          <p:nvPr/>
        </p:nvSpPr>
        <p:spPr>
          <a:xfrm>
            <a:off x="138545" y="166254"/>
            <a:ext cx="11914910" cy="6483927"/>
          </a:xfrm>
          <a:prstGeom prst="frame">
            <a:avLst>
              <a:gd name="adj1" fmla="val 1052"/>
            </a:avLst>
          </a:prstGeom>
          <a:solidFill>
            <a:schemeClr val="accent3"/>
          </a:solidFill>
          <a:ln w="19050">
            <a:solidFill>
              <a:srgbClr val="00B050"/>
            </a:solidFill>
            <a:prstDash val="sysDash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6364" y="4613564"/>
            <a:ext cx="11499272" cy="17473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সংক্রমিত ব্যক্তির ব্যবহৃত জিনিস যেমন- গ্লাস, প্লেট, চেয়ার, টেবিল, জামাকাপড়, টয়লেট ইত্যাদি ব্যবহারের মাধ্যমেও আমরা জীবানু দ্বারা </a:t>
            </a:r>
            <a:r>
              <a:rPr lang="en-US" sz="3200" b="1" dirty="0" err="1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সংক্রমিত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হ</a:t>
            </a:r>
            <a:r>
              <a:rPr lang="bn-IN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তে পারি</a:t>
            </a:r>
            <a:r>
              <a:rPr lang="en-US" sz="3200" b="1" dirty="0" smtClean="0">
                <a:solidFill>
                  <a:schemeClr val="tx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। </a:t>
            </a:r>
            <a:endParaRPr lang="bn-BD" sz="3200" b="1" dirty="0">
              <a:solidFill>
                <a:schemeClr val="tx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93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305</Words>
  <Application>Microsoft Office PowerPoint</Application>
  <PresentationFormat>Widescreen</PresentationFormat>
  <Paragraphs>58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Kalpurush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</dc:creator>
  <cp:lastModifiedBy>Singer</cp:lastModifiedBy>
  <cp:revision>28</cp:revision>
  <dcterms:created xsi:type="dcterms:W3CDTF">2022-02-02T14:01:00Z</dcterms:created>
  <dcterms:modified xsi:type="dcterms:W3CDTF">2022-02-07T00:36:41Z</dcterms:modified>
</cp:coreProperties>
</file>