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6858000" cx="12192000"/>
  <p:notesSz cx="6858000" cy="9144000"/>
  <p:embeddedFontLst>
    <p:embeddedFont>
      <p:font typeface="Quattrocento Sans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QuattrocentoSans-regular.fntdata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QuattrocentoSans-italic.fntdata"/><Relationship Id="rId14" Type="http://schemas.openxmlformats.org/officeDocument/2006/relationships/slide" Target="slides/slide9.xml"/><Relationship Id="rId36" Type="http://schemas.openxmlformats.org/officeDocument/2006/relationships/font" Target="fonts/QuattrocentoSans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schemas.openxmlformats.org/officeDocument/2006/relationships/font" Target="fonts/QuattrocentoSans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6" name="Google Shape;196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6" name="Google Shape;206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7" name="Google Shape;217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5" name="Google Shape;225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3" name="Google Shape;233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1" name="Google Shape;241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9" name="Google Shape;249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9" name="Google Shape;269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1" name="Google Shape;281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3" name="Google Shape;293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6" name="Google Shape;9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0" name="Google Shape;300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7" name="Google Shape;307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9" name="Google Shape;349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3" name="Google Shape;363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3" name="Google Shape;373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2" name="Google Shape;392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0" name="Google Shape;400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2" name="Google Shape;412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1" name="Google Shape;421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9" name="Google Shape;429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9" name="Google Shape;10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2" name="Google Shape;12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6" name="Google Shape;13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6" name="Google Shape;14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1" name="Google Shape;16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4" name="Google Shape;17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5" name="Google Shape;185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body"/>
          </p:nvPr>
        </p:nvSpPr>
        <p:spPr>
          <a:xfrm>
            <a:off x="609600" y="1600201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3832950" y="-1623149"/>
            <a:ext cx="4526100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7285050" y="1828789"/>
            <a:ext cx="58515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1697000" y="-812861"/>
            <a:ext cx="5851500" cy="80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idx="10" type="dt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ctrTitle"/>
          </p:nvPr>
        </p:nvSpPr>
        <p:spPr>
          <a:xfrm>
            <a:off x="914400" y="2130426"/>
            <a:ext cx="103632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subTitle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963084" y="4406901"/>
            <a:ext cx="103632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963084" y="2906713"/>
            <a:ext cx="103632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609600" y="1600201"/>
            <a:ext cx="53847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6197600" y="1600201"/>
            <a:ext cx="53847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609600" y="1535113"/>
            <a:ext cx="53868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609600" y="2174875"/>
            <a:ext cx="53868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7"/>
          <p:cNvSpPr txBox="1"/>
          <p:nvPr>
            <p:ph idx="3" type="body"/>
          </p:nvPr>
        </p:nvSpPr>
        <p:spPr>
          <a:xfrm>
            <a:off x="6193368" y="1535113"/>
            <a:ext cx="5388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7"/>
          <p:cNvSpPr txBox="1"/>
          <p:nvPr>
            <p:ph idx="4" type="body"/>
          </p:nvPr>
        </p:nvSpPr>
        <p:spPr>
          <a:xfrm>
            <a:off x="6193368" y="2174875"/>
            <a:ext cx="5388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609601" y="273050"/>
            <a:ext cx="4011000" cy="11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4766733" y="273051"/>
            <a:ext cx="6815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609601" y="1435101"/>
            <a:ext cx="40110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2389717" y="4800600"/>
            <a:ext cx="73152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2389717" y="5367338"/>
            <a:ext cx="73152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09600" y="1600201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5.jpg"/><Relationship Id="rId4" Type="http://schemas.openxmlformats.org/officeDocument/2006/relationships/image" Target="../media/image2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9.jpg"/><Relationship Id="rId4" Type="http://schemas.openxmlformats.org/officeDocument/2006/relationships/image" Target="../media/image26.jpg"/><Relationship Id="rId5" Type="http://schemas.openxmlformats.org/officeDocument/2006/relationships/image" Target="../media/image31.jpg"/><Relationship Id="rId6" Type="http://schemas.openxmlformats.org/officeDocument/2006/relationships/image" Target="../media/image3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9.jpg"/><Relationship Id="rId4" Type="http://schemas.openxmlformats.org/officeDocument/2006/relationships/image" Target="../media/image27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0.jpg"/><Relationship Id="rId4" Type="http://schemas.openxmlformats.org/officeDocument/2006/relationships/image" Target="../media/image42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5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7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1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8.jpg"/><Relationship Id="rId4" Type="http://schemas.openxmlformats.org/officeDocument/2006/relationships/image" Target="../media/image33.jpg"/><Relationship Id="rId5" Type="http://schemas.openxmlformats.org/officeDocument/2006/relationships/image" Target="../media/image40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8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image" Target="../media/image1.png"/><Relationship Id="rId5" Type="http://schemas.openxmlformats.org/officeDocument/2006/relationships/image" Target="../media/image7.jpg"/><Relationship Id="rId6" Type="http://schemas.openxmlformats.org/officeDocument/2006/relationships/image" Target="../media/image1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image" Target="../media/image17.jpg"/><Relationship Id="rId5" Type="http://schemas.openxmlformats.org/officeDocument/2006/relationships/image" Target="../media/image11.jpg"/><Relationship Id="rId6" Type="http://schemas.openxmlformats.org/officeDocument/2006/relationships/image" Target="../media/image19.jpg"/><Relationship Id="rId7" Type="http://schemas.openxmlformats.org/officeDocument/2006/relationships/image" Target="../media/image1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jpg"/><Relationship Id="rId4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jpg"/><Relationship Id="rId4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/>
          <p:nvPr/>
        </p:nvSpPr>
        <p:spPr>
          <a:xfrm>
            <a:off x="2383175" y="48050"/>
            <a:ext cx="8068500" cy="1466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1" i="0" lang="en-US" sz="8000" u="none" cap="none" strike="noStrike">
                <a:solidFill>
                  <a:srgbClr val="DF322D"/>
                </a:solidFill>
                <a:latin typeface="Arial"/>
                <a:ea typeface="Arial"/>
                <a:cs typeface="Arial"/>
                <a:sym typeface="Arial"/>
              </a:rPr>
              <a:t>সবাইকে শুভেচ্ছা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0" name="Google Shape;90;p13"/>
          <p:cNvGrpSpPr/>
          <p:nvPr/>
        </p:nvGrpSpPr>
        <p:grpSpPr>
          <a:xfrm>
            <a:off x="-3415" y="4215"/>
            <a:ext cx="12210000" cy="6949956"/>
            <a:chOff x="-3415" y="4215"/>
            <a:chExt cx="12210000" cy="6949956"/>
          </a:xfrm>
        </p:grpSpPr>
        <p:sp>
          <p:nvSpPr>
            <p:cNvPr id="91" name="Google Shape;91;p13"/>
            <p:cNvSpPr/>
            <p:nvPr/>
          </p:nvSpPr>
          <p:spPr>
            <a:xfrm>
              <a:off x="-3415" y="4215"/>
              <a:ext cx="12210000" cy="6867000"/>
            </a:xfrm>
            <a:prstGeom prst="frame">
              <a:avLst>
                <a:gd fmla="val 2578" name="adj1"/>
              </a:avLst>
            </a:prstGeom>
            <a:solidFill>
              <a:srgbClr val="8CB3E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3"/>
            <p:cNvSpPr txBox="1"/>
            <p:nvPr/>
          </p:nvSpPr>
          <p:spPr>
            <a:xfrm>
              <a:off x="3345108" y="6615471"/>
              <a:ext cx="65862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3" name="Google Shape;9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2050" y="1514750"/>
            <a:ext cx="10400001" cy="4999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2"/>
          <p:cNvSpPr/>
          <p:nvPr/>
        </p:nvSpPr>
        <p:spPr>
          <a:xfrm>
            <a:off x="1273278" y="5964148"/>
            <a:ext cx="88152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ঢাকা বিশ্ববিদ্যালয় এলাকা। চারদিকে থমথমে ভাব।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2"/>
          <p:cNvSpPr txBox="1"/>
          <p:nvPr/>
        </p:nvSpPr>
        <p:spPr>
          <a:xfrm>
            <a:off x="3345108" y="6615471"/>
            <a:ext cx="6586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মোফাকখারুল আলম, সহকারী শিক্ষক, গড়াডোবা সরকারী প্রাথমিক বিদ্যালয় , কেন্দুয়া, নেত্রকোণা। 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0" name="Google Shape;200;p22"/>
          <p:cNvGrpSpPr/>
          <p:nvPr/>
        </p:nvGrpSpPr>
        <p:grpSpPr>
          <a:xfrm>
            <a:off x="-3415" y="4215"/>
            <a:ext cx="12210000" cy="6949956"/>
            <a:chOff x="-3415" y="4215"/>
            <a:chExt cx="12210000" cy="6949956"/>
          </a:xfrm>
        </p:grpSpPr>
        <p:sp>
          <p:nvSpPr>
            <p:cNvPr id="201" name="Google Shape;201;p22"/>
            <p:cNvSpPr/>
            <p:nvPr/>
          </p:nvSpPr>
          <p:spPr>
            <a:xfrm>
              <a:off x="-3415" y="4215"/>
              <a:ext cx="12210000" cy="6867000"/>
            </a:xfrm>
            <a:prstGeom prst="frame">
              <a:avLst>
                <a:gd fmla="val 2578" name="adj1"/>
              </a:avLst>
            </a:prstGeom>
            <a:solidFill>
              <a:srgbClr val="8CB3E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2"/>
            <p:cNvSpPr txBox="1"/>
            <p:nvPr/>
          </p:nvSpPr>
          <p:spPr>
            <a:xfrm>
              <a:off x="3345108" y="6615471"/>
              <a:ext cx="65862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3" name="Google Shape;20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4625" y="426650"/>
            <a:ext cx="11083425" cy="50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3"/>
          <p:cNvSpPr/>
          <p:nvPr/>
        </p:nvSpPr>
        <p:spPr>
          <a:xfrm>
            <a:off x="1695309" y="5408538"/>
            <a:ext cx="6963900" cy="14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পুলিশ মিছিল করতে নিষেধ করেছে।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বাংলাকে রাষ্ট্রভাষা করার দাবি ছাত্রদের।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23"/>
          <p:cNvSpPr txBox="1"/>
          <p:nvPr/>
        </p:nvSpPr>
        <p:spPr>
          <a:xfrm>
            <a:off x="3345108" y="6615471"/>
            <a:ext cx="6586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মোফাকখারুল আলম, সহকারী শিক্ষক, গড়াডোবা সরকারী প্রাথমিক বিদ্যালয় , কেন্দুয়া, নেত্রকোণা। 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0" name="Google Shape;210;p23"/>
          <p:cNvGrpSpPr/>
          <p:nvPr/>
        </p:nvGrpSpPr>
        <p:grpSpPr>
          <a:xfrm>
            <a:off x="-3415" y="4215"/>
            <a:ext cx="12210000" cy="6949956"/>
            <a:chOff x="-3415" y="4215"/>
            <a:chExt cx="12210000" cy="6949956"/>
          </a:xfrm>
        </p:grpSpPr>
        <p:sp>
          <p:nvSpPr>
            <p:cNvPr id="211" name="Google Shape;211;p23"/>
            <p:cNvSpPr/>
            <p:nvPr/>
          </p:nvSpPr>
          <p:spPr>
            <a:xfrm>
              <a:off x="-3415" y="4215"/>
              <a:ext cx="12210000" cy="6867000"/>
            </a:xfrm>
            <a:prstGeom prst="frame">
              <a:avLst>
                <a:gd fmla="val 2578" name="adj1"/>
              </a:avLst>
            </a:prstGeom>
            <a:solidFill>
              <a:srgbClr val="8CB3E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3"/>
            <p:cNvSpPr txBox="1"/>
            <p:nvPr/>
          </p:nvSpPr>
          <p:spPr>
            <a:xfrm>
              <a:off x="3345108" y="6615471"/>
              <a:ext cx="65862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13" name="Google Shape;213;p23"/>
          <p:cNvPicPr preferRelativeResize="0"/>
          <p:nvPr/>
        </p:nvPicPr>
        <p:blipFill rotWithShape="1">
          <a:blip r:embed="rId3">
            <a:alphaModFix/>
          </a:blip>
          <a:srcRect b="0" l="27473" r="0" t="0"/>
          <a:stretch/>
        </p:blipFill>
        <p:spPr>
          <a:xfrm>
            <a:off x="6040950" y="794531"/>
            <a:ext cx="5930660" cy="4635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3"/>
          <p:cNvPicPr preferRelativeResize="0"/>
          <p:nvPr/>
        </p:nvPicPr>
        <p:blipFill rotWithShape="1">
          <a:blip r:embed="rId4">
            <a:alphaModFix/>
          </a:blip>
          <a:srcRect b="0" l="10766" r="7607" t="0"/>
          <a:stretch/>
        </p:blipFill>
        <p:spPr>
          <a:xfrm>
            <a:off x="267286" y="740843"/>
            <a:ext cx="5717392" cy="4732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4"/>
          <p:cNvSpPr/>
          <p:nvPr/>
        </p:nvSpPr>
        <p:spPr>
          <a:xfrm>
            <a:off x="1831066" y="5411512"/>
            <a:ext cx="8196600" cy="14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পাকিস্তান সরকার চায় উর্দূকে রাষ্ট্রভাষা করতে।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বাঙ্গালীর মুখের ভাষা কেড়ে নিতে চায়।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24"/>
          <p:cNvSpPr txBox="1"/>
          <p:nvPr/>
        </p:nvSpPr>
        <p:spPr>
          <a:xfrm>
            <a:off x="3345108" y="6615471"/>
            <a:ext cx="6586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মোফাকখারুল আলম, সহকারী শিক্ষক, গড়াডোবা সরকারী প্রাথমিক বিদ্যালয় , কেন্দুয়া, নেত্রকোণা। 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24"/>
          <p:cNvSpPr/>
          <p:nvPr/>
        </p:nvSpPr>
        <p:spPr>
          <a:xfrm>
            <a:off x="-3415" y="4215"/>
            <a:ext cx="12210000" cy="6867000"/>
          </a:xfrm>
          <a:prstGeom prst="frame">
            <a:avLst>
              <a:gd fmla="val 2578" name="adj1"/>
            </a:avLst>
          </a:prstGeom>
          <a:solidFill>
            <a:srgbClr val="8CB3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2" name="Google Shape;222;p24"/>
          <p:cNvPicPr preferRelativeResize="0"/>
          <p:nvPr/>
        </p:nvPicPr>
        <p:blipFill rotWithShape="1">
          <a:blip r:embed="rId3">
            <a:alphaModFix/>
          </a:blip>
          <a:srcRect b="10730" l="0" r="6838" t="0"/>
          <a:stretch/>
        </p:blipFill>
        <p:spPr>
          <a:xfrm>
            <a:off x="926654" y="335273"/>
            <a:ext cx="10349792" cy="5076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5"/>
          <p:cNvSpPr/>
          <p:nvPr/>
        </p:nvSpPr>
        <p:spPr>
          <a:xfrm>
            <a:off x="634326" y="5969140"/>
            <a:ext cx="11070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কিন্তু ছাত্রজনতা তা মানবে না। তারা মিছিল করবে। টগবগে তরুনেরা বেপরোয়া।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25"/>
          <p:cNvSpPr txBox="1"/>
          <p:nvPr/>
        </p:nvSpPr>
        <p:spPr>
          <a:xfrm>
            <a:off x="3345108" y="6615471"/>
            <a:ext cx="6586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মোফাকখারুল আলম, সহকারী শিক্ষক, গড়াডোবা সরকারী প্রাথমিক বিদ্যালয় , কেন্দুয়া, নেত্রকোণা। 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25"/>
          <p:cNvSpPr/>
          <p:nvPr/>
        </p:nvSpPr>
        <p:spPr>
          <a:xfrm>
            <a:off x="-3415" y="4215"/>
            <a:ext cx="12210000" cy="6867000"/>
          </a:xfrm>
          <a:prstGeom prst="frame">
            <a:avLst>
              <a:gd fmla="val 2578" name="adj1"/>
            </a:avLst>
          </a:prstGeom>
          <a:solidFill>
            <a:srgbClr val="8CB3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0" name="Google Shape;230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3724" y="306614"/>
            <a:ext cx="10795049" cy="556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6"/>
          <p:cNvSpPr/>
          <p:nvPr/>
        </p:nvSpPr>
        <p:spPr>
          <a:xfrm>
            <a:off x="1023110" y="5971250"/>
            <a:ext cx="95766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প্রয়োজনে তারা জীবন দেবে। মায়ের ভাষার দাবি ছাড়বে না।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26"/>
          <p:cNvSpPr txBox="1"/>
          <p:nvPr/>
        </p:nvSpPr>
        <p:spPr>
          <a:xfrm>
            <a:off x="3345108" y="6615471"/>
            <a:ext cx="6586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মোফাকখারুল আলম, সহকারী শিক্ষক, গড়াডোবা সরকারী প্রাথমিক বিদ্যালয় , কেন্দুয়া, নেত্রকোণা। 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26"/>
          <p:cNvSpPr/>
          <p:nvPr/>
        </p:nvSpPr>
        <p:spPr>
          <a:xfrm>
            <a:off x="-3415" y="4215"/>
            <a:ext cx="12210000" cy="6867000"/>
          </a:xfrm>
          <a:prstGeom prst="frame">
            <a:avLst>
              <a:gd fmla="val 2578" name="adj1"/>
            </a:avLst>
          </a:prstGeom>
          <a:solidFill>
            <a:srgbClr val="8CB3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8" name="Google Shape;238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0399" y="303262"/>
            <a:ext cx="11229852" cy="56440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7"/>
          <p:cNvSpPr/>
          <p:nvPr/>
        </p:nvSpPr>
        <p:spPr>
          <a:xfrm>
            <a:off x="2894093" y="5963857"/>
            <a:ext cx="5822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মিছিল বের হলো। পুলিশ গুলি করল।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27"/>
          <p:cNvSpPr txBox="1"/>
          <p:nvPr/>
        </p:nvSpPr>
        <p:spPr>
          <a:xfrm>
            <a:off x="3345108" y="6615471"/>
            <a:ext cx="6586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মোফাকখারুল আলম, সহকারী শিক্ষক, গড়াডোবা সরকারী প্রাথমিক বিদ্যালয় , কেন্দুয়া, নেত্রকোণা। 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27"/>
          <p:cNvSpPr/>
          <p:nvPr/>
        </p:nvSpPr>
        <p:spPr>
          <a:xfrm>
            <a:off x="-3415" y="4215"/>
            <a:ext cx="12210000" cy="6867000"/>
          </a:xfrm>
          <a:prstGeom prst="frame">
            <a:avLst>
              <a:gd fmla="val 2578" name="adj1"/>
            </a:avLst>
          </a:prstGeom>
          <a:solidFill>
            <a:srgbClr val="8CB3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6" name="Google Shape;24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251" y="337625"/>
            <a:ext cx="11228970" cy="5626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8"/>
          <p:cNvSpPr/>
          <p:nvPr/>
        </p:nvSpPr>
        <p:spPr>
          <a:xfrm>
            <a:off x="436730" y="1699164"/>
            <a:ext cx="6543900" cy="14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গুলিতে নিহত হলো রফিক, সালাম,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বরকত, জব্বার নাম না জানা অনেকে।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28"/>
          <p:cNvSpPr txBox="1"/>
          <p:nvPr/>
        </p:nvSpPr>
        <p:spPr>
          <a:xfrm>
            <a:off x="3345108" y="6615471"/>
            <a:ext cx="6586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মোফাকখারুল আলম, সহকারী শিক্ষক, গড়াডোবা সরকারী প্রাথমিক বিদ্যালয় , কেন্দুয়া, নেত্রকোণা। 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28"/>
          <p:cNvSpPr/>
          <p:nvPr/>
        </p:nvSpPr>
        <p:spPr>
          <a:xfrm>
            <a:off x="-3415" y="4215"/>
            <a:ext cx="12210000" cy="6867000"/>
          </a:xfrm>
          <a:prstGeom prst="frame">
            <a:avLst>
              <a:gd fmla="val 2578" name="adj1"/>
            </a:avLst>
          </a:prstGeom>
          <a:solidFill>
            <a:srgbClr val="8CB3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28"/>
          <p:cNvSpPr/>
          <p:nvPr/>
        </p:nvSpPr>
        <p:spPr>
          <a:xfrm>
            <a:off x="541805" y="3196190"/>
            <a:ext cx="44373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তারা আমাদের ভাষা শহিদ।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5" name="Google Shape;255;p28"/>
          <p:cNvGrpSpPr/>
          <p:nvPr/>
        </p:nvGrpSpPr>
        <p:grpSpPr>
          <a:xfrm>
            <a:off x="6707189" y="509009"/>
            <a:ext cx="2532185" cy="3139158"/>
            <a:chOff x="6707189" y="509009"/>
            <a:chExt cx="2532185" cy="3139158"/>
          </a:xfrm>
        </p:grpSpPr>
        <p:pic>
          <p:nvPicPr>
            <p:cNvPr id="256" name="Google Shape;256;p28"/>
            <p:cNvPicPr preferRelativeResize="0"/>
            <p:nvPr/>
          </p:nvPicPr>
          <p:blipFill rotWithShape="1">
            <a:blip r:embed="rId3">
              <a:alphaModFix/>
            </a:blip>
            <a:srcRect b="18830" l="11659" r="7538" t="5900"/>
            <a:stretch/>
          </p:blipFill>
          <p:spPr>
            <a:xfrm>
              <a:off x="6707189" y="509009"/>
              <a:ext cx="2532185" cy="28749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7" name="Google Shape;257;p28"/>
            <p:cNvSpPr/>
            <p:nvPr/>
          </p:nvSpPr>
          <p:spPr>
            <a:xfrm>
              <a:off x="7664542" y="3278867"/>
              <a:ext cx="617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রফিক</a:t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8" name="Google Shape;258;p28"/>
          <p:cNvGrpSpPr/>
          <p:nvPr/>
        </p:nvGrpSpPr>
        <p:grpSpPr>
          <a:xfrm>
            <a:off x="9302876" y="565274"/>
            <a:ext cx="2685142" cy="3048360"/>
            <a:chOff x="9302876" y="565274"/>
            <a:chExt cx="2685142" cy="3048360"/>
          </a:xfrm>
        </p:grpSpPr>
        <p:pic>
          <p:nvPicPr>
            <p:cNvPr id="259" name="Google Shape;259;p28"/>
            <p:cNvPicPr preferRelativeResize="0"/>
            <p:nvPr/>
          </p:nvPicPr>
          <p:blipFill rotWithShape="1">
            <a:blip r:embed="rId4">
              <a:alphaModFix/>
            </a:blip>
            <a:srcRect b="17862" l="9470" r="8815" t="11639"/>
            <a:stretch/>
          </p:blipFill>
          <p:spPr>
            <a:xfrm>
              <a:off x="9302876" y="565274"/>
              <a:ext cx="2685142" cy="28135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0" name="Google Shape;260;p28"/>
            <p:cNvSpPr/>
            <p:nvPr/>
          </p:nvSpPr>
          <p:spPr>
            <a:xfrm>
              <a:off x="10326289" y="3244334"/>
              <a:ext cx="638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সালাম</a:t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1" name="Google Shape;261;p28"/>
          <p:cNvGrpSpPr/>
          <p:nvPr/>
        </p:nvGrpSpPr>
        <p:grpSpPr>
          <a:xfrm>
            <a:off x="6354767" y="3643534"/>
            <a:ext cx="2574387" cy="3075918"/>
            <a:chOff x="6354767" y="3699806"/>
            <a:chExt cx="2574387" cy="3075918"/>
          </a:xfrm>
        </p:grpSpPr>
        <p:pic>
          <p:nvPicPr>
            <p:cNvPr id="262" name="Google Shape;262;p28"/>
            <p:cNvPicPr preferRelativeResize="0"/>
            <p:nvPr/>
          </p:nvPicPr>
          <p:blipFill rotWithShape="1">
            <a:blip r:embed="rId5">
              <a:alphaModFix/>
            </a:blip>
            <a:srcRect b="18053" l="6085" r="8924" t="5901"/>
            <a:stretch/>
          </p:blipFill>
          <p:spPr>
            <a:xfrm>
              <a:off x="6354767" y="3699806"/>
              <a:ext cx="2574387" cy="29190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3" name="Google Shape;263;p28"/>
            <p:cNvSpPr/>
            <p:nvPr/>
          </p:nvSpPr>
          <p:spPr>
            <a:xfrm>
              <a:off x="7335766" y="6406424"/>
              <a:ext cx="6576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বরকত</a:t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4" name="Google Shape;264;p28"/>
          <p:cNvGrpSpPr/>
          <p:nvPr/>
        </p:nvGrpSpPr>
        <p:grpSpPr>
          <a:xfrm>
            <a:off x="9158066" y="3601328"/>
            <a:ext cx="2829952" cy="3103675"/>
            <a:chOff x="9158066" y="3601328"/>
            <a:chExt cx="2829952" cy="3103675"/>
          </a:xfrm>
        </p:grpSpPr>
        <p:pic>
          <p:nvPicPr>
            <p:cNvPr id="265" name="Google Shape;265;p28"/>
            <p:cNvPicPr preferRelativeResize="0"/>
            <p:nvPr/>
          </p:nvPicPr>
          <p:blipFill rotWithShape="1">
            <a:blip r:embed="rId6">
              <a:alphaModFix/>
            </a:blip>
            <a:srcRect b="18756" l="3372" r="7405" t="2792"/>
            <a:stretch/>
          </p:blipFill>
          <p:spPr>
            <a:xfrm>
              <a:off x="9158066" y="3601328"/>
              <a:ext cx="2829952" cy="29964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6" name="Google Shape;266;p28"/>
            <p:cNvSpPr/>
            <p:nvPr/>
          </p:nvSpPr>
          <p:spPr>
            <a:xfrm>
              <a:off x="10234648" y="6335703"/>
              <a:ext cx="676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জব্বার </a:t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9"/>
          <p:cNvSpPr/>
          <p:nvPr/>
        </p:nvSpPr>
        <p:spPr>
          <a:xfrm>
            <a:off x="1404529" y="301230"/>
            <a:ext cx="8259000" cy="7695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শব্দগুলো পাঠ থেকে খুজে বের করি । অর্থ বলি।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29"/>
          <p:cNvSpPr/>
          <p:nvPr/>
        </p:nvSpPr>
        <p:spPr>
          <a:xfrm flipH="1">
            <a:off x="786248" y="1867810"/>
            <a:ext cx="1717800" cy="7695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থমথমে</a:t>
            </a:r>
            <a:endParaRPr b="0" i="0" sz="4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29"/>
          <p:cNvSpPr/>
          <p:nvPr/>
        </p:nvSpPr>
        <p:spPr>
          <a:xfrm>
            <a:off x="7496902" y="1902536"/>
            <a:ext cx="4333200" cy="7695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বিপদে ভয়ে নিরব অবস্থা</a:t>
            </a:r>
            <a:endParaRPr b="0" i="0" sz="4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29"/>
          <p:cNvSpPr/>
          <p:nvPr/>
        </p:nvSpPr>
        <p:spPr>
          <a:xfrm>
            <a:off x="896452" y="4660567"/>
            <a:ext cx="1284300" cy="7695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মিছিল</a:t>
            </a:r>
            <a:endParaRPr b="0" i="0" sz="4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29"/>
          <p:cNvSpPr/>
          <p:nvPr/>
        </p:nvSpPr>
        <p:spPr>
          <a:xfrm>
            <a:off x="8123234" y="4660567"/>
            <a:ext cx="2055300" cy="7695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শোভাযাত্রা,</a:t>
            </a:r>
            <a:endParaRPr b="0" i="0" sz="4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29"/>
          <p:cNvSpPr/>
          <p:nvPr/>
        </p:nvSpPr>
        <p:spPr>
          <a:xfrm>
            <a:off x="-3415" y="4215"/>
            <a:ext cx="12210000" cy="6867000"/>
          </a:xfrm>
          <a:prstGeom prst="frame">
            <a:avLst>
              <a:gd fmla="val 2578" name="adj1"/>
            </a:avLst>
          </a:prstGeom>
          <a:solidFill>
            <a:srgbClr val="8CB3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" name="Google Shape;277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1722" y="1241520"/>
            <a:ext cx="4752860" cy="2373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60320" y="3953022"/>
            <a:ext cx="4818446" cy="2482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0"/>
          <p:cNvSpPr/>
          <p:nvPr/>
        </p:nvSpPr>
        <p:spPr>
          <a:xfrm>
            <a:off x="1404529" y="258852"/>
            <a:ext cx="8259000" cy="7695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শব্দগুলো পাঠ থেকে খুজে বের করি । অর্থ বলি।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30"/>
          <p:cNvSpPr/>
          <p:nvPr/>
        </p:nvSpPr>
        <p:spPr>
          <a:xfrm>
            <a:off x="969774" y="4296390"/>
            <a:ext cx="1792500" cy="7695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বেপরোয়া</a:t>
            </a:r>
            <a:endParaRPr b="0" i="0" sz="4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30"/>
          <p:cNvSpPr/>
          <p:nvPr/>
        </p:nvSpPr>
        <p:spPr>
          <a:xfrm>
            <a:off x="9167279" y="4645853"/>
            <a:ext cx="1534500" cy="7695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ভয়হীন।</a:t>
            </a:r>
            <a:endParaRPr b="0" i="0" sz="4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30"/>
          <p:cNvSpPr/>
          <p:nvPr/>
        </p:nvSpPr>
        <p:spPr>
          <a:xfrm>
            <a:off x="-3415" y="4215"/>
            <a:ext cx="12210000" cy="6867000"/>
          </a:xfrm>
          <a:prstGeom prst="frame">
            <a:avLst>
              <a:gd fmla="val 2578" name="adj1"/>
            </a:avLst>
          </a:prstGeom>
          <a:solidFill>
            <a:srgbClr val="8CB3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30"/>
          <p:cNvSpPr/>
          <p:nvPr/>
        </p:nvSpPr>
        <p:spPr>
          <a:xfrm>
            <a:off x="1035122" y="1751853"/>
            <a:ext cx="1369200" cy="7695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টগবগে</a:t>
            </a:r>
            <a:endParaRPr b="0" i="0" sz="4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30"/>
          <p:cNvSpPr/>
          <p:nvPr/>
        </p:nvSpPr>
        <p:spPr>
          <a:xfrm>
            <a:off x="9123209" y="1645615"/>
            <a:ext cx="2776800" cy="7695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গরম হয়ে ওঠা।</a:t>
            </a:r>
            <a:endParaRPr b="0" i="0" sz="4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9" name="Google Shape;289;p30"/>
          <p:cNvPicPr preferRelativeResize="0"/>
          <p:nvPr/>
        </p:nvPicPr>
        <p:blipFill rotWithShape="1">
          <a:blip r:embed="rId3">
            <a:alphaModFix/>
          </a:blip>
          <a:srcRect b="16261" l="0" r="19289" t="0"/>
          <a:stretch/>
        </p:blipFill>
        <p:spPr>
          <a:xfrm>
            <a:off x="2929586" y="3430358"/>
            <a:ext cx="6010739" cy="3134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30"/>
          <p:cNvPicPr preferRelativeResize="0"/>
          <p:nvPr/>
        </p:nvPicPr>
        <p:blipFill rotWithShape="1">
          <a:blip r:embed="rId4">
            <a:alphaModFix/>
          </a:blip>
          <a:srcRect b="34265" l="44701" r="11496" t="27503"/>
          <a:stretch/>
        </p:blipFill>
        <p:spPr>
          <a:xfrm>
            <a:off x="2929587" y="1140903"/>
            <a:ext cx="6010738" cy="2150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1"/>
          <p:cNvSpPr/>
          <p:nvPr/>
        </p:nvSpPr>
        <p:spPr>
          <a:xfrm>
            <a:off x="2575900" y="294756"/>
            <a:ext cx="6134400" cy="11079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i="0" lang="en-US" sz="6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শিক্ষার্থীর সরব পাঠ। </a:t>
            </a:r>
            <a:endParaRPr b="1" i="0" sz="6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31"/>
          <p:cNvSpPr/>
          <p:nvPr/>
        </p:nvSpPr>
        <p:spPr>
          <a:xfrm>
            <a:off x="-3415" y="4215"/>
            <a:ext cx="12210000" cy="6867000"/>
          </a:xfrm>
          <a:prstGeom prst="frame">
            <a:avLst>
              <a:gd fmla="val 2578" name="adj1"/>
            </a:avLst>
          </a:prstGeom>
          <a:solidFill>
            <a:srgbClr val="8CB3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7" name="Google Shape;297;p31"/>
          <p:cNvPicPr preferRelativeResize="0"/>
          <p:nvPr/>
        </p:nvPicPr>
        <p:blipFill rotWithShape="1">
          <a:blip r:embed="rId3">
            <a:alphaModFix/>
          </a:blip>
          <a:srcRect b="18913" l="0" r="0" t="9795"/>
          <a:stretch/>
        </p:blipFill>
        <p:spPr>
          <a:xfrm>
            <a:off x="1006038" y="1492899"/>
            <a:ext cx="10191024" cy="51878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/>
          <p:nvPr/>
        </p:nvSpPr>
        <p:spPr>
          <a:xfrm>
            <a:off x="4177050" y="369275"/>
            <a:ext cx="3837900" cy="1237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DF322D"/>
                </a:solidFill>
                <a:latin typeface="Arial"/>
                <a:ea typeface="Arial"/>
                <a:cs typeface="Arial"/>
                <a:sym typeface="Arial"/>
              </a:rPr>
              <a:t>উপস্থাপনায়</a:t>
            </a:r>
            <a:endParaRPr b="1" i="0" sz="4800" u="none" cap="none" strike="noStrike">
              <a:solidFill>
                <a:srgbClr val="DF322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4"/>
          <p:cNvSpPr/>
          <p:nvPr/>
        </p:nvSpPr>
        <p:spPr>
          <a:xfrm>
            <a:off x="6720112" y="4353962"/>
            <a:ext cx="4368900" cy="2308200"/>
          </a:xfrm>
          <a:prstGeom prst="rect">
            <a:avLst/>
          </a:pr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38" scaled="0"/>
          </a:gra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শ্রেণিঃ তৃতীয়</a:t>
            </a:r>
            <a:endParaRPr b="1" i="0" sz="4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বিষয়ঃ বাংলা</a:t>
            </a:r>
            <a:endParaRPr b="1" i="0" sz="4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সময়ঃ ৪৫ মিনিট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4"/>
          <p:cNvSpPr/>
          <p:nvPr/>
        </p:nvSpPr>
        <p:spPr>
          <a:xfrm>
            <a:off x="6604146" y="898951"/>
            <a:ext cx="116100" cy="5160300"/>
          </a:xfrm>
          <a:prstGeom prst="flowChartAlternateProcess">
            <a:avLst/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38" scaled="0"/>
          </a:gradFill>
          <a:ln cap="flat" cmpd="sng" w="9525">
            <a:solidFill>
              <a:srgbClr val="45A9C4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1" name="Google Shape;101;p14"/>
          <p:cNvGrpSpPr/>
          <p:nvPr/>
        </p:nvGrpSpPr>
        <p:grpSpPr>
          <a:xfrm>
            <a:off x="-3415" y="4215"/>
            <a:ext cx="12210000" cy="6949956"/>
            <a:chOff x="-3415" y="4215"/>
            <a:chExt cx="12210000" cy="6949956"/>
          </a:xfrm>
        </p:grpSpPr>
        <p:sp>
          <p:nvSpPr>
            <p:cNvPr id="102" name="Google Shape;102;p14"/>
            <p:cNvSpPr/>
            <p:nvPr/>
          </p:nvSpPr>
          <p:spPr>
            <a:xfrm>
              <a:off x="-3415" y="4215"/>
              <a:ext cx="12210000" cy="6867000"/>
            </a:xfrm>
            <a:prstGeom prst="frame">
              <a:avLst>
                <a:gd fmla="val 2578" name="adj1"/>
              </a:avLst>
            </a:prstGeom>
            <a:solidFill>
              <a:srgbClr val="8CB3E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4"/>
            <p:cNvSpPr txBox="1"/>
            <p:nvPr/>
          </p:nvSpPr>
          <p:spPr>
            <a:xfrm>
              <a:off x="3345108" y="6615471"/>
              <a:ext cx="65862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4" name="Google Shape;104;p14"/>
          <p:cNvPicPr preferRelativeResize="0"/>
          <p:nvPr/>
        </p:nvPicPr>
        <p:blipFill rotWithShape="1">
          <a:blip r:embed="rId3">
            <a:alphaModFix/>
          </a:blip>
          <a:srcRect b="0" l="0" r="5863" t="6549"/>
          <a:stretch/>
        </p:blipFill>
        <p:spPr>
          <a:xfrm>
            <a:off x="7697863" y="271785"/>
            <a:ext cx="3162396" cy="4023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2023" y="271775"/>
            <a:ext cx="3091198" cy="3074024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4"/>
          <p:cNvSpPr txBox="1"/>
          <p:nvPr/>
        </p:nvSpPr>
        <p:spPr>
          <a:xfrm>
            <a:off x="632025" y="3443300"/>
            <a:ext cx="5463900" cy="35037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সুনদৌসি আক্তার </a:t>
            </a:r>
            <a:endParaRPr b="0" i="0" sz="4300" u="none" cap="none" strike="noStrike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সহঃশি</a:t>
            </a:r>
            <a:endParaRPr b="0" i="0" sz="4300" u="none" cap="none" strike="noStrike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নোয়াগাঁও সরকারি প্রাথমিক বিদ্যালয়</a:t>
            </a:r>
            <a:endParaRPr b="0" i="0" sz="4300" u="none" cap="none" strike="noStrike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চুনারুঘাট, হবিগঞ্জ </a:t>
            </a:r>
            <a:endParaRPr b="0" i="0" sz="4300" u="none" cap="none" strike="noStrike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2"/>
          <p:cNvSpPr/>
          <p:nvPr/>
        </p:nvSpPr>
        <p:spPr>
          <a:xfrm>
            <a:off x="2575900" y="294756"/>
            <a:ext cx="7749300" cy="11079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i="0" lang="en-US" sz="6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বইয়ের সাথে সংযোগ স্থাপন। </a:t>
            </a:r>
            <a:endParaRPr b="1" i="0" sz="6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32"/>
          <p:cNvSpPr/>
          <p:nvPr/>
        </p:nvSpPr>
        <p:spPr>
          <a:xfrm>
            <a:off x="-3415" y="4215"/>
            <a:ext cx="12210000" cy="6867000"/>
          </a:xfrm>
          <a:prstGeom prst="frame">
            <a:avLst>
              <a:gd fmla="val 2578" name="adj1"/>
            </a:avLst>
          </a:prstGeom>
          <a:solidFill>
            <a:srgbClr val="8CB3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4" name="Google Shape;304;p32"/>
          <p:cNvPicPr preferRelativeResize="0"/>
          <p:nvPr/>
        </p:nvPicPr>
        <p:blipFill rotWithShape="1">
          <a:blip r:embed="rId3">
            <a:alphaModFix/>
          </a:blip>
          <a:srcRect b="47116" l="-130" r="128" t="2728"/>
          <a:stretch/>
        </p:blipFill>
        <p:spPr>
          <a:xfrm>
            <a:off x="455650" y="1612300"/>
            <a:ext cx="10874300" cy="495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3"/>
          <p:cNvSpPr/>
          <p:nvPr/>
        </p:nvSpPr>
        <p:spPr>
          <a:xfrm>
            <a:off x="546984" y="370505"/>
            <a:ext cx="11109000" cy="7695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যুক্তবর্ণগুলো দেখি ও যুক্তবর্ণ দিয়ে গঠিত শব্দগুলো পড়ি ও লিখি।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33"/>
          <p:cNvSpPr/>
          <p:nvPr/>
        </p:nvSpPr>
        <p:spPr>
          <a:xfrm>
            <a:off x="546985" y="1454221"/>
            <a:ext cx="2238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en-US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পাকি</a:t>
            </a:r>
            <a:r>
              <a:rPr b="0" i="0" lang="en-US" sz="5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স্তা</a:t>
            </a:r>
            <a:r>
              <a:rPr b="0" i="0" lang="en-US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ন</a:t>
            </a:r>
            <a:endParaRPr b="0" i="0" sz="5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33"/>
          <p:cNvSpPr/>
          <p:nvPr/>
        </p:nvSpPr>
        <p:spPr>
          <a:xfrm>
            <a:off x="705574" y="2536483"/>
            <a:ext cx="1395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en-US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ফা</a:t>
            </a:r>
            <a:r>
              <a:rPr b="0" i="0" lang="en-US" sz="5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ল্গু</a:t>
            </a:r>
            <a:r>
              <a:rPr b="0" i="0" lang="en-US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ন</a:t>
            </a:r>
            <a:endParaRPr b="0" i="0" sz="5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33"/>
          <p:cNvSpPr/>
          <p:nvPr/>
        </p:nvSpPr>
        <p:spPr>
          <a:xfrm>
            <a:off x="601159" y="3781363"/>
            <a:ext cx="2773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en-US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বি</a:t>
            </a:r>
            <a:r>
              <a:rPr b="0" i="0" lang="en-US" sz="5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শ্ব</a:t>
            </a:r>
            <a:r>
              <a:rPr b="0" i="0" lang="en-US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বিদ্যালয়</a:t>
            </a:r>
            <a:endParaRPr b="0" i="0" sz="5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33"/>
          <p:cNvSpPr/>
          <p:nvPr/>
        </p:nvSpPr>
        <p:spPr>
          <a:xfrm>
            <a:off x="716996" y="5319877"/>
            <a:ext cx="1984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en-US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রা</a:t>
            </a:r>
            <a:r>
              <a:rPr b="0" i="0" lang="en-US" sz="5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ষ্ট্র</a:t>
            </a:r>
            <a:r>
              <a:rPr b="0" i="0" lang="en-US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ভাষা</a:t>
            </a:r>
            <a:endParaRPr b="0" i="0" sz="5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33"/>
          <p:cNvSpPr/>
          <p:nvPr/>
        </p:nvSpPr>
        <p:spPr>
          <a:xfrm>
            <a:off x="-1074185" y="1463598"/>
            <a:ext cx="683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en-US" sz="5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স্ত</a:t>
            </a:r>
            <a:endParaRPr b="0" i="0" sz="5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33"/>
          <p:cNvSpPr/>
          <p:nvPr/>
        </p:nvSpPr>
        <p:spPr>
          <a:xfrm>
            <a:off x="-1074185" y="2536483"/>
            <a:ext cx="513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en-US" sz="5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ল্গ</a:t>
            </a:r>
            <a:endParaRPr b="0" i="0" sz="5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33"/>
          <p:cNvSpPr/>
          <p:nvPr/>
        </p:nvSpPr>
        <p:spPr>
          <a:xfrm>
            <a:off x="-1119069" y="4085825"/>
            <a:ext cx="540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en-US" sz="5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শ্ব</a:t>
            </a:r>
            <a:endParaRPr b="0" i="0" sz="5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33"/>
          <p:cNvSpPr/>
          <p:nvPr/>
        </p:nvSpPr>
        <p:spPr>
          <a:xfrm>
            <a:off x="-1060122" y="5319871"/>
            <a:ext cx="522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en-US" sz="5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ষ্ট্র</a:t>
            </a:r>
            <a:endParaRPr b="0" i="0" sz="5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33"/>
          <p:cNvSpPr/>
          <p:nvPr/>
        </p:nvSpPr>
        <p:spPr>
          <a:xfrm>
            <a:off x="-2331108" y="1563881"/>
            <a:ext cx="683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en-US" sz="5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স</a:t>
            </a:r>
            <a:endParaRPr b="0" i="0" sz="5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9" name="Google Shape;319;p33"/>
          <p:cNvCxnSpPr/>
          <p:nvPr/>
        </p:nvCxnSpPr>
        <p:spPr>
          <a:xfrm>
            <a:off x="3042755" y="1915886"/>
            <a:ext cx="1702800" cy="0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</p:cxnSp>
      <p:cxnSp>
        <p:nvCxnSpPr>
          <p:cNvPr id="320" name="Google Shape;320;p33"/>
          <p:cNvCxnSpPr/>
          <p:nvPr/>
        </p:nvCxnSpPr>
        <p:spPr>
          <a:xfrm>
            <a:off x="3195308" y="2998148"/>
            <a:ext cx="1550100" cy="0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</p:cxnSp>
      <p:cxnSp>
        <p:nvCxnSpPr>
          <p:cNvPr id="321" name="Google Shape;321;p33"/>
          <p:cNvCxnSpPr/>
          <p:nvPr/>
        </p:nvCxnSpPr>
        <p:spPr>
          <a:xfrm>
            <a:off x="3629465" y="4236647"/>
            <a:ext cx="958200" cy="6300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</p:cxnSp>
      <p:cxnSp>
        <p:nvCxnSpPr>
          <p:cNvPr id="322" name="Google Shape;322;p33"/>
          <p:cNvCxnSpPr/>
          <p:nvPr/>
        </p:nvCxnSpPr>
        <p:spPr>
          <a:xfrm>
            <a:off x="3237193" y="5747760"/>
            <a:ext cx="1350600" cy="0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</p:cxnSp>
      <p:sp>
        <p:nvSpPr>
          <p:cNvPr id="323" name="Google Shape;323;p33"/>
          <p:cNvSpPr/>
          <p:nvPr/>
        </p:nvSpPr>
        <p:spPr>
          <a:xfrm>
            <a:off x="6598582" y="1312198"/>
            <a:ext cx="620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en-US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b="0" i="0" sz="5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33"/>
          <p:cNvSpPr/>
          <p:nvPr/>
        </p:nvSpPr>
        <p:spPr>
          <a:xfrm>
            <a:off x="6567091" y="2445680"/>
            <a:ext cx="620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en-US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b="0" i="0" sz="5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33"/>
          <p:cNvSpPr/>
          <p:nvPr/>
        </p:nvSpPr>
        <p:spPr>
          <a:xfrm>
            <a:off x="6567090" y="3758242"/>
            <a:ext cx="620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en-US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b="0" i="0" sz="5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33"/>
          <p:cNvSpPr/>
          <p:nvPr/>
        </p:nvSpPr>
        <p:spPr>
          <a:xfrm>
            <a:off x="6575899" y="5225595"/>
            <a:ext cx="620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en-US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b="0" i="0" sz="5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33"/>
          <p:cNvSpPr/>
          <p:nvPr/>
        </p:nvSpPr>
        <p:spPr>
          <a:xfrm>
            <a:off x="-1802734" y="2659632"/>
            <a:ext cx="683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en-US" sz="5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ল</a:t>
            </a:r>
            <a:endParaRPr b="0" i="0" sz="5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33"/>
          <p:cNvSpPr/>
          <p:nvPr/>
        </p:nvSpPr>
        <p:spPr>
          <a:xfrm>
            <a:off x="-2091841" y="2673352"/>
            <a:ext cx="683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en-US" sz="5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গ</a:t>
            </a:r>
            <a:endParaRPr b="0" i="0" sz="5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33"/>
          <p:cNvSpPr/>
          <p:nvPr/>
        </p:nvSpPr>
        <p:spPr>
          <a:xfrm>
            <a:off x="-2146796" y="4074653"/>
            <a:ext cx="683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en-US" sz="5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শ</a:t>
            </a:r>
            <a:endParaRPr b="0" i="0" sz="5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33"/>
          <p:cNvSpPr/>
          <p:nvPr/>
        </p:nvSpPr>
        <p:spPr>
          <a:xfrm>
            <a:off x="-1834691" y="4074653"/>
            <a:ext cx="683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en-US" sz="5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ব</a:t>
            </a:r>
            <a:endParaRPr b="0" i="0" sz="5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33"/>
          <p:cNvSpPr/>
          <p:nvPr/>
        </p:nvSpPr>
        <p:spPr>
          <a:xfrm>
            <a:off x="-2054099" y="5311144"/>
            <a:ext cx="683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en-US" sz="5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ষ</a:t>
            </a:r>
            <a:endParaRPr b="0" i="0" sz="5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33"/>
          <p:cNvSpPr/>
          <p:nvPr/>
        </p:nvSpPr>
        <p:spPr>
          <a:xfrm>
            <a:off x="8368447" y="1355637"/>
            <a:ext cx="683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en-US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 b="0" i="0" sz="5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33"/>
          <p:cNvSpPr/>
          <p:nvPr/>
        </p:nvSpPr>
        <p:spPr>
          <a:xfrm>
            <a:off x="8368447" y="2431651"/>
            <a:ext cx="683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en-US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 b="0" i="0" sz="5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33"/>
          <p:cNvSpPr/>
          <p:nvPr/>
        </p:nvSpPr>
        <p:spPr>
          <a:xfrm>
            <a:off x="8975902" y="2475115"/>
            <a:ext cx="2014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en-US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ব</a:t>
            </a:r>
            <a:r>
              <a:rPr b="0" i="0" lang="en-US" sz="5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ল্গা</a:t>
            </a:r>
            <a:endParaRPr b="0" i="0" sz="5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33"/>
          <p:cNvSpPr/>
          <p:nvPr/>
        </p:nvSpPr>
        <p:spPr>
          <a:xfrm>
            <a:off x="8368447" y="3716043"/>
            <a:ext cx="683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en-US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 b="0" i="0" sz="5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33"/>
          <p:cNvSpPr/>
          <p:nvPr/>
        </p:nvSpPr>
        <p:spPr>
          <a:xfrm>
            <a:off x="7695028" y="5249290"/>
            <a:ext cx="2236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en-US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+রফলা=</a:t>
            </a:r>
            <a:endParaRPr b="0" i="0" sz="5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33"/>
          <p:cNvSpPr/>
          <p:nvPr/>
        </p:nvSpPr>
        <p:spPr>
          <a:xfrm>
            <a:off x="9789375" y="5262850"/>
            <a:ext cx="2036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en-US" sz="5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উ</a:t>
            </a:r>
            <a:r>
              <a:rPr b="0" i="0" lang="en-US" sz="5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ষ্ট্র</a:t>
            </a:r>
            <a:r>
              <a:rPr b="0" i="0" lang="en-US" sz="5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,লো</a:t>
            </a:r>
            <a:r>
              <a:rPr b="0" i="0" lang="en-US" sz="5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ষ্ট্র</a:t>
            </a:r>
            <a:endParaRPr b="0" i="0" sz="1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33"/>
          <p:cNvSpPr/>
          <p:nvPr/>
        </p:nvSpPr>
        <p:spPr>
          <a:xfrm>
            <a:off x="5417885" y="1377774"/>
            <a:ext cx="683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en-US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 b="0" i="0" sz="5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33"/>
          <p:cNvSpPr/>
          <p:nvPr/>
        </p:nvSpPr>
        <p:spPr>
          <a:xfrm>
            <a:off x="5417885" y="2526358"/>
            <a:ext cx="683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en-US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 b="0" i="0" sz="5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33"/>
          <p:cNvSpPr/>
          <p:nvPr/>
        </p:nvSpPr>
        <p:spPr>
          <a:xfrm>
            <a:off x="5417885" y="3810750"/>
            <a:ext cx="683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en-US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 b="0" i="0" sz="5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33"/>
          <p:cNvSpPr/>
          <p:nvPr/>
        </p:nvSpPr>
        <p:spPr>
          <a:xfrm>
            <a:off x="5417885" y="5229697"/>
            <a:ext cx="683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en-US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 b="0" i="0" sz="5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33"/>
          <p:cNvSpPr/>
          <p:nvPr/>
        </p:nvSpPr>
        <p:spPr>
          <a:xfrm>
            <a:off x="8967626" y="3688424"/>
            <a:ext cx="2090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en-US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অ</a:t>
            </a:r>
            <a:r>
              <a:rPr b="0" i="0" lang="en-US" sz="5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শ্ব</a:t>
            </a:r>
            <a:r>
              <a:rPr b="0" i="0" lang="en-US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b="0" i="0" lang="en-US" sz="54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বি</a:t>
            </a:r>
            <a:r>
              <a:rPr b="0" i="0" lang="en-US" sz="5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শ্ব</a:t>
            </a:r>
            <a:endParaRPr b="0" i="0" sz="5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33"/>
          <p:cNvSpPr/>
          <p:nvPr/>
        </p:nvSpPr>
        <p:spPr>
          <a:xfrm>
            <a:off x="-3415" y="4215"/>
            <a:ext cx="12210000" cy="6867000"/>
          </a:xfrm>
          <a:prstGeom prst="frame">
            <a:avLst>
              <a:gd fmla="val 2578" name="adj1"/>
            </a:avLst>
          </a:prstGeom>
          <a:solidFill>
            <a:srgbClr val="8CB3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33"/>
          <p:cNvSpPr/>
          <p:nvPr/>
        </p:nvSpPr>
        <p:spPr>
          <a:xfrm>
            <a:off x="-1989276" y="1577950"/>
            <a:ext cx="683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en-US" sz="5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ত</a:t>
            </a:r>
            <a:endParaRPr b="0" i="0" sz="5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33"/>
          <p:cNvSpPr/>
          <p:nvPr/>
        </p:nvSpPr>
        <p:spPr>
          <a:xfrm>
            <a:off x="-1751805" y="5322363"/>
            <a:ext cx="683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en-US" sz="5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ট</a:t>
            </a:r>
            <a:endParaRPr b="0" i="0" sz="5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33"/>
          <p:cNvSpPr/>
          <p:nvPr/>
        </p:nvSpPr>
        <p:spPr>
          <a:xfrm>
            <a:off x="8839827" y="1344692"/>
            <a:ext cx="2277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en-US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ব</a:t>
            </a:r>
            <a:r>
              <a:rPr b="0" i="0" lang="en-US" sz="5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স্তা</a:t>
            </a:r>
            <a:r>
              <a:rPr b="0" i="0" lang="en-US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স</a:t>
            </a:r>
            <a:r>
              <a:rPr b="0" i="0" lang="en-US" sz="5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স্তা</a:t>
            </a:r>
            <a:endParaRPr b="0" i="0" sz="5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4"/>
          <p:cNvSpPr txBox="1"/>
          <p:nvPr/>
        </p:nvSpPr>
        <p:spPr>
          <a:xfrm>
            <a:off x="3505200" y="251901"/>
            <a:ext cx="3124200" cy="923400"/>
          </a:xfrm>
          <a:prstGeom prst="rect">
            <a:avLst/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38" scaled="0"/>
          </a:gradFill>
          <a:ln cap="flat" cmpd="sng" w="9525">
            <a:solidFill>
              <a:srgbClr val="45A9C4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en-US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জোড়ায় কাজ</a:t>
            </a:r>
            <a:endParaRPr b="0" i="0" sz="5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34"/>
          <p:cNvSpPr txBox="1"/>
          <p:nvPr/>
        </p:nvSpPr>
        <p:spPr>
          <a:xfrm>
            <a:off x="1546678" y="3579025"/>
            <a:ext cx="9186900" cy="25545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ক. তরুণদের মধ্যে সব সময় ...............ভাব ।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খ. একুশে ফেব্রুয়ারির …..............খালি পায়ে যেতে হয়।</a:t>
            </a:r>
            <a:endParaRPr b="0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গ. অসুস্থ মানুষ.................. ভর্তি হয়।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ঘ. বাংলা আমাদের ............ ।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34"/>
          <p:cNvSpPr txBox="1"/>
          <p:nvPr/>
        </p:nvSpPr>
        <p:spPr>
          <a:xfrm>
            <a:off x="613608" y="1217716"/>
            <a:ext cx="10221600" cy="7080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ঘরের ভেতরের শব্দগুলো খালি জায়গায় বসিয়ে বাক্য তৈরি করি।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34"/>
          <p:cNvSpPr txBox="1"/>
          <p:nvPr/>
        </p:nvSpPr>
        <p:spPr>
          <a:xfrm>
            <a:off x="7924800" y="300836"/>
            <a:ext cx="2133600" cy="5847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সময়ঃ </a:t>
            </a:r>
            <a:r>
              <a:rPr b="0" i="0" lang="en-US" sz="3200" u="none" cap="none" strike="noStrike">
                <a:solidFill>
                  <a:srgbClr val="CC0066"/>
                </a:solidFill>
                <a:latin typeface="Arial"/>
                <a:ea typeface="Arial"/>
                <a:cs typeface="Arial"/>
                <a:sym typeface="Arial"/>
              </a:rPr>
              <a:t>৪ মিনিট</a:t>
            </a:r>
            <a:endParaRPr b="0" i="0" sz="3200" u="none" cap="none" strike="noStrike">
              <a:solidFill>
                <a:srgbClr val="CC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34"/>
          <p:cNvSpPr txBox="1"/>
          <p:nvPr/>
        </p:nvSpPr>
        <p:spPr>
          <a:xfrm>
            <a:off x="1546678" y="2046877"/>
            <a:ext cx="8178000" cy="8310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b="0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b="0" i="0" sz="4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34"/>
          <p:cNvSpPr/>
          <p:nvPr/>
        </p:nvSpPr>
        <p:spPr>
          <a:xfrm>
            <a:off x="1971223" y="2080297"/>
            <a:ext cx="1593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মিছিলে </a:t>
            </a:r>
            <a:endParaRPr b="1" i="0" sz="4400" u="none" cap="none" strike="noStrike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34"/>
          <p:cNvSpPr/>
          <p:nvPr/>
        </p:nvSpPr>
        <p:spPr>
          <a:xfrm>
            <a:off x="3426278" y="2085411"/>
            <a:ext cx="17397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মাতৃভাষা</a:t>
            </a:r>
            <a:endParaRPr b="1" i="0" sz="1600" u="none" cap="none" strike="noStrike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34"/>
          <p:cNvSpPr/>
          <p:nvPr/>
        </p:nvSpPr>
        <p:spPr>
          <a:xfrm>
            <a:off x="5311526" y="2083871"/>
            <a:ext cx="21420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হাসপাতালে</a:t>
            </a:r>
            <a:endParaRPr b="1" i="0" sz="1800" u="none" cap="none" strike="noStrike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34"/>
          <p:cNvSpPr/>
          <p:nvPr/>
        </p:nvSpPr>
        <p:spPr>
          <a:xfrm>
            <a:off x="7405353" y="2112284"/>
            <a:ext cx="16497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বেপরোয়া</a:t>
            </a:r>
            <a:endParaRPr b="1" i="0" sz="1800" u="none" cap="none" strike="noStrike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34"/>
          <p:cNvSpPr/>
          <p:nvPr/>
        </p:nvSpPr>
        <p:spPr>
          <a:xfrm>
            <a:off x="-3415" y="4215"/>
            <a:ext cx="12210000" cy="6867000"/>
          </a:xfrm>
          <a:prstGeom prst="frame">
            <a:avLst>
              <a:gd fmla="val 2578" name="adj1"/>
            </a:avLst>
          </a:prstGeom>
          <a:solidFill>
            <a:srgbClr val="8CB3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Google Shape;365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79360" y="274008"/>
            <a:ext cx="1982958" cy="2044402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35"/>
          <p:cNvSpPr txBox="1"/>
          <p:nvPr/>
        </p:nvSpPr>
        <p:spPr>
          <a:xfrm>
            <a:off x="3366985" y="323819"/>
            <a:ext cx="3124200" cy="1107900"/>
          </a:xfrm>
          <a:prstGeom prst="rect">
            <a:avLst/>
          </a:prstGeom>
          <a:solidFill>
            <a:srgbClr val="89EAEF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0" i="0" lang="en-US" sz="6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একক কাজ</a:t>
            </a:r>
            <a:endParaRPr b="0" i="0" sz="6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35"/>
          <p:cNvSpPr txBox="1"/>
          <p:nvPr/>
        </p:nvSpPr>
        <p:spPr>
          <a:xfrm>
            <a:off x="325135" y="3319235"/>
            <a:ext cx="11552700" cy="28008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ক. ফেব্রুয়ারী মাসে ফোটে এমন কয়েকটি ফুলের নাম কী কী? লিখ।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খ. ভাষা শহিদেরা কিসের জন্য জীবন দিয়েছিলেন?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b="0" i="0" lang="en-US" sz="44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4400" u="none" cap="none" strike="noStrike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35"/>
          <p:cNvSpPr txBox="1"/>
          <p:nvPr/>
        </p:nvSpPr>
        <p:spPr>
          <a:xfrm>
            <a:off x="2792018" y="1840385"/>
            <a:ext cx="6255000" cy="769500"/>
          </a:xfrm>
          <a:prstGeom prst="rect">
            <a:avLst/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38" scaled="0"/>
          </a:gradFill>
          <a:ln cap="flat" cmpd="sng" w="9525">
            <a:solidFill>
              <a:srgbClr val="45A9C4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মুখে মুখে উত্তর বলি ও লিখি।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35"/>
          <p:cNvSpPr txBox="1"/>
          <p:nvPr/>
        </p:nvSpPr>
        <p:spPr>
          <a:xfrm>
            <a:off x="839606" y="4029364"/>
            <a:ext cx="9612600" cy="21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উত্তর: পলাশ, গাদা, ডালিয়া, বকুল, জবা, ইত্যাদি।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উত্তর: মাতৃভাষা বাংলা প্রতিষ্ঠার জন্য জীবন দিয়েছিলেন।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35"/>
          <p:cNvSpPr/>
          <p:nvPr/>
        </p:nvSpPr>
        <p:spPr>
          <a:xfrm>
            <a:off x="-3415" y="4215"/>
            <a:ext cx="12210000" cy="6867000"/>
          </a:xfrm>
          <a:prstGeom prst="frame">
            <a:avLst>
              <a:gd fmla="val 2578" name="adj1"/>
            </a:avLst>
          </a:prstGeom>
          <a:solidFill>
            <a:srgbClr val="8CB3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6"/>
          <p:cNvSpPr txBox="1"/>
          <p:nvPr/>
        </p:nvSpPr>
        <p:spPr>
          <a:xfrm>
            <a:off x="4699939" y="282296"/>
            <a:ext cx="3124200" cy="1107900"/>
          </a:xfrm>
          <a:prstGeom prst="rect">
            <a:avLst/>
          </a:prstGeom>
          <a:solidFill>
            <a:srgbClr val="89EAEF"/>
          </a:solidFill>
          <a:ln cap="flat" cmpd="sng" w="254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i="0" lang="en-US" sz="6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দলের কাজ</a:t>
            </a:r>
            <a:endParaRPr b="1" i="0" sz="6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36"/>
          <p:cNvSpPr txBox="1"/>
          <p:nvPr/>
        </p:nvSpPr>
        <p:spPr>
          <a:xfrm>
            <a:off x="830661" y="3145263"/>
            <a:ext cx="31647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ভাষাশহিদ রফিক দল</a:t>
            </a:r>
            <a:endParaRPr b="1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36"/>
          <p:cNvSpPr txBox="1"/>
          <p:nvPr/>
        </p:nvSpPr>
        <p:spPr>
          <a:xfrm>
            <a:off x="4699939" y="3155732"/>
            <a:ext cx="31242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ভাষাশহিদ বরকত দল</a:t>
            </a:r>
            <a:endParaRPr b="1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36"/>
          <p:cNvSpPr txBox="1"/>
          <p:nvPr/>
        </p:nvSpPr>
        <p:spPr>
          <a:xfrm>
            <a:off x="8756525" y="3153115"/>
            <a:ext cx="31266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ভাষা শহিদ সালাম দল</a:t>
            </a:r>
            <a:endParaRPr b="1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36"/>
          <p:cNvSpPr txBox="1"/>
          <p:nvPr/>
        </p:nvSpPr>
        <p:spPr>
          <a:xfrm>
            <a:off x="388918" y="3975384"/>
            <a:ext cx="3752700" cy="2062200"/>
          </a:xfrm>
          <a:prstGeom prst="rect">
            <a:avLst/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38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নাম বোঝায় এমন শব্দ লিখি।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মাসের নাম………….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ফুলের নাম………….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জায়গার নাম…………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36"/>
          <p:cNvSpPr/>
          <p:nvPr/>
        </p:nvSpPr>
        <p:spPr>
          <a:xfrm>
            <a:off x="-3415" y="4215"/>
            <a:ext cx="12210000" cy="6867000"/>
          </a:xfrm>
          <a:prstGeom prst="frame">
            <a:avLst>
              <a:gd fmla="val 2578" name="adj1"/>
            </a:avLst>
          </a:prstGeom>
          <a:solidFill>
            <a:srgbClr val="8CB3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36"/>
          <p:cNvSpPr/>
          <p:nvPr/>
        </p:nvSpPr>
        <p:spPr>
          <a:xfrm>
            <a:off x="830661" y="3239179"/>
            <a:ext cx="2869200" cy="584700"/>
          </a:xfrm>
          <a:prstGeom prst="down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noFill/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36"/>
          <p:cNvSpPr/>
          <p:nvPr/>
        </p:nvSpPr>
        <p:spPr>
          <a:xfrm>
            <a:off x="4768517" y="3239179"/>
            <a:ext cx="2894400" cy="584700"/>
          </a:xfrm>
          <a:prstGeom prst="down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noFill/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36"/>
          <p:cNvSpPr/>
          <p:nvPr/>
        </p:nvSpPr>
        <p:spPr>
          <a:xfrm>
            <a:off x="8788609" y="3223290"/>
            <a:ext cx="2919600" cy="584700"/>
          </a:xfrm>
          <a:prstGeom prst="down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noFill/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36"/>
          <p:cNvSpPr/>
          <p:nvPr/>
        </p:nvSpPr>
        <p:spPr>
          <a:xfrm>
            <a:off x="597160" y="3860156"/>
            <a:ext cx="3601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36"/>
          <p:cNvSpPr txBox="1"/>
          <p:nvPr/>
        </p:nvSpPr>
        <p:spPr>
          <a:xfrm>
            <a:off x="4346918" y="3994992"/>
            <a:ext cx="3957300" cy="2000400"/>
          </a:xfrm>
          <a:prstGeom prst="rect">
            <a:avLst/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38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নিচের শব্দ গুলো দিয়ে বাক্য লিখি</a:t>
            </a:r>
            <a:endParaRPr b="1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পাতা………………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ভাষা………………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গুলি………………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36"/>
          <p:cNvSpPr txBox="1"/>
          <p:nvPr/>
        </p:nvSpPr>
        <p:spPr>
          <a:xfrm>
            <a:off x="8394902" y="3997980"/>
            <a:ext cx="3448200" cy="2062200"/>
          </a:xfrm>
          <a:prstGeom prst="rect">
            <a:avLst/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38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বিপরীত শব্দ লিখ</a:t>
            </a:r>
            <a:endParaRPr b="1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ধনী =.………….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সম্ভব=………….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জীবন=………….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7" name="Google Shape;387;p36"/>
          <p:cNvPicPr preferRelativeResize="0"/>
          <p:nvPr/>
        </p:nvPicPr>
        <p:blipFill rotWithShape="1">
          <a:blip r:embed="rId3">
            <a:alphaModFix/>
          </a:blip>
          <a:srcRect b="18830" l="11659" r="7538" t="5900"/>
          <a:stretch/>
        </p:blipFill>
        <p:spPr>
          <a:xfrm>
            <a:off x="1237958" y="1510021"/>
            <a:ext cx="1814732" cy="1635242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411"/>
              </a:srgbClr>
            </a:outerShdw>
          </a:effectLst>
        </p:spPr>
      </p:pic>
      <p:pic>
        <p:nvPicPr>
          <p:cNvPr id="388" name="Google Shape;388;p36"/>
          <p:cNvPicPr preferRelativeResize="0"/>
          <p:nvPr/>
        </p:nvPicPr>
        <p:blipFill rotWithShape="1">
          <a:blip r:embed="rId4">
            <a:alphaModFix/>
          </a:blip>
          <a:srcRect b="17862" l="9470" r="8815" t="11639"/>
          <a:stretch/>
        </p:blipFill>
        <p:spPr>
          <a:xfrm>
            <a:off x="9321422" y="1436002"/>
            <a:ext cx="1595112" cy="1671387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411"/>
              </a:srgbClr>
            </a:outerShdw>
          </a:effectLst>
        </p:spPr>
      </p:pic>
      <p:pic>
        <p:nvPicPr>
          <p:cNvPr id="389" name="Google Shape;389;p36"/>
          <p:cNvPicPr preferRelativeResize="0"/>
          <p:nvPr/>
        </p:nvPicPr>
        <p:blipFill rotWithShape="1">
          <a:blip r:embed="rId5">
            <a:alphaModFix/>
          </a:blip>
          <a:srcRect b="18053" l="6085" r="8924" t="5901"/>
          <a:stretch/>
        </p:blipFill>
        <p:spPr>
          <a:xfrm>
            <a:off x="5321716" y="1489742"/>
            <a:ext cx="1712129" cy="1625242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411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7"/>
          <p:cNvSpPr txBox="1"/>
          <p:nvPr/>
        </p:nvSpPr>
        <p:spPr>
          <a:xfrm>
            <a:off x="4278425" y="591530"/>
            <a:ext cx="2651700" cy="1107900"/>
          </a:xfrm>
          <a:prstGeom prst="rect">
            <a:avLst/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38" scaled="0"/>
          </a:gradFill>
          <a:ln cap="flat" cmpd="sng" w="9525">
            <a:solidFill>
              <a:srgbClr val="45A9C4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0" i="0" lang="en-US" sz="6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মূল্যায়ন</a:t>
            </a:r>
            <a:endParaRPr b="0" i="0" sz="6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37"/>
          <p:cNvSpPr/>
          <p:nvPr/>
        </p:nvSpPr>
        <p:spPr>
          <a:xfrm>
            <a:off x="-3415" y="4215"/>
            <a:ext cx="12210000" cy="6867000"/>
          </a:xfrm>
          <a:prstGeom prst="frame">
            <a:avLst>
              <a:gd fmla="val 2578" name="adj1"/>
            </a:avLst>
          </a:prstGeom>
          <a:solidFill>
            <a:srgbClr val="8CB3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37"/>
          <p:cNvSpPr txBox="1"/>
          <p:nvPr/>
        </p:nvSpPr>
        <p:spPr>
          <a:xfrm>
            <a:off x="1193985" y="3000612"/>
            <a:ext cx="8820600" cy="19389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ক. ১৯৫২ সালের ২১ ফেব্রুয়ারী কে কে শহীদ হয়েছিল?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খ. ছাত্ররা কী দাবী জানিয়েছিল?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37"/>
          <p:cNvSpPr txBox="1"/>
          <p:nvPr/>
        </p:nvSpPr>
        <p:spPr>
          <a:xfrm>
            <a:off x="1218585" y="1992785"/>
            <a:ext cx="6255000" cy="769500"/>
          </a:xfrm>
          <a:prstGeom prst="rect">
            <a:avLst/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38" scaled="0"/>
          </a:gradFill>
          <a:ln cap="flat" cmpd="sng" w="9525">
            <a:solidFill>
              <a:srgbClr val="45A9C4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মুখে মুখে উত্তর বলি ও লিখি।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8"/>
          <p:cNvSpPr txBox="1"/>
          <p:nvPr/>
        </p:nvSpPr>
        <p:spPr>
          <a:xfrm>
            <a:off x="759655" y="632058"/>
            <a:ext cx="9523200" cy="769500"/>
          </a:xfrm>
          <a:prstGeom prst="rect">
            <a:avLst/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38" scaled="0"/>
          </a:gradFill>
          <a:ln cap="flat" cmpd="sng" w="9525">
            <a:solidFill>
              <a:srgbClr val="45A9C4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ডান দিক থেকে শব্দটি বেছে নিয়ে খালি জায়গায় বসাই।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38"/>
          <p:cNvSpPr/>
          <p:nvPr/>
        </p:nvSpPr>
        <p:spPr>
          <a:xfrm>
            <a:off x="-3415" y="4215"/>
            <a:ext cx="12210000" cy="6867000"/>
          </a:xfrm>
          <a:prstGeom prst="frame">
            <a:avLst>
              <a:gd fmla="val 2578" name="adj1"/>
            </a:avLst>
          </a:prstGeom>
          <a:solidFill>
            <a:srgbClr val="8CB3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38"/>
          <p:cNvSpPr txBox="1"/>
          <p:nvPr/>
        </p:nvSpPr>
        <p:spPr>
          <a:xfrm>
            <a:off x="1110579" y="2138819"/>
            <a:ext cx="7794300" cy="37857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ক. কিছু কিছু গাছে ...............গজিয়েছে।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খ. পুলিশ …..............করতে নিষেধ করেছে।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গ. টগবগে তরুনেরা .................. ।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ঘ. ভাষা শহিদেরা ................. ভালোবাসতেন।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38"/>
          <p:cNvSpPr/>
          <p:nvPr/>
        </p:nvSpPr>
        <p:spPr>
          <a:xfrm>
            <a:off x="9365211" y="3781055"/>
            <a:ext cx="23841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মাতৃভাষাকে </a:t>
            </a:r>
            <a:endParaRPr b="1" i="0" sz="4400" u="none" cap="none" strike="noStrike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38"/>
          <p:cNvSpPr/>
          <p:nvPr/>
        </p:nvSpPr>
        <p:spPr>
          <a:xfrm>
            <a:off x="9657759" y="2102116"/>
            <a:ext cx="17988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বেপরোয়া</a:t>
            </a:r>
            <a:endParaRPr b="1" i="0" sz="1600" u="none" cap="none" strike="noStrike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38"/>
          <p:cNvSpPr/>
          <p:nvPr/>
        </p:nvSpPr>
        <p:spPr>
          <a:xfrm>
            <a:off x="9985577" y="2907472"/>
            <a:ext cx="10359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পাতা</a:t>
            </a:r>
            <a:endParaRPr b="1" i="0" sz="1800" u="none" cap="none" strike="noStrike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38"/>
          <p:cNvSpPr/>
          <p:nvPr/>
        </p:nvSpPr>
        <p:spPr>
          <a:xfrm>
            <a:off x="9963932" y="5042745"/>
            <a:ext cx="11865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মিছিল</a:t>
            </a:r>
            <a:endParaRPr b="1" i="0" sz="1800" u="none" cap="none" strike="noStrike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38"/>
          <p:cNvSpPr/>
          <p:nvPr/>
        </p:nvSpPr>
        <p:spPr>
          <a:xfrm>
            <a:off x="9365211" y="2138819"/>
            <a:ext cx="2384100" cy="3785700"/>
          </a:xfrm>
          <a:prstGeom prst="rect">
            <a:avLst/>
          </a:prstGeom>
          <a:noFill/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39"/>
          <p:cNvSpPr/>
          <p:nvPr/>
        </p:nvSpPr>
        <p:spPr>
          <a:xfrm>
            <a:off x="457200" y="5848033"/>
            <a:ext cx="11068200" cy="708000"/>
          </a:xfrm>
          <a:prstGeom prst="rect">
            <a:avLst/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38" scaled="0"/>
          </a:gradFill>
          <a:ln cap="flat" cmpd="sng" w="9525">
            <a:solidFill>
              <a:srgbClr val="BD4B4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ছবি দেখি, ছবি নিয়ে ভাবি। ছবি দেখে তিনটি বাক্য লিখে নিয়ে আসবে।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39"/>
          <p:cNvSpPr/>
          <p:nvPr/>
        </p:nvSpPr>
        <p:spPr>
          <a:xfrm>
            <a:off x="4490205" y="534504"/>
            <a:ext cx="4296000" cy="1200300"/>
          </a:xfrm>
          <a:prstGeom prst="rect">
            <a:avLst/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38" scaled="0"/>
          </a:gradFill>
          <a:ln cap="flat" cmpd="sng" w="9525">
            <a:solidFill>
              <a:srgbClr val="45A9C4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i="0" lang="en-US" sz="72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বাড়ীর কাজ</a:t>
            </a:r>
            <a:endParaRPr b="1" i="0" sz="7200" u="none" cap="none" strike="noStrik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39"/>
          <p:cNvSpPr/>
          <p:nvPr/>
        </p:nvSpPr>
        <p:spPr>
          <a:xfrm>
            <a:off x="-3415" y="4215"/>
            <a:ext cx="12210000" cy="6867000"/>
          </a:xfrm>
          <a:prstGeom prst="frame">
            <a:avLst>
              <a:gd fmla="val 2578" name="adj1"/>
            </a:avLst>
          </a:prstGeom>
          <a:solidFill>
            <a:srgbClr val="8CB3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7" name="Google Shape;417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16568" y="1885950"/>
            <a:ext cx="8693334" cy="3962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39"/>
          <p:cNvPicPr preferRelativeResize="0"/>
          <p:nvPr/>
        </p:nvPicPr>
        <p:blipFill rotWithShape="1">
          <a:blip r:embed="rId4">
            <a:alphaModFix/>
          </a:blip>
          <a:srcRect b="658" l="15311" r="0" t="-2006"/>
          <a:stretch/>
        </p:blipFill>
        <p:spPr>
          <a:xfrm>
            <a:off x="457200" y="498764"/>
            <a:ext cx="2482113" cy="1667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40"/>
          <p:cNvSpPr/>
          <p:nvPr/>
        </p:nvSpPr>
        <p:spPr>
          <a:xfrm>
            <a:off x="143061" y="360504"/>
            <a:ext cx="12037200" cy="769500"/>
          </a:xfrm>
          <a:prstGeom prst="rect">
            <a:avLst/>
          </a:prstGeom>
          <a:gradFill>
            <a:gsLst>
              <a:gs pos="0">
                <a:srgbClr val="C8B2E9"/>
              </a:gs>
              <a:gs pos="35000">
                <a:srgbClr val="D6CAED"/>
              </a:gs>
              <a:gs pos="100000">
                <a:srgbClr val="EFE8FA"/>
              </a:gs>
            </a:gsLst>
            <a:lin ang="16200038" scaled="0"/>
          </a:gradFill>
          <a:ln cap="flat" cmpd="sng" w="9525">
            <a:solidFill>
              <a:srgbClr val="7C5F9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আস আমরা সবাই মিলে দেশকে ভালবাসি ভাষা শহীদদের স্মরণ করি। </a:t>
            </a:r>
            <a:endParaRPr b="1" i="0" sz="4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4" name="Google Shape;424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6759" y="1299383"/>
            <a:ext cx="10709582" cy="5167649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40"/>
          <p:cNvSpPr/>
          <p:nvPr/>
        </p:nvSpPr>
        <p:spPr>
          <a:xfrm>
            <a:off x="2115883" y="1764262"/>
            <a:ext cx="7380600" cy="15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b="1" i="0" lang="en-US" sz="9600" u="none" cap="none" strike="noStrike">
                <a:solidFill>
                  <a:srgbClr val="F4F0E2"/>
                </a:solidFill>
                <a:latin typeface="Arial"/>
                <a:ea typeface="Arial"/>
                <a:cs typeface="Arial"/>
                <a:sym typeface="Arial"/>
              </a:rPr>
              <a:t>আবার দেখা হবে</a:t>
            </a:r>
            <a:endParaRPr b="1" i="0" sz="9600" u="none" cap="none" strike="noStrike">
              <a:solidFill>
                <a:srgbClr val="F4F0E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40"/>
          <p:cNvSpPr/>
          <p:nvPr/>
        </p:nvSpPr>
        <p:spPr>
          <a:xfrm>
            <a:off x="-3415" y="4215"/>
            <a:ext cx="12210000" cy="6867000"/>
          </a:xfrm>
          <a:prstGeom prst="frame">
            <a:avLst>
              <a:gd fmla="val 2578" name="adj1"/>
            </a:avLst>
          </a:prstGeom>
          <a:solidFill>
            <a:srgbClr val="8CB3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41"/>
          <p:cNvSpPr txBox="1"/>
          <p:nvPr>
            <p:ph idx="11" type="ftr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888888"/>
                </a:solidFill>
              </a:rPr>
              <a:t>Mofakkarul Alam Assistant Teacher Goraduba G.P.S Kendua, Netrokona</a:t>
            </a:r>
            <a:endParaRPr>
              <a:solidFill>
                <a:srgbClr val="888888"/>
              </a:solidFill>
            </a:endParaRPr>
          </a:p>
        </p:txBody>
      </p:sp>
      <p:sp>
        <p:nvSpPr>
          <p:cNvPr id="432" name="Google Shape;432;p41"/>
          <p:cNvSpPr txBox="1"/>
          <p:nvPr/>
        </p:nvSpPr>
        <p:spPr>
          <a:xfrm>
            <a:off x="4121239" y="2690122"/>
            <a:ext cx="4263000" cy="15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b="0" i="0" lang="en-US" sz="9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ধন্যবাদ </a:t>
            </a:r>
            <a:endParaRPr b="0" i="0" sz="9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/>
          <p:nvPr/>
        </p:nvSpPr>
        <p:spPr>
          <a:xfrm>
            <a:off x="1349824" y="2729817"/>
            <a:ext cx="9244800" cy="1015800"/>
          </a:xfrm>
          <a:prstGeom prst="rect">
            <a:avLst/>
          </a:pr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38" scaled="0"/>
          </a:gra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DF322D"/>
                </a:solidFill>
                <a:latin typeface="Arial"/>
                <a:ea typeface="Arial"/>
                <a:cs typeface="Arial"/>
                <a:sym typeface="Arial"/>
              </a:rPr>
              <a:t>চল আমরা সবাই মিলে একটি গান শুনি</a:t>
            </a:r>
            <a:endParaRPr b="1" i="0" sz="6000" u="none" cap="none" strike="noStrike">
              <a:solidFill>
                <a:srgbClr val="DF322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31221" y="188685"/>
            <a:ext cx="1985008" cy="2046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91850" y="3956180"/>
            <a:ext cx="1409701" cy="1041400"/>
          </a:xfrm>
          <a:prstGeom prst="rect">
            <a:avLst/>
          </a:prstGeom>
          <a:gradFill>
            <a:gsLst>
              <a:gs pos="0">
                <a:srgbClr val="FBEAC7"/>
              </a:gs>
              <a:gs pos="18000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0">
                <a:srgbClr val="FBD49C"/>
              </a:gs>
              <a:gs pos="100000">
                <a:srgbClr val="FEE7F2"/>
              </a:gs>
            </a:gsLst>
            <a:lin ang="5400012" scaled="0"/>
          </a:gradFill>
          <a:ln>
            <a:noFill/>
          </a:ln>
        </p:spPr>
      </p:pic>
      <p:sp>
        <p:nvSpPr>
          <p:cNvPr id="114" name="Google Shape;114;p15"/>
          <p:cNvSpPr txBox="1"/>
          <p:nvPr/>
        </p:nvSpPr>
        <p:spPr>
          <a:xfrm>
            <a:off x="603450" y="5286525"/>
            <a:ext cx="73077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গানটি কাদেরকে নিয়ে?  </a:t>
            </a:r>
            <a:endParaRPr b="0" i="0" sz="6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Google Shape;115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11188" y="3956180"/>
            <a:ext cx="4005042" cy="2672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98362" y="224970"/>
            <a:ext cx="3601835" cy="23444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7" name="Google Shape;117;p15"/>
          <p:cNvGrpSpPr/>
          <p:nvPr/>
        </p:nvGrpSpPr>
        <p:grpSpPr>
          <a:xfrm>
            <a:off x="-3415" y="4215"/>
            <a:ext cx="12210000" cy="6962686"/>
            <a:chOff x="-3415" y="4215"/>
            <a:chExt cx="12210000" cy="6962686"/>
          </a:xfrm>
        </p:grpSpPr>
        <p:sp>
          <p:nvSpPr>
            <p:cNvPr id="118" name="Google Shape;118;p15"/>
            <p:cNvSpPr/>
            <p:nvPr/>
          </p:nvSpPr>
          <p:spPr>
            <a:xfrm>
              <a:off x="-3415" y="4215"/>
              <a:ext cx="12210000" cy="6867000"/>
            </a:xfrm>
            <a:prstGeom prst="frame">
              <a:avLst>
                <a:gd fmla="val 2578" name="adj1"/>
              </a:avLst>
            </a:prstGeom>
            <a:solidFill>
              <a:srgbClr val="8CB3E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5"/>
            <p:cNvSpPr txBox="1"/>
            <p:nvPr/>
          </p:nvSpPr>
          <p:spPr>
            <a:xfrm>
              <a:off x="3499655" y="6628201"/>
              <a:ext cx="65862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87398" y="4012108"/>
            <a:ext cx="3672520" cy="2052227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6"/>
          <p:cNvSpPr/>
          <p:nvPr/>
        </p:nvSpPr>
        <p:spPr>
          <a:xfrm>
            <a:off x="726852" y="5964297"/>
            <a:ext cx="10610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ভাষা আন্দোলন ভাষা শহিদ ও শহীদ মিনারের ছবি</a:t>
            </a:r>
            <a:endParaRPr b="1" i="0" sz="5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Google Shape;126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3589" y="3977576"/>
            <a:ext cx="4100947" cy="2086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89072" y="762001"/>
            <a:ext cx="5742709" cy="3171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73589" y="775721"/>
            <a:ext cx="5676900" cy="3162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9" name="Google Shape;129;p16"/>
          <p:cNvGrpSpPr/>
          <p:nvPr/>
        </p:nvGrpSpPr>
        <p:grpSpPr>
          <a:xfrm>
            <a:off x="-3415" y="4215"/>
            <a:ext cx="12210000" cy="6949956"/>
            <a:chOff x="-3415" y="4215"/>
            <a:chExt cx="12210000" cy="6949956"/>
          </a:xfrm>
        </p:grpSpPr>
        <p:sp>
          <p:nvSpPr>
            <p:cNvPr id="130" name="Google Shape;130;p16"/>
            <p:cNvSpPr/>
            <p:nvPr/>
          </p:nvSpPr>
          <p:spPr>
            <a:xfrm>
              <a:off x="-3415" y="4215"/>
              <a:ext cx="12210000" cy="6867000"/>
            </a:xfrm>
            <a:prstGeom prst="frame">
              <a:avLst>
                <a:gd fmla="val 2578" name="adj1"/>
              </a:avLst>
            </a:prstGeom>
            <a:solidFill>
              <a:srgbClr val="8CB3E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6"/>
            <p:cNvSpPr txBox="1"/>
            <p:nvPr/>
          </p:nvSpPr>
          <p:spPr>
            <a:xfrm>
              <a:off x="3345108" y="6615471"/>
              <a:ext cx="65862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। </a:t>
              </a:r>
              <a:endPara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" name="Google Shape;132;p16"/>
          <p:cNvSpPr/>
          <p:nvPr/>
        </p:nvSpPr>
        <p:spPr>
          <a:xfrm>
            <a:off x="273600" y="25725"/>
            <a:ext cx="11586300" cy="20523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DF322D"/>
                </a:solidFill>
                <a:latin typeface="Arial"/>
                <a:ea typeface="Arial"/>
                <a:cs typeface="Arial"/>
                <a:sym typeface="Arial"/>
              </a:rPr>
              <a:t> তোমরা কি জান এগুলো কিসের ছবি? </a:t>
            </a:r>
            <a:endParaRPr b="1" i="0" sz="6000" u="none" cap="none" strike="noStrike">
              <a:solidFill>
                <a:srgbClr val="DF322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388426" y="3977577"/>
            <a:ext cx="3770836" cy="20867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7"/>
          <p:cNvSpPr/>
          <p:nvPr/>
        </p:nvSpPr>
        <p:spPr>
          <a:xfrm>
            <a:off x="2105900" y="90375"/>
            <a:ext cx="8265000" cy="16323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ভাষা শহীদদের কথা</a:t>
            </a:r>
            <a:endParaRPr b="1" i="0" sz="6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9" name="Google Shape;139;p17"/>
          <p:cNvGrpSpPr/>
          <p:nvPr/>
        </p:nvGrpSpPr>
        <p:grpSpPr>
          <a:xfrm>
            <a:off x="-3415" y="4215"/>
            <a:ext cx="12210000" cy="6949956"/>
            <a:chOff x="-3415" y="4215"/>
            <a:chExt cx="12210000" cy="6949956"/>
          </a:xfrm>
        </p:grpSpPr>
        <p:sp>
          <p:nvSpPr>
            <p:cNvPr id="140" name="Google Shape;140;p17"/>
            <p:cNvSpPr/>
            <p:nvPr/>
          </p:nvSpPr>
          <p:spPr>
            <a:xfrm>
              <a:off x="-3415" y="4215"/>
              <a:ext cx="12210000" cy="6867000"/>
            </a:xfrm>
            <a:prstGeom prst="frame">
              <a:avLst>
                <a:gd fmla="val 2578" name="adj1"/>
              </a:avLst>
            </a:prstGeom>
            <a:solidFill>
              <a:srgbClr val="8CB3E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7"/>
            <p:cNvSpPr txBox="1"/>
            <p:nvPr/>
          </p:nvSpPr>
          <p:spPr>
            <a:xfrm>
              <a:off x="3345108" y="6615471"/>
              <a:ext cx="65862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2" name="Google Shape;14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3668" y="1733550"/>
            <a:ext cx="10102482" cy="4917848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7"/>
          <p:cNvSpPr/>
          <p:nvPr/>
        </p:nvSpPr>
        <p:spPr>
          <a:xfrm>
            <a:off x="594100" y="5019107"/>
            <a:ext cx="11315100" cy="1632300"/>
          </a:xfrm>
          <a:prstGeom prst="rect">
            <a:avLst/>
          </a:prstGeom>
          <a:gradFill>
            <a:gsLst>
              <a:gs pos="0">
                <a:srgbClr val="C8B2E9"/>
              </a:gs>
              <a:gs pos="35000">
                <a:srgbClr val="D6CAED"/>
              </a:gs>
              <a:gs pos="100000">
                <a:srgbClr val="EFE8FA"/>
              </a:gs>
            </a:gsLst>
            <a:lin ang="16200038" scaled="0"/>
          </a:gradFill>
          <a:ln cap="flat" cmpd="sng" w="9525">
            <a:solidFill>
              <a:srgbClr val="7C5F9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পাঠ্যাংশ: ফেব্রুয়ারী মাসের ………………. ভাষাশহীদ।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82627" y="317827"/>
            <a:ext cx="2002971" cy="206503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8"/>
          <p:cNvSpPr/>
          <p:nvPr/>
        </p:nvSpPr>
        <p:spPr>
          <a:xfrm>
            <a:off x="1032725" y="2839145"/>
            <a:ext cx="6338400" cy="589800"/>
          </a:xfrm>
          <a:prstGeom prst="rect">
            <a:avLst/>
          </a:prstGeom>
          <a:solidFill>
            <a:srgbClr val="00FFFF"/>
          </a:solidFill>
          <a:ln cap="flat" cmpd="sng" w="9525">
            <a:solidFill>
              <a:srgbClr val="7C5F9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এ পাঠ শেষে শিক্ষার্থীরা-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0" name="Google Shape;150;p18"/>
          <p:cNvGrpSpPr/>
          <p:nvPr/>
        </p:nvGrpSpPr>
        <p:grpSpPr>
          <a:xfrm>
            <a:off x="2087391" y="506490"/>
            <a:ext cx="5741165" cy="2064933"/>
            <a:chOff x="3815614" y="909922"/>
            <a:chExt cx="4072615" cy="2104498"/>
          </a:xfrm>
        </p:grpSpPr>
        <p:sp>
          <p:nvSpPr>
            <p:cNvPr id="151" name="Google Shape;151;p18"/>
            <p:cNvSpPr/>
            <p:nvPr/>
          </p:nvSpPr>
          <p:spPr>
            <a:xfrm>
              <a:off x="3815614" y="1051220"/>
              <a:ext cx="4019700" cy="1963200"/>
            </a:xfrm>
            <a:prstGeom prst="downArrowCallout">
              <a:avLst>
                <a:gd fmla="val 64388" name="adj1"/>
                <a:gd fmla="val 54373" name="adj2"/>
                <a:gd fmla="val 25000" name="adj3"/>
                <a:gd fmla="val 59222" name="adj4"/>
              </a:avLst>
            </a:prstGeom>
            <a:solidFill>
              <a:srgbClr val="FFFF00"/>
            </a:solidFill>
            <a:ln cap="flat" cmpd="sng" w="254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8"/>
            <p:cNvSpPr/>
            <p:nvPr/>
          </p:nvSpPr>
          <p:spPr>
            <a:xfrm>
              <a:off x="4057829" y="909922"/>
              <a:ext cx="3830400" cy="15696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600"/>
                <a:buFont typeface="Arial"/>
                <a:buNone/>
              </a:pPr>
              <a:r>
                <a:rPr b="1" i="0" lang="en-US" sz="9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শিখনফল</a:t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3" name="Google Shape;153;p18"/>
          <p:cNvSpPr/>
          <p:nvPr/>
        </p:nvSpPr>
        <p:spPr>
          <a:xfrm>
            <a:off x="559175" y="4042629"/>
            <a:ext cx="11280000" cy="3444900"/>
          </a:xfrm>
          <a:prstGeom prst="rect">
            <a:avLst/>
          </a:prstGeom>
          <a:solidFill>
            <a:schemeClr val="lt2"/>
          </a:solidFill>
          <a:ln cap="flat" cmpd="sng" w="254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1.১.1 বর্ণ ও যুক্তবর্ণ সহযোগে তৈরী শব্দ শুনে স্পষ্ট ও শুদ্ধভাবে বলতে পারবে।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১.১.২ বর্ণ ও যুক্তবর্ণ সহযোগে তৈরী শব্দযুক্ত বাক্য শুনে স্পষ্ট ও শুদ্ধভাবে বলতে পারবে।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১.৩.১ আদেশ শুনে পালন করতে পারবে।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৩.১.২ পরিচিতি বিষয়ে বর্ণনা শুনে বুঝতে পারবে।</a:t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8"/>
          <p:cNvSpPr/>
          <p:nvPr/>
        </p:nvSpPr>
        <p:spPr>
          <a:xfrm rot="251301">
            <a:off x="289377" y="437925"/>
            <a:ext cx="2193458" cy="2142609"/>
          </a:xfrm>
          <a:prstGeom prst="star12">
            <a:avLst>
              <a:gd fmla="val 28913" name="adj"/>
            </a:avLst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8"/>
          <p:cNvSpPr/>
          <p:nvPr/>
        </p:nvSpPr>
        <p:spPr>
          <a:xfrm>
            <a:off x="7371049" y="438224"/>
            <a:ext cx="2193600" cy="2109000"/>
          </a:xfrm>
          <a:prstGeom prst="star12">
            <a:avLst>
              <a:gd fmla="val 28913" name="adj"/>
            </a:avLst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6" name="Google Shape;156;p18"/>
          <p:cNvGrpSpPr/>
          <p:nvPr/>
        </p:nvGrpSpPr>
        <p:grpSpPr>
          <a:xfrm>
            <a:off x="-3415" y="4215"/>
            <a:ext cx="12210000" cy="6949956"/>
            <a:chOff x="-3415" y="4215"/>
            <a:chExt cx="12210000" cy="6949956"/>
          </a:xfrm>
        </p:grpSpPr>
        <p:sp>
          <p:nvSpPr>
            <p:cNvPr id="157" name="Google Shape;157;p18"/>
            <p:cNvSpPr/>
            <p:nvPr/>
          </p:nvSpPr>
          <p:spPr>
            <a:xfrm>
              <a:off x="-3415" y="4215"/>
              <a:ext cx="12210000" cy="6867000"/>
            </a:xfrm>
            <a:prstGeom prst="frame">
              <a:avLst>
                <a:gd fmla="val 2578" name="adj1"/>
              </a:avLst>
            </a:prstGeom>
            <a:solidFill>
              <a:srgbClr val="8CB3E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8"/>
            <p:cNvSpPr txBox="1"/>
            <p:nvPr/>
          </p:nvSpPr>
          <p:spPr>
            <a:xfrm>
              <a:off x="3345108" y="6615471"/>
              <a:ext cx="65862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49626" y="197494"/>
            <a:ext cx="1623060" cy="1673352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9"/>
          <p:cNvSpPr/>
          <p:nvPr/>
        </p:nvSpPr>
        <p:spPr>
          <a:xfrm>
            <a:off x="576775" y="5767200"/>
            <a:ext cx="10568400" cy="16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ফেব্রুয়ারী মাসের ২১ তারিখ। ১৯৫২ সাল।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9"/>
          <p:cNvSpPr txBox="1"/>
          <p:nvPr/>
        </p:nvSpPr>
        <p:spPr>
          <a:xfrm>
            <a:off x="3345108" y="6615471"/>
            <a:ext cx="6586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মোফাকখারুল আলম, সহকারী শিক্ষক, গড়াডোবা সরকারী প্রাথমিক বিদ্যালয় , কেন্দুয়া, নেত্রকোণা। 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6" name="Google Shape;166;p19"/>
          <p:cNvGrpSpPr/>
          <p:nvPr/>
        </p:nvGrpSpPr>
        <p:grpSpPr>
          <a:xfrm>
            <a:off x="-3425" y="4225"/>
            <a:ext cx="12210000" cy="6883707"/>
            <a:chOff x="-3415" y="4215"/>
            <a:chExt cx="12210000" cy="6957456"/>
          </a:xfrm>
        </p:grpSpPr>
        <p:sp>
          <p:nvSpPr>
            <p:cNvPr id="167" name="Google Shape;167;p19"/>
            <p:cNvSpPr/>
            <p:nvPr/>
          </p:nvSpPr>
          <p:spPr>
            <a:xfrm>
              <a:off x="-3415" y="4215"/>
              <a:ext cx="12210000" cy="6867000"/>
            </a:xfrm>
            <a:prstGeom prst="frame">
              <a:avLst>
                <a:gd fmla="val 2578" name="adj1"/>
              </a:avLst>
            </a:prstGeom>
            <a:solidFill>
              <a:srgbClr val="8CB3E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19"/>
            <p:cNvSpPr txBox="1"/>
            <p:nvPr/>
          </p:nvSpPr>
          <p:spPr>
            <a:xfrm>
              <a:off x="3345108" y="6615471"/>
              <a:ext cx="6586200" cy="34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9" name="Google Shape;169;p19"/>
          <p:cNvPicPr preferRelativeResize="0"/>
          <p:nvPr/>
        </p:nvPicPr>
        <p:blipFill rotWithShape="1">
          <a:blip r:embed="rId4">
            <a:alphaModFix/>
          </a:blip>
          <a:srcRect b="0" l="1723" r="2526" t="0"/>
          <a:stretch/>
        </p:blipFill>
        <p:spPr>
          <a:xfrm>
            <a:off x="618978" y="1452911"/>
            <a:ext cx="9630649" cy="4159538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9"/>
          <p:cNvSpPr/>
          <p:nvPr/>
        </p:nvSpPr>
        <p:spPr>
          <a:xfrm>
            <a:off x="6231994" y="4825228"/>
            <a:ext cx="1069200" cy="759600"/>
          </a:xfrm>
          <a:prstGeom prst="ellipse">
            <a:avLst/>
          </a:prstGeom>
          <a:noFill/>
          <a:ln cap="flat" cmpd="sng" w="762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9"/>
          <p:cNvSpPr/>
          <p:nvPr/>
        </p:nvSpPr>
        <p:spPr>
          <a:xfrm>
            <a:off x="576774" y="1452911"/>
            <a:ext cx="3263700" cy="741600"/>
          </a:xfrm>
          <a:prstGeom prst="rect">
            <a:avLst/>
          </a:prstGeom>
          <a:noFill/>
          <a:ln cap="flat" cmpd="sng" w="762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49626" y="197494"/>
            <a:ext cx="1623060" cy="1673352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0"/>
          <p:cNvSpPr/>
          <p:nvPr/>
        </p:nvSpPr>
        <p:spPr>
          <a:xfrm>
            <a:off x="1160734" y="5767196"/>
            <a:ext cx="101424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ফাল্গুন মাস। কোনো কোনো গাছ থেকে পাতা ঝড়ে পড়ছে।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0"/>
          <p:cNvSpPr txBox="1"/>
          <p:nvPr/>
        </p:nvSpPr>
        <p:spPr>
          <a:xfrm>
            <a:off x="3345108" y="6615471"/>
            <a:ext cx="6586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মোফাকখারুল আলম, সহকারী শিক্ষক, গড়াডোবা সরকারী প্রাথমিক বিদ্যালয় , কেন্দুয়া, নেত্রকোণা। 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9" name="Google Shape;179;p20"/>
          <p:cNvGrpSpPr/>
          <p:nvPr/>
        </p:nvGrpSpPr>
        <p:grpSpPr>
          <a:xfrm>
            <a:off x="-397490" y="422565"/>
            <a:ext cx="12210000" cy="6953556"/>
            <a:chOff x="-3415" y="4215"/>
            <a:chExt cx="12210000" cy="6953556"/>
          </a:xfrm>
        </p:grpSpPr>
        <p:sp>
          <p:nvSpPr>
            <p:cNvPr id="180" name="Google Shape;180;p20"/>
            <p:cNvSpPr/>
            <p:nvPr/>
          </p:nvSpPr>
          <p:spPr>
            <a:xfrm>
              <a:off x="-3415" y="4215"/>
              <a:ext cx="12210000" cy="6867000"/>
            </a:xfrm>
            <a:prstGeom prst="frame">
              <a:avLst>
                <a:gd fmla="val 2578" name="adj1"/>
              </a:avLst>
            </a:prstGeom>
            <a:solidFill>
              <a:srgbClr val="8CB3E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0"/>
            <p:cNvSpPr txBox="1"/>
            <p:nvPr/>
          </p:nvSpPr>
          <p:spPr>
            <a:xfrm>
              <a:off x="3345108" y="6615471"/>
              <a:ext cx="65862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82" name="Google Shape;182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65324" y="422577"/>
            <a:ext cx="9084303" cy="52152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1"/>
          <p:cNvSpPr/>
          <p:nvPr/>
        </p:nvSpPr>
        <p:spPr>
          <a:xfrm>
            <a:off x="1160734" y="5767196"/>
            <a:ext cx="102483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কিছু কিছু গাছে নতুন পাতা গজিয়েছে। পলাশ ফুল ফুটেছে।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21"/>
          <p:cNvSpPr txBox="1"/>
          <p:nvPr/>
        </p:nvSpPr>
        <p:spPr>
          <a:xfrm>
            <a:off x="3345108" y="6615471"/>
            <a:ext cx="6586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মোফাকখারুল আলম, সহকারী শিক্ষক, গড়াডোবা সরকারী প্রাথমিক বিদ্যালয় , কেন্দুয়া, নেত্রকোণা। 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9" name="Google Shape;189;p21"/>
          <p:cNvGrpSpPr/>
          <p:nvPr/>
        </p:nvGrpSpPr>
        <p:grpSpPr>
          <a:xfrm>
            <a:off x="-3425" y="4225"/>
            <a:ext cx="12210000" cy="7203636"/>
            <a:chOff x="-3415" y="4215"/>
            <a:chExt cx="12210000" cy="6941256"/>
          </a:xfrm>
        </p:grpSpPr>
        <p:sp>
          <p:nvSpPr>
            <p:cNvPr id="190" name="Google Shape;190;p21"/>
            <p:cNvSpPr/>
            <p:nvPr/>
          </p:nvSpPr>
          <p:spPr>
            <a:xfrm>
              <a:off x="-3415" y="4215"/>
              <a:ext cx="12210000" cy="6867000"/>
            </a:xfrm>
            <a:prstGeom prst="frame">
              <a:avLst>
                <a:gd fmla="val 2578" name="adj1"/>
              </a:avLst>
            </a:prstGeom>
            <a:solidFill>
              <a:srgbClr val="8CB3E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1"/>
            <p:cNvSpPr txBox="1"/>
            <p:nvPr/>
          </p:nvSpPr>
          <p:spPr>
            <a:xfrm>
              <a:off x="3345108" y="6615471"/>
              <a:ext cx="6586200" cy="33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। </a:t>
              </a:r>
              <a:endPara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92" name="Google Shape;19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9593" y="1111135"/>
            <a:ext cx="5617807" cy="4234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1"/>
          <p:cNvPicPr preferRelativeResize="0"/>
          <p:nvPr/>
        </p:nvPicPr>
        <p:blipFill rotWithShape="1">
          <a:blip r:embed="rId4">
            <a:alphaModFix/>
          </a:blip>
          <a:srcRect b="19064" l="37043" r="0" t="22456"/>
          <a:stretch/>
        </p:blipFill>
        <p:spPr>
          <a:xfrm>
            <a:off x="5915526" y="1111134"/>
            <a:ext cx="6078256" cy="4234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