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bn-BD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716507" y="228600"/>
            <a:ext cx="7848600" cy="33528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571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Arial"/>
              <a:buNone/>
            </a:pPr>
            <a:r>
              <a:rPr b="0" i="0" lang="bn-BD" sz="5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প্রিয় শিক্ষার্থী</a:t>
            </a:r>
            <a:r>
              <a:rPr b="0" i="0" lang="bn-BD" sz="4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bn-BD" sz="5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সবাইকে জানাই আন্তরিক শুভেচ্ছা </a:t>
            </a:r>
            <a:r>
              <a:rPr b="0" i="0" lang="bn-BD" sz="6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ও</a:t>
            </a:r>
            <a:r>
              <a:rPr b="0" i="0" lang="bn-BD" sz="5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অভিনন্দন</a:t>
            </a:r>
            <a:r>
              <a:rPr b="0" i="0" lang="bn-BD" sz="2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।</a:t>
            </a:r>
            <a:endParaRPr b="0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5807" y="3810000"/>
            <a:ext cx="1905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/>
          <p:nvPr/>
        </p:nvSpPr>
        <p:spPr>
          <a:xfrm>
            <a:off x="-152400" y="0"/>
            <a:ext cx="9296424" cy="7010388"/>
          </a:xfrm>
          <a:prstGeom prst="cloud">
            <a:avLst/>
          </a:prstGeom>
          <a:solidFill>
            <a:srgbClr val="00B0F0"/>
          </a:soli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737" y="964063"/>
            <a:ext cx="8654125" cy="492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/>
          <p:nvPr/>
        </p:nvSpPr>
        <p:spPr>
          <a:xfrm>
            <a:off x="1219200" y="0"/>
            <a:ext cx="6781800" cy="2438400"/>
          </a:xfrm>
          <a:prstGeom prst="flowChartPunchedTape">
            <a:avLst/>
          </a:prstGeom>
          <a:solidFill>
            <a:srgbClr val="E36C09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3"/>
          <p:cNvSpPr txBox="1"/>
          <p:nvPr/>
        </p:nvSpPr>
        <p:spPr>
          <a:xfrm>
            <a:off x="2057400" y="533400"/>
            <a:ext cx="5943600" cy="15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None/>
            </a:pPr>
            <a:r>
              <a:rPr lang="bn-BD" sz="9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দলীয় কাজ</a:t>
            </a:r>
            <a:endParaRPr sz="9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3"/>
          <p:cNvSpPr/>
          <p:nvPr/>
        </p:nvSpPr>
        <p:spPr>
          <a:xfrm>
            <a:off x="381000" y="2133600"/>
            <a:ext cx="8763000" cy="4343400"/>
          </a:xfrm>
          <a:prstGeom prst="flowChartExtract">
            <a:avLst/>
          </a:prstGeom>
          <a:solidFill>
            <a:srgbClr val="92D05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bn-BD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3"/>
          <p:cNvSpPr txBox="1"/>
          <p:nvPr/>
        </p:nvSpPr>
        <p:spPr>
          <a:xfrm>
            <a:off x="1505525" y="3886200"/>
            <a:ext cx="6495600" cy="2401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bn-BD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তিন</a:t>
            </a:r>
            <a:r>
              <a:rPr lang="bn-BD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bn-BD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দলে</a:t>
            </a:r>
            <a:r>
              <a:rPr lang="bn-BD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bn-BD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ভাগ</a:t>
            </a:r>
            <a:r>
              <a:rPr lang="bn-BD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bn-BD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হয়ে </a:t>
            </a:r>
            <a:r>
              <a:rPr lang="bn-BD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bn-BD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কবিতাটি</a:t>
            </a:r>
            <a:r>
              <a:rPr lang="bn-BD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bn-BD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শুদ্ধ</a:t>
            </a:r>
            <a:r>
              <a:rPr lang="bn-BD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bn-BD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উচ্চারণে</a:t>
            </a:r>
            <a:r>
              <a:rPr lang="bn-BD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bn-BD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আবৃত্তি</a:t>
            </a:r>
            <a:r>
              <a:rPr lang="bn-BD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bn-BD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কর</a:t>
            </a:r>
            <a:r>
              <a:rPr lang="bn-BD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। 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/>
          <p:nvPr/>
        </p:nvSpPr>
        <p:spPr>
          <a:xfrm>
            <a:off x="1447800" y="609600"/>
            <a:ext cx="6172200" cy="3048000"/>
          </a:xfrm>
          <a:prstGeom prst="diamond">
            <a:avLst/>
          </a:prstGeom>
          <a:solidFill>
            <a:srgbClr val="FF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মূল্যায়ন</a:t>
            </a:r>
            <a:endParaRPr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4"/>
          <p:cNvSpPr txBox="1"/>
          <p:nvPr/>
        </p:nvSpPr>
        <p:spPr>
          <a:xfrm>
            <a:off x="5638800" y="16002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4"/>
          <p:cNvSpPr/>
          <p:nvPr/>
        </p:nvSpPr>
        <p:spPr>
          <a:xfrm>
            <a:off x="762000" y="3657600"/>
            <a:ext cx="7696200" cy="2514600"/>
          </a:xfrm>
          <a:prstGeom prst="plaque">
            <a:avLst>
              <a:gd fmla="val 16667" name="adj"/>
            </a:avLst>
          </a:prstGeom>
          <a:solidFill>
            <a:srgbClr val="00206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এককভাবে কবিতাটি শুদ্ধ উচ্চারণে আবৃত্তি কর।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/>
          <p:nvPr/>
        </p:nvSpPr>
        <p:spPr>
          <a:xfrm>
            <a:off x="2590800" y="5791200"/>
            <a:ext cx="5029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5"/>
          <p:cNvSpPr txBox="1"/>
          <p:nvPr/>
        </p:nvSpPr>
        <p:spPr>
          <a:xfrm>
            <a:off x="1145762" y="309418"/>
            <a:ext cx="68526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6600"/>
              <a:buFont typeface="Arial"/>
              <a:buNone/>
            </a:pPr>
            <a:r>
              <a:rPr lang="bn-BD" sz="16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ধন্যবাদ</a:t>
            </a:r>
            <a:endParaRPr sz="166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491975"/>
            <a:ext cx="8206499" cy="413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/>
        </p:nvSpPr>
        <p:spPr>
          <a:xfrm>
            <a:off x="914400" y="3009071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/>
          <p:nvPr/>
        </p:nvSpPr>
        <p:spPr>
          <a:xfrm flipH="1" rot="1091251">
            <a:off x="914359" y="2613033"/>
            <a:ext cx="7315270" cy="3962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857250" y="640951"/>
            <a:ext cx="7315200" cy="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bn-BD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উপস্থাপনায়</a:t>
            </a:r>
            <a:endParaRPr b="0" i="0" sz="4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250" y="1893456"/>
            <a:ext cx="2111875" cy="41262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/>
          <p:nvPr/>
        </p:nvSpPr>
        <p:spPr>
          <a:xfrm>
            <a:off x="3375893" y="1393050"/>
            <a:ext cx="5126100" cy="5127000"/>
          </a:xfrm>
          <a:prstGeom prst="triangle">
            <a:avLst>
              <a:gd fmla="val 50000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020900" y="2469300"/>
            <a:ext cx="3836100" cy="2974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bn-BD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সুনদৌসি আক্তার 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bn-BD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সহঃশি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bn-BD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নোয়াগাঁও সরকারি প্রাথমিক বিদ্যালয়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bn-BD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চুনারুঘাট হবিগঞ্জ 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/>
          <p:nvPr/>
        </p:nvSpPr>
        <p:spPr>
          <a:xfrm>
            <a:off x="2057400" y="286325"/>
            <a:ext cx="6412350" cy="3142675"/>
          </a:xfrm>
          <a:prstGeom prst="flowChartDecision">
            <a:avLst/>
          </a:prstGeom>
          <a:solidFill>
            <a:srgbClr val="4A86E8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b="0" i="0" lang="bn-BD" sz="6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বিষয়</a:t>
            </a:r>
            <a:r>
              <a:rPr b="0" i="0" lang="bn-BD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bn-BD" sz="6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পরিচিতি</a:t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2286000" y="3505200"/>
            <a:ext cx="5731200" cy="2438400"/>
          </a:xfrm>
          <a:prstGeom prst="plaque">
            <a:avLst>
              <a:gd fmla="val 16667" name="adj"/>
            </a:avLst>
          </a:prstGeom>
          <a:solidFill>
            <a:srgbClr val="FF99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b="0" i="0" lang="bn-BD" sz="6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বাংলা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b="0" i="0" lang="bn-BD" sz="6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শ্রেণীঃ ১ম</a:t>
            </a:r>
            <a:endParaRPr b="0" i="0" sz="6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/>
          <p:nvPr/>
        </p:nvSpPr>
        <p:spPr>
          <a:xfrm>
            <a:off x="304800" y="609600"/>
            <a:ext cx="8382000" cy="5486400"/>
          </a:xfrm>
          <a:prstGeom prst="cloud">
            <a:avLst/>
          </a:prstGeom>
          <a:solidFill>
            <a:srgbClr val="0070C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2133600" y="2590800"/>
            <a:ext cx="53340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bn-BD" sz="8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পাঠ</a:t>
            </a:r>
            <a:r>
              <a:rPr b="0" i="0" lang="bn-BD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bn-BD" sz="8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ঘোষনা</a:t>
            </a:r>
            <a:endParaRPr sz="8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/>
          <p:nvPr/>
        </p:nvSpPr>
        <p:spPr>
          <a:xfrm>
            <a:off x="304800" y="990600"/>
            <a:ext cx="8534400" cy="5334000"/>
          </a:xfrm>
          <a:prstGeom prst="plaque">
            <a:avLst>
              <a:gd fmla="val 16667" name="adj"/>
            </a:avLst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1371600" y="1752600"/>
            <a:ext cx="6934200" cy="38779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6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পাঠ- ৪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6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পৃষ্ঠা- ৫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6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পাঠ্যাংশঃ ছড়া-আতা গাছে তোতা পাখি।</a:t>
            </a:r>
            <a:endParaRPr sz="6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/>
          <p:nvPr/>
        </p:nvSpPr>
        <p:spPr>
          <a:xfrm>
            <a:off x="1391250" y="406405"/>
            <a:ext cx="6361500" cy="1746900"/>
          </a:xfrm>
          <a:prstGeom prst="diamond">
            <a:avLst/>
          </a:prstGeom>
          <a:solidFill>
            <a:srgbClr val="00B05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 rot="-811">
            <a:off x="2756812" y="819950"/>
            <a:ext cx="3815100" cy="9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bn-BD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শিখনফল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8"/>
          <p:cNvSpPr/>
          <p:nvPr/>
        </p:nvSpPr>
        <p:spPr>
          <a:xfrm>
            <a:off x="381000" y="3505200"/>
            <a:ext cx="8534400" cy="3200400"/>
          </a:xfrm>
          <a:prstGeom prst="ellipse">
            <a:avLst/>
          </a:prstGeom>
          <a:solidFill>
            <a:schemeClr val="accent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1526850" y="2153300"/>
            <a:ext cx="6129600" cy="17469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bn-BD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ছড়াটি শুদ্ধ উচ্চারনে আবৃত্তি করতে পারবে।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5225" y="3900200"/>
            <a:ext cx="7278274" cy="28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/>
        </p:nvSpPr>
        <p:spPr>
          <a:xfrm>
            <a:off x="1304388" y="429741"/>
            <a:ext cx="6535200" cy="919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Arial"/>
              <a:buNone/>
            </a:pPr>
            <a:r>
              <a:rPr lang="bn-BD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আতা গাছে তোতা পাখি</a:t>
            </a:r>
            <a:endParaRPr sz="5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625" y="1349550"/>
            <a:ext cx="7819476" cy="530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pturety.PNG" id="137" name="Google Shape;13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704" y="290074"/>
            <a:ext cx="8354591" cy="627785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 txBox="1"/>
          <p:nvPr/>
        </p:nvSpPr>
        <p:spPr>
          <a:xfrm>
            <a:off x="1564550" y="5838500"/>
            <a:ext cx="7046100" cy="101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Arial"/>
              <a:buNone/>
            </a:pPr>
            <a:r>
              <a:rPr lang="bn-BD" sz="6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ডালিম গাছে মউ।</a:t>
            </a:r>
            <a:endParaRPr sz="6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.PNG" id="143" name="Google Shape;14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414" y="271021"/>
            <a:ext cx="8383170" cy="631595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 txBox="1"/>
          <p:nvPr/>
        </p:nvSpPr>
        <p:spPr>
          <a:xfrm>
            <a:off x="762000" y="762000"/>
            <a:ext cx="4761600" cy="1573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</a:pPr>
            <a:r>
              <a:rPr lang="bn-BD" sz="4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এত ডাকি তবু কথা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</a:pPr>
            <a:r>
              <a:rPr lang="bn-BD" sz="4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কও না কেন বউ।</a:t>
            </a:r>
            <a:endParaRPr sz="4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