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800" dirty="0" smtClean="0">
                <a:solidFill>
                  <a:srgbClr val="FFFF00"/>
                </a:solidFill>
              </a:rPr>
              <a:t>WELCOME TO ALL</a:t>
            </a:r>
            <a:endParaRPr lang="en-US" sz="13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repeatCount="300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 name="Rectangle 1"/>
          <p:cNvSpPr>
            <a:spLocks noChangeArrowheads="1"/>
          </p:cNvSpPr>
          <p:nvPr/>
        </p:nvSpPr>
        <p:spPr bwMode="auto">
          <a:xfrm>
            <a:off x="0" y="0"/>
            <a:ext cx="89916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2.Please Match Your Answers: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 From your reading of the first paragraph describe how we are responsible for the increase of greenhouse gases.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Answer- Greenhouse gases like carbon dioxide are being generated worldwide by human. Human beings are cutting down and burning forests indiscriminately. Man also produce carbon dioxide by using and burning fossil fuels. Coal and mineral oil in the factories. All these release carbon dioxide into the air.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b) Man can neither change the sun’s radiation nor the earth’s orbit around the sun.” why?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Answer: man can neither change the sun’s radiation nor the earth’s orbit around the sun because they are natural phenomena. But man can control the increase in the amount of greenhouse gases and its effect on the atmosphere.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c) What is the main cause of the increase in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level in the atmosphere?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Answer – The  main cause of the increase in carbon dioxide level in the atmosphere is the burning of fossil fuels, like coal, mineral oil and natural gas.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d) Briefly describe why enormous areas of forests are destroyed by people every year.</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Answer: Every year enormous areas of forests are destroyed by people in order to obtain wood and to clear regions for mining and to create pasture.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Effect transition="in" filter="wedge">
                                      <p:cBhvr>
                                        <p:cTn id="7" dur="2000"/>
                                        <p:tgtEl>
                                          <p:spTgt spid="307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073">
                                            <p:txEl>
                                              <p:pRg st="1" end="1"/>
                                            </p:txEl>
                                          </p:spTgt>
                                        </p:tgtEl>
                                        <p:attrNameLst>
                                          <p:attrName>style.visibility</p:attrName>
                                        </p:attrNameLst>
                                      </p:cBhvr>
                                      <p:to>
                                        <p:strVal val="visible"/>
                                      </p:to>
                                    </p:set>
                                    <p:animEffect transition="in" filter="wedge">
                                      <p:cBhvr>
                                        <p:cTn id="10" dur="2000"/>
                                        <p:tgtEl>
                                          <p:spTgt spid="3073">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3073">
                                            <p:txEl>
                                              <p:pRg st="2" end="2"/>
                                            </p:txEl>
                                          </p:spTgt>
                                        </p:tgtEl>
                                        <p:attrNameLst>
                                          <p:attrName>style.visibility</p:attrName>
                                        </p:attrNameLst>
                                      </p:cBhvr>
                                      <p:to>
                                        <p:strVal val="visible"/>
                                      </p:to>
                                    </p:set>
                                    <p:animEffect transition="in" filter="wedge">
                                      <p:cBhvr>
                                        <p:cTn id="13" dur="2000"/>
                                        <p:tgtEl>
                                          <p:spTgt spid="3073">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3073">
                                            <p:txEl>
                                              <p:pRg st="3" end="3"/>
                                            </p:txEl>
                                          </p:spTgt>
                                        </p:tgtEl>
                                        <p:attrNameLst>
                                          <p:attrName>style.visibility</p:attrName>
                                        </p:attrNameLst>
                                      </p:cBhvr>
                                      <p:to>
                                        <p:strVal val="visible"/>
                                      </p:to>
                                    </p:set>
                                    <p:animEffect transition="in" filter="wedge">
                                      <p:cBhvr>
                                        <p:cTn id="16" dur="2000"/>
                                        <p:tgtEl>
                                          <p:spTgt spid="3073">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3073">
                                            <p:txEl>
                                              <p:pRg st="4" end="4"/>
                                            </p:txEl>
                                          </p:spTgt>
                                        </p:tgtEl>
                                        <p:attrNameLst>
                                          <p:attrName>style.visibility</p:attrName>
                                        </p:attrNameLst>
                                      </p:cBhvr>
                                      <p:to>
                                        <p:strVal val="visible"/>
                                      </p:to>
                                    </p:set>
                                    <p:animEffect transition="in" filter="wedge">
                                      <p:cBhvr>
                                        <p:cTn id="19" dur="2000"/>
                                        <p:tgtEl>
                                          <p:spTgt spid="3073">
                                            <p:txEl>
                                              <p:pRg st="4" end="4"/>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3073">
                                            <p:txEl>
                                              <p:pRg st="5" end="5"/>
                                            </p:txEl>
                                          </p:spTgt>
                                        </p:tgtEl>
                                        <p:attrNameLst>
                                          <p:attrName>style.visibility</p:attrName>
                                        </p:attrNameLst>
                                      </p:cBhvr>
                                      <p:to>
                                        <p:strVal val="visible"/>
                                      </p:to>
                                    </p:set>
                                    <p:animEffect transition="in" filter="wedge">
                                      <p:cBhvr>
                                        <p:cTn id="22" dur="2000"/>
                                        <p:tgtEl>
                                          <p:spTgt spid="3073">
                                            <p:txEl>
                                              <p:pRg st="5" end="5"/>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3073">
                                            <p:txEl>
                                              <p:pRg st="6" end="6"/>
                                            </p:txEl>
                                          </p:spTgt>
                                        </p:tgtEl>
                                        <p:attrNameLst>
                                          <p:attrName>style.visibility</p:attrName>
                                        </p:attrNameLst>
                                      </p:cBhvr>
                                      <p:to>
                                        <p:strVal val="visible"/>
                                      </p:to>
                                    </p:set>
                                    <p:animEffect transition="in" filter="wedge">
                                      <p:cBhvr>
                                        <p:cTn id="25" dur="2000"/>
                                        <p:tgtEl>
                                          <p:spTgt spid="3073">
                                            <p:txEl>
                                              <p:pRg st="6" end="6"/>
                                            </p:txEl>
                                          </p:spTgt>
                                        </p:tgtEl>
                                      </p:cBhvr>
                                    </p:animEffect>
                                  </p:childTnLst>
                                </p:cTn>
                              </p:par>
                              <p:par>
                                <p:cTn id="26" presetID="20" presetClass="entr" presetSubtype="0" fill="hold" nodeType="withEffect">
                                  <p:stCondLst>
                                    <p:cond delay="0"/>
                                  </p:stCondLst>
                                  <p:childTnLst>
                                    <p:set>
                                      <p:cBhvr>
                                        <p:cTn id="27" dur="1" fill="hold">
                                          <p:stCondLst>
                                            <p:cond delay="0"/>
                                          </p:stCondLst>
                                        </p:cTn>
                                        <p:tgtEl>
                                          <p:spTgt spid="3073">
                                            <p:txEl>
                                              <p:pRg st="7" end="7"/>
                                            </p:txEl>
                                          </p:spTgt>
                                        </p:tgtEl>
                                        <p:attrNameLst>
                                          <p:attrName>style.visibility</p:attrName>
                                        </p:attrNameLst>
                                      </p:cBhvr>
                                      <p:to>
                                        <p:strVal val="visible"/>
                                      </p:to>
                                    </p:set>
                                    <p:animEffect transition="in" filter="wedge">
                                      <p:cBhvr>
                                        <p:cTn id="28" dur="2000"/>
                                        <p:tgtEl>
                                          <p:spTgt spid="3073">
                                            <p:txEl>
                                              <p:pRg st="7" end="7"/>
                                            </p:txEl>
                                          </p:spTgt>
                                        </p:tgtEl>
                                      </p:cBhvr>
                                    </p:animEffect>
                                  </p:childTnLst>
                                </p:cTn>
                              </p:par>
                              <p:par>
                                <p:cTn id="29" presetID="20" presetClass="entr" presetSubtype="0" fill="hold" nodeType="withEffect">
                                  <p:stCondLst>
                                    <p:cond delay="0"/>
                                  </p:stCondLst>
                                  <p:childTnLst>
                                    <p:set>
                                      <p:cBhvr>
                                        <p:cTn id="30" dur="1" fill="hold">
                                          <p:stCondLst>
                                            <p:cond delay="0"/>
                                          </p:stCondLst>
                                        </p:cTn>
                                        <p:tgtEl>
                                          <p:spTgt spid="3073">
                                            <p:txEl>
                                              <p:pRg st="8" end="8"/>
                                            </p:txEl>
                                          </p:spTgt>
                                        </p:tgtEl>
                                        <p:attrNameLst>
                                          <p:attrName>style.visibility</p:attrName>
                                        </p:attrNameLst>
                                      </p:cBhvr>
                                      <p:to>
                                        <p:strVal val="visible"/>
                                      </p:to>
                                    </p:set>
                                    <p:animEffect transition="in" filter="wedge">
                                      <p:cBhvr>
                                        <p:cTn id="31" dur="2000"/>
                                        <p:tgtEl>
                                          <p:spTgt spid="307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Rectangle 3"/>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Evaluation </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 From your reading of the first paragraph describe how we are responsible for the increase of greenhouse gases.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b) Man can neither change the sun’s radiation nor the earth’s orbit around the sun.” why?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c) What is the main cause of the increase in carbon </a:t>
            </a:r>
            <a:r>
              <a:rPr kumimoji="0" lang="en-US" sz="2800"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level in the atmosphere?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d) Briefly describe why enormous areas of forests are destroyed by people every year.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e) Do you agree with the view that indiscriminate cutting down of trees is taking us to destruction? Give reasons for your answer in the light of the passage.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in)">
                                      <p:cBhvr>
                                        <p:cTn id="7" dur="500"/>
                                        <p:tgtEl>
                                          <p:spTgt spid="409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099">
                                            <p:txEl>
                                              <p:pRg st="1" end="1"/>
                                            </p:txEl>
                                          </p:spTgt>
                                        </p:tgtEl>
                                        <p:attrNameLst>
                                          <p:attrName>style.visibility</p:attrName>
                                        </p:attrNameLst>
                                      </p:cBhvr>
                                      <p:to>
                                        <p:strVal val="visible"/>
                                      </p:to>
                                    </p:set>
                                    <p:animEffect transition="in" filter="box(in)">
                                      <p:cBhvr>
                                        <p:cTn id="10" dur="500"/>
                                        <p:tgtEl>
                                          <p:spTgt spid="4099">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Effect transition="in" filter="box(in)">
                                      <p:cBhvr>
                                        <p:cTn id="13" dur="500"/>
                                        <p:tgtEl>
                                          <p:spTgt spid="4099">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099">
                                            <p:txEl>
                                              <p:pRg st="3" end="3"/>
                                            </p:txEl>
                                          </p:spTgt>
                                        </p:tgtEl>
                                        <p:attrNameLst>
                                          <p:attrName>style.visibility</p:attrName>
                                        </p:attrNameLst>
                                      </p:cBhvr>
                                      <p:to>
                                        <p:strVal val="visible"/>
                                      </p:to>
                                    </p:set>
                                    <p:animEffect transition="in" filter="box(in)">
                                      <p:cBhvr>
                                        <p:cTn id="16" dur="500"/>
                                        <p:tgtEl>
                                          <p:spTgt spid="4099">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Effect transition="in" filter="box(in)">
                                      <p:cBhvr>
                                        <p:cTn id="19" dur="500"/>
                                        <p:tgtEl>
                                          <p:spTgt spid="4099">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4099">
                                            <p:txEl>
                                              <p:pRg st="5" end="5"/>
                                            </p:txEl>
                                          </p:spTgt>
                                        </p:tgtEl>
                                        <p:attrNameLst>
                                          <p:attrName>style.visibility</p:attrName>
                                        </p:attrNameLst>
                                      </p:cBhvr>
                                      <p:to>
                                        <p:strVal val="visible"/>
                                      </p:to>
                                    </p:set>
                                    <p:animEffect transition="in" filter="box(in)">
                                      <p:cBhvr>
                                        <p:cTn id="22"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1"/>
          <p:cNvSpPr>
            <a:spLocks noChangeArrowheads="1"/>
          </p:cNvSpPr>
          <p:nvPr/>
        </p:nvSpPr>
        <p:spPr bwMode="auto">
          <a:xfrm>
            <a:off x="0" y="0"/>
            <a:ext cx="9144000" cy="74020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Home Assignment</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2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You will bring to write the summary  of  the text as your home task.</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5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049">
                                            <p:txEl>
                                              <p:pRg st="0" end="0"/>
                                            </p:txEl>
                                          </p:spTgt>
                                        </p:tgtEl>
                                        <p:attrNameLst>
                                          <p:attrName>style.visibility</p:attrName>
                                        </p:attrNameLst>
                                      </p:cBhvr>
                                      <p:to>
                                        <p:strVal val="visible"/>
                                      </p:to>
                                    </p:set>
                                    <p:animEffect transition="in" filter="fade">
                                      <p:cBhvr>
                                        <p:cTn id="7" dur="2000"/>
                                        <p:tgtEl>
                                          <p:spTgt spid="2049">
                                            <p:txEl>
                                              <p:pRg st="0" end="0"/>
                                            </p:txEl>
                                          </p:spTgt>
                                        </p:tgtEl>
                                      </p:cBhvr>
                                    </p:animEffect>
                                    <p:anim calcmode="lin" valueType="num">
                                      <p:cBhvr>
                                        <p:cTn id="8" dur="2000" fill="hold"/>
                                        <p:tgtEl>
                                          <p:spTgt spid="204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049">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2049">
                                            <p:txEl>
                                              <p:pRg st="1" end="1"/>
                                            </p:txEl>
                                          </p:spTgt>
                                        </p:tgtEl>
                                        <p:attrNameLst>
                                          <p:attrName>style.visibility</p:attrName>
                                        </p:attrNameLst>
                                      </p:cBhvr>
                                      <p:to>
                                        <p:strVal val="visible"/>
                                      </p:to>
                                    </p:set>
                                    <p:animEffect transition="in" filter="fade">
                                      <p:cBhvr>
                                        <p:cTn id="12" dur="2000"/>
                                        <p:tgtEl>
                                          <p:spTgt spid="2049">
                                            <p:txEl>
                                              <p:pRg st="1" end="1"/>
                                            </p:txEl>
                                          </p:spTgt>
                                        </p:tgtEl>
                                      </p:cBhvr>
                                    </p:animEffect>
                                    <p:anim calcmode="lin" valueType="num">
                                      <p:cBhvr>
                                        <p:cTn id="13" dur="2000" fill="hold"/>
                                        <p:tgtEl>
                                          <p:spTgt spid="2049">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04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600" dirty="0" smtClean="0"/>
              <a:t>GOOD BYE</a:t>
            </a:r>
            <a:endParaRPr lang="en-US" sz="166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repeatCount="300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9" name="Rectangle 1"/>
          <p:cNvSpPr>
            <a:spLocks noChangeArrowheads="1"/>
          </p:cNvSpPr>
          <p:nvPr/>
        </p:nvSpPr>
        <p:spPr bwMode="auto">
          <a:xfrm>
            <a:off x="0" y="0"/>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Unit-5-Lesson-3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Vocabulary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শব্দ ভান্ডার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Radiation-(</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রেডিএশন)বিকিরণ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Orbit-(</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অরবিট)পদক্ষিণ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Amount-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এমাউন্ট)পরিমাণ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Responsible-(</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রেস্পনসিবল)দায়ী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Climate-(</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ক্লাইমেট)জলবায়ু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Effect-(</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ইফেক্ট)প্রতিক্রিয়া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Alarmingly-(</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এলারমিঙ্গলি)আশংকাজনকভাবে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Fossil-(</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ফসিল) জিবাশ্ম</a:t>
            </a:r>
            <a:r>
              <a:rPr kumimoji="0" lang="hi-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Rapidly-(</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রেপিডলি)দ্রুতবেগে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Require-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রিকোয়ার)দরকার হওয়া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Combustion-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কমবাসসন)দহন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deforestation-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ডিফরেসটেশন)বন উজার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Enormous-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ইনোমাস)প্রচুর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Absorb-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এবসরবস)শুষে ফেলা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Deliver-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ডেলিভার)প্রদান করা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Instead- (</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ইনিসটেড)পরিবর্তে</a:t>
            </a:r>
            <a:r>
              <a:rPr kumimoji="0" lang="hi-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4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bn-IN"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fade">
                                      <p:cBhvr>
                                        <p:cTn id="7" dur="2000"/>
                                        <p:tgtEl>
                                          <p:spTgt spid="12289">
                                            <p:txEl>
                                              <p:pRg st="0" end="0"/>
                                            </p:txEl>
                                          </p:spTgt>
                                        </p:tgtEl>
                                      </p:cBhvr>
                                    </p:animEffect>
                                    <p:anim calcmode="lin" valueType="num">
                                      <p:cBhvr>
                                        <p:cTn id="8" dur="2000" fill="hold"/>
                                        <p:tgtEl>
                                          <p:spTgt spid="12289">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12289">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12289">
                                            <p:txEl>
                                              <p:pRg st="1" end="1"/>
                                            </p:txEl>
                                          </p:spTgt>
                                        </p:tgtEl>
                                        <p:attrNameLst>
                                          <p:attrName>style.visibility</p:attrName>
                                        </p:attrNameLst>
                                      </p:cBhvr>
                                      <p:to>
                                        <p:strVal val="visible"/>
                                      </p:to>
                                    </p:set>
                                    <p:animEffect transition="in" filter="fade">
                                      <p:cBhvr>
                                        <p:cTn id="12" dur="2000"/>
                                        <p:tgtEl>
                                          <p:spTgt spid="12289">
                                            <p:txEl>
                                              <p:pRg st="1" end="1"/>
                                            </p:txEl>
                                          </p:spTgt>
                                        </p:tgtEl>
                                      </p:cBhvr>
                                    </p:animEffect>
                                    <p:anim calcmode="lin" valueType="num">
                                      <p:cBhvr>
                                        <p:cTn id="13" dur="2000" fill="hold"/>
                                        <p:tgtEl>
                                          <p:spTgt spid="12289">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12289">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12289">
                                            <p:txEl>
                                              <p:pRg st="2" end="2"/>
                                            </p:txEl>
                                          </p:spTgt>
                                        </p:tgtEl>
                                        <p:attrNameLst>
                                          <p:attrName>style.visibility</p:attrName>
                                        </p:attrNameLst>
                                      </p:cBhvr>
                                      <p:to>
                                        <p:strVal val="visible"/>
                                      </p:to>
                                    </p:set>
                                    <p:animEffect transition="in" filter="fade">
                                      <p:cBhvr>
                                        <p:cTn id="17" dur="2000"/>
                                        <p:tgtEl>
                                          <p:spTgt spid="12289">
                                            <p:txEl>
                                              <p:pRg st="2" end="2"/>
                                            </p:txEl>
                                          </p:spTgt>
                                        </p:tgtEl>
                                      </p:cBhvr>
                                    </p:animEffect>
                                    <p:anim calcmode="lin" valueType="num">
                                      <p:cBhvr>
                                        <p:cTn id="18" dur="2000" fill="hold"/>
                                        <p:tgtEl>
                                          <p:spTgt spid="12289">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2289">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12289">
                                            <p:txEl>
                                              <p:pRg st="3" end="3"/>
                                            </p:txEl>
                                          </p:spTgt>
                                        </p:tgtEl>
                                        <p:attrNameLst>
                                          <p:attrName>style.visibility</p:attrName>
                                        </p:attrNameLst>
                                      </p:cBhvr>
                                      <p:to>
                                        <p:strVal val="visible"/>
                                      </p:to>
                                    </p:set>
                                    <p:animEffect transition="in" filter="fade">
                                      <p:cBhvr>
                                        <p:cTn id="22" dur="2000"/>
                                        <p:tgtEl>
                                          <p:spTgt spid="12289">
                                            <p:txEl>
                                              <p:pRg st="3" end="3"/>
                                            </p:txEl>
                                          </p:spTgt>
                                        </p:tgtEl>
                                      </p:cBhvr>
                                    </p:animEffect>
                                    <p:anim calcmode="lin" valueType="num">
                                      <p:cBhvr>
                                        <p:cTn id="23" dur="2000" fill="hold"/>
                                        <p:tgtEl>
                                          <p:spTgt spid="12289">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12289">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iterate type="lt">
                                    <p:tmPct val="10000"/>
                                  </p:iterate>
                                  <p:childTnLst>
                                    <p:set>
                                      <p:cBhvr>
                                        <p:cTn id="26" dur="1" fill="hold">
                                          <p:stCondLst>
                                            <p:cond delay="0"/>
                                          </p:stCondLst>
                                        </p:cTn>
                                        <p:tgtEl>
                                          <p:spTgt spid="12289">
                                            <p:txEl>
                                              <p:pRg st="4" end="4"/>
                                            </p:txEl>
                                          </p:spTgt>
                                        </p:tgtEl>
                                        <p:attrNameLst>
                                          <p:attrName>style.visibility</p:attrName>
                                        </p:attrNameLst>
                                      </p:cBhvr>
                                      <p:to>
                                        <p:strVal val="visible"/>
                                      </p:to>
                                    </p:set>
                                    <p:animEffect transition="in" filter="fade">
                                      <p:cBhvr>
                                        <p:cTn id="27" dur="2000"/>
                                        <p:tgtEl>
                                          <p:spTgt spid="12289">
                                            <p:txEl>
                                              <p:pRg st="4" end="4"/>
                                            </p:txEl>
                                          </p:spTgt>
                                        </p:tgtEl>
                                      </p:cBhvr>
                                    </p:animEffect>
                                    <p:anim calcmode="lin" valueType="num">
                                      <p:cBhvr>
                                        <p:cTn id="28" dur="2000" fill="hold"/>
                                        <p:tgtEl>
                                          <p:spTgt spid="12289">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12289">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iterate type="lt">
                                    <p:tmPct val="10000"/>
                                  </p:iterate>
                                  <p:childTnLst>
                                    <p:set>
                                      <p:cBhvr>
                                        <p:cTn id="31" dur="1" fill="hold">
                                          <p:stCondLst>
                                            <p:cond delay="0"/>
                                          </p:stCondLst>
                                        </p:cTn>
                                        <p:tgtEl>
                                          <p:spTgt spid="12289">
                                            <p:txEl>
                                              <p:pRg st="5" end="5"/>
                                            </p:txEl>
                                          </p:spTgt>
                                        </p:tgtEl>
                                        <p:attrNameLst>
                                          <p:attrName>style.visibility</p:attrName>
                                        </p:attrNameLst>
                                      </p:cBhvr>
                                      <p:to>
                                        <p:strVal val="visible"/>
                                      </p:to>
                                    </p:set>
                                    <p:animEffect transition="in" filter="fade">
                                      <p:cBhvr>
                                        <p:cTn id="32" dur="2000"/>
                                        <p:tgtEl>
                                          <p:spTgt spid="12289">
                                            <p:txEl>
                                              <p:pRg st="5" end="5"/>
                                            </p:txEl>
                                          </p:spTgt>
                                        </p:tgtEl>
                                      </p:cBhvr>
                                    </p:animEffect>
                                    <p:anim calcmode="lin" valueType="num">
                                      <p:cBhvr>
                                        <p:cTn id="33" dur="2000" fill="hold"/>
                                        <p:tgtEl>
                                          <p:spTgt spid="12289">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12289">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iterate type="lt">
                                    <p:tmPct val="10000"/>
                                  </p:iterate>
                                  <p:childTnLst>
                                    <p:set>
                                      <p:cBhvr>
                                        <p:cTn id="36" dur="1" fill="hold">
                                          <p:stCondLst>
                                            <p:cond delay="0"/>
                                          </p:stCondLst>
                                        </p:cTn>
                                        <p:tgtEl>
                                          <p:spTgt spid="12289">
                                            <p:txEl>
                                              <p:pRg st="6" end="6"/>
                                            </p:txEl>
                                          </p:spTgt>
                                        </p:tgtEl>
                                        <p:attrNameLst>
                                          <p:attrName>style.visibility</p:attrName>
                                        </p:attrNameLst>
                                      </p:cBhvr>
                                      <p:to>
                                        <p:strVal val="visible"/>
                                      </p:to>
                                    </p:set>
                                    <p:animEffect transition="in" filter="fade">
                                      <p:cBhvr>
                                        <p:cTn id="37" dur="2000"/>
                                        <p:tgtEl>
                                          <p:spTgt spid="12289">
                                            <p:txEl>
                                              <p:pRg st="6" end="6"/>
                                            </p:txEl>
                                          </p:spTgt>
                                        </p:tgtEl>
                                      </p:cBhvr>
                                    </p:animEffect>
                                    <p:anim calcmode="lin" valueType="num">
                                      <p:cBhvr>
                                        <p:cTn id="38" dur="2000" fill="hold"/>
                                        <p:tgtEl>
                                          <p:spTgt spid="12289">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12289">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iterate type="lt">
                                    <p:tmPct val="10000"/>
                                  </p:iterate>
                                  <p:childTnLst>
                                    <p:set>
                                      <p:cBhvr>
                                        <p:cTn id="41" dur="1" fill="hold">
                                          <p:stCondLst>
                                            <p:cond delay="0"/>
                                          </p:stCondLst>
                                        </p:cTn>
                                        <p:tgtEl>
                                          <p:spTgt spid="12289">
                                            <p:txEl>
                                              <p:pRg st="7" end="7"/>
                                            </p:txEl>
                                          </p:spTgt>
                                        </p:tgtEl>
                                        <p:attrNameLst>
                                          <p:attrName>style.visibility</p:attrName>
                                        </p:attrNameLst>
                                      </p:cBhvr>
                                      <p:to>
                                        <p:strVal val="visible"/>
                                      </p:to>
                                    </p:set>
                                    <p:animEffect transition="in" filter="fade">
                                      <p:cBhvr>
                                        <p:cTn id="42" dur="2000"/>
                                        <p:tgtEl>
                                          <p:spTgt spid="12289">
                                            <p:txEl>
                                              <p:pRg st="7" end="7"/>
                                            </p:txEl>
                                          </p:spTgt>
                                        </p:tgtEl>
                                      </p:cBhvr>
                                    </p:animEffect>
                                    <p:anim calcmode="lin" valueType="num">
                                      <p:cBhvr>
                                        <p:cTn id="43" dur="2000" fill="hold"/>
                                        <p:tgtEl>
                                          <p:spTgt spid="12289">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12289">
                                            <p:txEl>
                                              <p:pRg st="7" end="7"/>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iterate type="lt">
                                    <p:tmPct val="10000"/>
                                  </p:iterate>
                                  <p:childTnLst>
                                    <p:set>
                                      <p:cBhvr>
                                        <p:cTn id="46" dur="1" fill="hold">
                                          <p:stCondLst>
                                            <p:cond delay="0"/>
                                          </p:stCondLst>
                                        </p:cTn>
                                        <p:tgtEl>
                                          <p:spTgt spid="12289">
                                            <p:txEl>
                                              <p:pRg st="8" end="8"/>
                                            </p:txEl>
                                          </p:spTgt>
                                        </p:tgtEl>
                                        <p:attrNameLst>
                                          <p:attrName>style.visibility</p:attrName>
                                        </p:attrNameLst>
                                      </p:cBhvr>
                                      <p:to>
                                        <p:strVal val="visible"/>
                                      </p:to>
                                    </p:set>
                                    <p:animEffect transition="in" filter="fade">
                                      <p:cBhvr>
                                        <p:cTn id="47" dur="2000"/>
                                        <p:tgtEl>
                                          <p:spTgt spid="12289">
                                            <p:txEl>
                                              <p:pRg st="8" end="8"/>
                                            </p:txEl>
                                          </p:spTgt>
                                        </p:tgtEl>
                                      </p:cBhvr>
                                    </p:animEffect>
                                    <p:anim calcmode="lin" valueType="num">
                                      <p:cBhvr>
                                        <p:cTn id="48" dur="2000" fill="hold"/>
                                        <p:tgtEl>
                                          <p:spTgt spid="12289">
                                            <p:txEl>
                                              <p:pRg st="8" end="8"/>
                                            </p:txEl>
                                          </p:spTgt>
                                        </p:tgtEl>
                                        <p:attrNameLst>
                                          <p:attrName>ppt_w</p:attrName>
                                        </p:attrNameLst>
                                      </p:cBhvr>
                                      <p:tavLst>
                                        <p:tav tm="0" fmla="#ppt_w*sin(2.5*pi*$)">
                                          <p:val>
                                            <p:fltVal val="0"/>
                                          </p:val>
                                        </p:tav>
                                        <p:tav tm="100000">
                                          <p:val>
                                            <p:fltVal val="1"/>
                                          </p:val>
                                        </p:tav>
                                      </p:tavLst>
                                    </p:anim>
                                    <p:anim calcmode="lin" valueType="num">
                                      <p:cBhvr>
                                        <p:cTn id="49" dur="2000" fill="hold"/>
                                        <p:tgtEl>
                                          <p:spTgt spid="12289">
                                            <p:txEl>
                                              <p:pRg st="8" end="8"/>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iterate type="lt">
                                    <p:tmPct val="10000"/>
                                  </p:iterate>
                                  <p:childTnLst>
                                    <p:set>
                                      <p:cBhvr>
                                        <p:cTn id="51" dur="1" fill="hold">
                                          <p:stCondLst>
                                            <p:cond delay="0"/>
                                          </p:stCondLst>
                                        </p:cTn>
                                        <p:tgtEl>
                                          <p:spTgt spid="12289">
                                            <p:txEl>
                                              <p:pRg st="9" end="9"/>
                                            </p:txEl>
                                          </p:spTgt>
                                        </p:tgtEl>
                                        <p:attrNameLst>
                                          <p:attrName>style.visibility</p:attrName>
                                        </p:attrNameLst>
                                      </p:cBhvr>
                                      <p:to>
                                        <p:strVal val="visible"/>
                                      </p:to>
                                    </p:set>
                                    <p:animEffect transition="in" filter="fade">
                                      <p:cBhvr>
                                        <p:cTn id="52" dur="2000"/>
                                        <p:tgtEl>
                                          <p:spTgt spid="12289">
                                            <p:txEl>
                                              <p:pRg st="9" end="9"/>
                                            </p:txEl>
                                          </p:spTgt>
                                        </p:tgtEl>
                                      </p:cBhvr>
                                    </p:animEffect>
                                    <p:anim calcmode="lin" valueType="num">
                                      <p:cBhvr>
                                        <p:cTn id="53" dur="2000" fill="hold"/>
                                        <p:tgtEl>
                                          <p:spTgt spid="12289">
                                            <p:txEl>
                                              <p:pRg st="9" end="9"/>
                                            </p:txEl>
                                          </p:spTgt>
                                        </p:tgtEl>
                                        <p:attrNameLst>
                                          <p:attrName>ppt_w</p:attrName>
                                        </p:attrNameLst>
                                      </p:cBhvr>
                                      <p:tavLst>
                                        <p:tav tm="0" fmla="#ppt_w*sin(2.5*pi*$)">
                                          <p:val>
                                            <p:fltVal val="0"/>
                                          </p:val>
                                        </p:tav>
                                        <p:tav tm="100000">
                                          <p:val>
                                            <p:fltVal val="1"/>
                                          </p:val>
                                        </p:tav>
                                      </p:tavLst>
                                    </p:anim>
                                    <p:anim calcmode="lin" valueType="num">
                                      <p:cBhvr>
                                        <p:cTn id="54" dur="2000" fill="hold"/>
                                        <p:tgtEl>
                                          <p:spTgt spid="12289">
                                            <p:txEl>
                                              <p:pRg st="9" end="9"/>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iterate type="lt">
                                    <p:tmPct val="10000"/>
                                  </p:iterate>
                                  <p:childTnLst>
                                    <p:set>
                                      <p:cBhvr>
                                        <p:cTn id="56" dur="1" fill="hold">
                                          <p:stCondLst>
                                            <p:cond delay="0"/>
                                          </p:stCondLst>
                                        </p:cTn>
                                        <p:tgtEl>
                                          <p:spTgt spid="12289">
                                            <p:txEl>
                                              <p:pRg st="10" end="10"/>
                                            </p:txEl>
                                          </p:spTgt>
                                        </p:tgtEl>
                                        <p:attrNameLst>
                                          <p:attrName>style.visibility</p:attrName>
                                        </p:attrNameLst>
                                      </p:cBhvr>
                                      <p:to>
                                        <p:strVal val="visible"/>
                                      </p:to>
                                    </p:set>
                                    <p:animEffect transition="in" filter="fade">
                                      <p:cBhvr>
                                        <p:cTn id="57" dur="2000"/>
                                        <p:tgtEl>
                                          <p:spTgt spid="12289">
                                            <p:txEl>
                                              <p:pRg st="10" end="10"/>
                                            </p:txEl>
                                          </p:spTgt>
                                        </p:tgtEl>
                                      </p:cBhvr>
                                    </p:animEffect>
                                    <p:anim calcmode="lin" valueType="num">
                                      <p:cBhvr>
                                        <p:cTn id="58" dur="2000" fill="hold"/>
                                        <p:tgtEl>
                                          <p:spTgt spid="12289">
                                            <p:txEl>
                                              <p:pRg st="10" end="10"/>
                                            </p:txEl>
                                          </p:spTgt>
                                        </p:tgtEl>
                                        <p:attrNameLst>
                                          <p:attrName>ppt_w</p:attrName>
                                        </p:attrNameLst>
                                      </p:cBhvr>
                                      <p:tavLst>
                                        <p:tav tm="0" fmla="#ppt_w*sin(2.5*pi*$)">
                                          <p:val>
                                            <p:fltVal val="0"/>
                                          </p:val>
                                        </p:tav>
                                        <p:tav tm="100000">
                                          <p:val>
                                            <p:fltVal val="1"/>
                                          </p:val>
                                        </p:tav>
                                      </p:tavLst>
                                    </p:anim>
                                    <p:anim calcmode="lin" valueType="num">
                                      <p:cBhvr>
                                        <p:cTn id="59" dur="2000" fill="hold"/>
                                        <p:tgtEl>
                                          <p:spTgt spid="12289">
                                            <p:txEl>
                                              <p:pRg st="10" end="10"/>
                                            </p:txEl>
                                          </p:spTgt>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iterate type="lt">
                                    <p:tmPct val="10000"/>
                                  </p:iterate>
                                  <p:childTnLst>
                                    <p:set>
                                      <p:cBhvr>
                                        <p:cTn id="61" dur="1" fill="hold">
                                          <p:stCondLst>
                                            <p:cond delay="0"/>
                                          </p:stCondLst>
                                        </p:cTn>
                                        <p:tgtEl>
                                          <p:spTgt spid="12289">
                                            <p:txEl>
                                              <p:pRg st="11" end="11"/>
                                            </p:txEl>
                                          </p:spTgt>
                                        </p:tgtEl>
                                        <p:attrNameLst>
                                          <p:attrName>style.visibility</p:attrName>
                                        </p:attrNameLst>
                                      </p:cBhvr>
                                      <p:to>
                                        <p:strVal val="visible"/>
                                      </p:to>
                                    </p:set>
                                    <p:animEffect transition="in" filter="fade">
                                      <p:cBhvr>
                                        <p:cTn id="62" dur="2000"/>
                                        <p:tgtEl>
                                          <p:spTgt spid="12289">
                                            <p:txEl>
                                              <p:pRg st="11" end="11"/>
                                            </p:txEl>
                                          </p:spTgt>
                                        </p:tgtEl>
                                      </p:cBhvr>
                                    </p:animEffect>
                                    <p:anim calcmode="lin" valueType="num">
                                      <p:cBhvr>
                                        <p:cTn id="63" dur="2000" fill="hold"/>
                                        <p:tgtEl>
                                          <p:spTgt spid="12289">
                                            <p:txEl>
                                              <p:pRg st="11" end="11"/>
                                            </p:txEl>
                                          </p:spTgt>
                                        </p:tgtEl>
                                        <p:attrNameLst>
                                          <p:attrName>ppt_w</p:attrName>
                                        </p:attrNameLst>
                                      </p:cBhvr>
                                      <p:tavLst>
                                        <p:tav tm="0" fmla="#ppt_w*sin(2.5*pi*$)">
                                          <p:val>
                                            <p:fltVal val="0"/>
                                          </p:val>
                                        </p:tav>
                                        <p:tav tm="100000">
                                          <p:val>
                                            <p:fltVal val="1"/>
                                          </p:val>
                                        </p:tav>
                                      </p:tavLst>
                                    </p:anim>
                                    <p:anim calcmode="lin" valueType="num">
                                      <p:cBhvr>
                                        <p:cTn id="64" dur="2000" fill="hold"/>
                                        <p:tgtEl>
                                          <p:spTgt spid="12289">
                                            <p:txEl>
                                              <p:pRg st="11" end="11"/>
                                            </p:txEl>
                                          </p:spTgt>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iterate type="lt">
                                    <p:tmPct val="10000"/>
                                  </p:iterate>
                                  <p:childTnLst>
                                    <p:set>
                                      <p:cBhvr>
                                        <p:cTn id="66" dur="1" fill="hold">
                                          <p:stCondLst>
                                            <p:cond delay="0"/>
                                          </p:stCondLst>
                                        </p:cTn>
                                        <p:tgtEl>
                                          <p:spTgt spid="12289">
                                            <p:txEl>
                                              <p:pRg st="12" end="12"/>
                                            </p:txEl>
                                          </p:spTgt>
                                        </p:tgtEl>
                                        <p:attrNameLst>
                                          <p:attrName>style.visibility</p:attrName>
                                        </p:attrNameLst>
                                      </p:cBhvr>
                                      <p:to>
                                        <p:strVal val="visible"/>
                                      </p:to>
                                    </p:set>
                                    <p:animEffect transition="in" filter="fade">
                                      <p:cBhvr>
                                        <p:cTn id="67" dur="2000"/>
                                        <p:tgtEl>
                                          <p:spTgt spid="12289">
                                            <p:txEl>
                                              <p:pRg st="12" end="12"/>
                                            </p:txEl>
                                          </p:spTgt>
                                        </p:tgtEl>
                                      </p:cBhvr>
                                    </p:animEffect>
                                    <p:anim calcmode="lin" valueType="num">
                                      <p:cBhvr>
                                        <p:cTn id="68" dur="2000" fill="hold"/>
                                        <p:tgtEl>
                                          <p:spTgt spid="12289">
                                            <p:txEl>
                                              <p:pRg st="12" end="12"/>
                                            </p:txEl>
                                          </p:spTgt>
                                        </p:tgtEl>
                                        <p:attrNameLst>
                                          <p:attrName>ppt_w</p:attrName>
                                        </p:attrNameLst>
                                      </p:cBhvr>
                                      <p:tavLst>
                                        <p:tav tm="0" fmla="#ppt_w*sin(2.5*pi*$)">
                                          <p:val>
                                            <p:fltVal val="0"/>
                                          </p:val>
                                        </p:tav>
                                        <p:tav tm="100000">
                                          <p:val>
                                            <p:fltVal val="1"/>
                                          </p:val>
                                        </p:tav>
                                      </p:tavLst>
                                    </p:anim>
                                    <p:anim calcmode="lin" valueType="num">
                                      <p:cBhvr>
                                        <p:cTn id="69" dur="2000" fill="hold"/>
                                        <p:tgtEl>
                                          <p:spTgt spid="12289">
                                            <p:txEl>
                                              <p:pRg st="12" end="12"/>
                                            </p:txEl>
                                          </p:spTgt>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iterate type="lt">
                                    <p:tmPct val="10000"/>
                                  </p:iterate>
                                  <p:childTnLst>
                                    <p:set>
                                      <p:cBhvr>
                                        <p:cTn id="71" dur="1" fill="hold">
                                          <p:stCondLst>
                                            <p:cond delay="0"/>
                                          </p:stCondLst>
                                        </p:cTn>
                                        <p:tgtEl>
                                          <p:spTgt spid="12289">
                                            <p:txEl>
                                              <p:pRg st="13" end="13"/>
                                            </p:txEl>
                                          </p:spTgt>
                                        </p:tgtEl>
                                        <p:attrNameLst>
                                          <p:attrName>style.visibility</p:attrName>
                                        </p:attrNameLst>
                                      </p:cBhvr>
                                      <p:to>
                                        <p:strVal val="visible"/>
                                      </p:to>
                                    </p:set>
                                    <p:animEffect transition="in" filter="fade">
                                      <p:cBhvr>
                                        <p:cTn id="72" dur="2000"/>
                                        <p:tgtEl>
                                          <p:spTgt spid="12289">
                                            <p:txEl>
                                              <p:pRg st="13" end="13"/>
                                            </p:txEl>
                                          </p:spTgt>
                                        </p:tgtEl>
                                      </p:cBhvr>
                                    </p:animEffect>
                                    <p:anim calcmode="lin" valueType="num">
                                      <p:cBhvr>
                                        <p:cTn id="73" dur="2000" fill="hold"/>
                                        <p:tgtEl>
                                          <p:spTgt spid="12289">
                                            <p:txEl>
                                              <p:pRg st="13" end="13"/>
                                            </p:txEl>
                                          </p:spTgt>
                                        </p:tgtEl>
                                        <p:attrNameLst>
                                          <p:attrName>ppt_w</p:attrName>
                                        </p:attrNameLst>
                                      </p:cBhvr>
                                      <p:tavLst>
                                        <p:tav tm="0" fmla="#ppt_w*sin(2.5*pi*$)">
                                          <p:val>
                                            <p:fltVal val="0"/>
                                          </p:val>
                                        </p:tav>
                                        <p:tav tm="100000">
                                          <p:val>
                                            <p:fltVal val="1"/>
                                          </p:val>
                                        </p:tav>
                                      </p:tavLst>
                                    </p:anim>
                                    <p:anim calcmode="lin" valueType="num">
                                      <p:cBhvr>
                                        <p:cTn id="74" dur="2000" fill="hold"/>
                                        <p:tgtEl>
                                          <p:spTgt spid="12289">
                                            <p:txEl>
                                              <p:pRg st="13" end="13"/>
                                            </p:txEl>
                                          </p:spTgt>
                                        </p:tgtEl>
                                        <p:attrNameLst>
                                          <p:attrName>ppt_h</p:attrName>
                                        </p:attrNameLst>
                                      </p:cBhvr>
                                      <p:tavLst>
                                        <p:tav tm="0">
                                          <p:val>
                                            <p:strVal val="#ppt_h"/>
                                          </p:val>
                                        </p:tav>
                                        <p:tav tm="100000">
                                          <p:val>
                                            <p:strVal val="#ppt_h"/>
                                          </p:val>
                                        </p:tav>
                                      </p:tavLst>
                                    </p:anim>
                                  </p:childTnLst>
                                </p:cTn>
                              </p:par>
                              <p:par>
                                <p:cTn id="75" presetID="45" presetClass="entr" presetSubtype="0" fill="hold" nodeType="withEffect">
                                  <p:stCondLst>
                                    <p:cond delay="0"/>
                                  </p:stCondLst>
                                  <p:iterate type="lt">
                                    <p:tmPct val="10000"/>
                                  </p:iterate>
                                  <p:childTnLst>
                                    <p:set>
                                      <p:cBhvr>
                                        <p:cTn id="76" dur="1" fill="hold">
                                          <p:stCondLst>
                                            <p:cond delay="0"/>
                                          </p:stCondLst>
                                        </p:cTn>
                                        <p:tgtEl>
                                          <p:spTgt spid="12289">
                                            <p:txEl>
                                              <p:pRg st="14" end="14"/>
                                            </p:txEl>
                                          </p:spTgt>
                                        </p:tgtEl>
                                        <p:attrNameLst>
                                          <p:attrName>style.visibility</p:attrName>
                                        </p:attrNameLst>
                                      </p:cBhvr>
                                      <p:to>
                                        <p:strVal val="visible"/>
                                      </p:to>
                                    </p:set>
                                    <p:animEffect transition="in" filter="fade">
                                      <p:cBhvr>
                                        <p:cTn id="77" dur="2000"/>
                                        <p:tgtEl>
                                          <p:spTgt spid="12289">
                                            <p:txEl>
                                              <p:pRg st="14" end="14"/>
                                            </p:txEl>
                                          </p:spTgt>
                                        </p:tgtEl>
                                      </p:cBhvr>
                                    </p:animEffect>
                                    <p:anim calcmode="lin" valueType="num">
                                      <p:cBhvr>
                                        <p:cTn id="78" dur="2000" fill="hold"/>
                                        <p:tgtEl>
                                          <p:spTgt spid="12289">
                                            <p:txEl>
                                              <p:pRg st="14" end="14"/>
                                            </p:txEl>
                                          </p:spTgt>
                                        </p:tgtEl>
                                        <p:attrNameLst>
                                          <p:attrName>ppt_w</p:attrName>
                                        </p:attrNameLst>
                                      </p:cBhvr>
                                      <p:tavLst>
                                        <p:tav tm="0" fmla="#ppt_w*sin(2.5*pi*$)">
                                          <p:val>
                                            <p:fltVal val="0"/>
                                          </p:val>
                                        </p:tav>
                                        <p:tav tm="100000">
                                          <p:val>
                                            <p:fltVal val="1"/>
                                          </p:val>
                                        </p:tav>
                                      </p:tavLst>
                                    </p:anim>
                                    <p:anim calcmode="lin" valueType="num">
                                      <p:cBhvr>
                                        <p:cTn id="79" dur="2000" fill="hold"/>
                                        <p:tgtEl>
                                          <p:spTgt spid="12289">
                                            <p:txEl>
                                              <p:pRg st="14" end="14"/>
                                            </p:txEl>
                                          </p:spTgt>
                                        </p:tgtEl>
                                        <p:attrNameLst>
                                          <p:attrName>ppt_h</p:attrName>
                                        </p:attrNameLst>
                                      </p:cBhvr>
                                      <p:tavLst>
                                        <p:tav tm="0">
                                          <p:val>
                                            <p:strVal val="#ppt_h"/>
                                          </p:val>
                                        </p:tav>
                                        <p:tav tm="100000">
                                          <p:val>
                                            <p:strVal val="#ppt_h"/>
                                          </p:val>
                                        </p:tav>
                                      </p:tavLst>
                                    </p:anim>
                                  </p:childTnLst>
                                </p:cTn>
                              </p:par>
                              <p:par>
                                <p:cTn id="80" presetID="45" presetClass="entr" presetSubtype="0" fill="hold" nodeType="withEffect">
                                  <p:stCondLst>
                                    <p:cond delay="0"/>
                                  </p:stCondLst>
                                  <p:iterate type="lt">
                                    <p:tmPct val="10000"/>
                                  </p:iterate>
                                  <p:childTnLst>
                                    <p:set>
                                      <p:cBhvr>
                                        <p:cTn id="81" dur="1" fill="hold">
                                          <p:stCondLst>
                                            <p:cond delay="0"/>
                                          </p:stCondLst>
                                        </p:cTn>
                                        <p:tgtEl>
                                          <p:spTgt spid="12289">
                                            <p:txEl>
                                              <p:pRg st="15" end="15"/>
                                            </p:txEl>
                                          </p:spTgt>
                                        </p:tgtEl>
                                        <p:attrNameLst>
                                          <p:attrName>style.visibility</p:attrName>
                                        </p:attrNameLst>
                                      </p:cBhvr>
                                      <p:to>
                                        <p:strVal val="visible"/>
                                      </p:to>
                                    </p:set>
                                    <p:animEffect transition="in" filter="fade">
                                      <p:cBhvr>
                                        <p:cTn id="82" dur="2000"/>
                                        <p:tgtEl>
                                          <p:spTgt spid="12289">
                                            <p:txEl>
                                              <p:pRg st="15" end="15"/>
                                            </p:txEl>
                                          </p:spTgt>
                                        </p:tgtEl>
                                      </p:cBhvr>
                                    </p:animEffect>
                                    <p:anim calcmode="lin" valueType="num">
                                      <p:cBhvr>
                                        <p:cTn id="83" dur="2000" fill="hold"/>
                                        <p:tgtEl>
                                          <p:spTgt spid="12289">
                                            <p:txEl>
                                              <p:pRg st="15" end="15"/>
                                            </p:txEl>
                                          </p:spTgt>
                                        </p:tgtEl>
                                        <p:attrNameLst>
                                          <p:attrName>ppt_w</p:attrName>
                                        </p:attrNameLst>
                                      </p:cBhvr>
                                      <p:tavLst>
                                        <p:tav tm="0" fmla="#ppt_w*sin(2.5*pi*$)">
                                          <p:val>
                                            <p:fltVal val="0"/>
                                          </p:val>
                                        </p:tav>
                                        <p:tav tm="100000">
                                          <p:val>
                                            <p:fltVal val="1"/>
                                          </p:val>
                                        </p:tav>
                                      </p:tavLst>
                                    </p:anim>
                                    <p:anim calcmode="lin" valueType="num">
                                      <p:cBhvr>
                                        <p:cTn id="84" dur="2000" fill="hold"/>
                                        <p:tgtEl>
                                          <p:spTgt spid="12289">
                                            <p:txEl>
                                              <p:pRg st="15" end="15"/>
                                            </p:txEl>
                                          </p:spTgt>
                                        </p:tgtEl>
                                        <p:attrNameLst>
                                          <p:attrName>ppt_h</p:attrName>
                                        </p:attrNameLst>
                                      </p:cBhvr>
                                      <p:tavLst>
                                        <p:tav tm="0">
                                          <p:val>
                                            <p:strVal val="#ppt_h"/>
                                          </p:val>
                                        </p:tav>
                                        <p:tav tm="100000">
                                          <p:val>
                                            <p:strVal val="#ppt_h"/>
                                          </p:val>
                                        </p:tav>
                                      </p:tavLst>
                                    </p:anim>
                                  </p:childTnLst>
                                </p:cTn>
                              </p:par>
                              <p:par>
                                <p:cTn id="85" presetID="45" presetClass="entr" presetSubtype="0" fill="hold" nodeType="withEffect">
                                  <p:stCondLst>
                                    <p:cond delay="0"/>
                                  </p:stCondLst>
                                  <p:iterate type="lt">
                                    <p:tmPct val="10000"/>
                                  </p:iterate>
                                  <p:childTnLst>
                                    <p:set>
                                      <p:cBhvr>
                                        <p:cTn id="86" dur="1" fill="hold">
                                          <p:stCondLst>
                                            <p:cond delay="0"/>
                                          </p:stCondLst>
                                        </p:cTn>
                                        <p:tgtEl>
                                          <p:spTgt spid="12289">
                                            <p:txEl>
                                              <p:pRg st="16" end="16"/>
                                            </p:txEl>
                                          </p:spTgt>
                                        </p:tgtEl>
                                        <p:attrNameLst>
                                          <p:attrName>style.visibility</p:attrName>
                                        </p:attrNameLst>
                                      </p:cBhvr>
                                      <p:to>
                                        <p:strVal val="visible"/>
                                      </p:to>
                                    </p:set>
                                    <p:animEffect transition="in" filter="fade">
                                      <p:cBhvr>
                                        <p:cTn id="87" dur="2000"/>
                                        <p:tgtEl>
                                          <p:spTgt spid="12289">
                                            <p:txEl>
                                              <p:pRg st="16" end="16"/>
                                            </p:txEl>
                                          </p:spTgt>
                                        </p:tgtEl>
                                      </p:cBhvr>
                                    </p:animEffect>
                                    <p:anim calcmode="lin" valueType="num">
                                      <p:cBhvr>
                                        <p:cTn id="88" dur="2000" fill="hold"/>
                                        <p:tgtEl>
                                          <p:spTgt spid="12289">
                                            <p:txEl>
                                              <p:pRg st="16" end="16"/>
                                            </p:txEl>
                                          </p:spTgt>
                                        </p:tgtEl>
                                        <p:attrNameLst>
                                          <p:attrName>ppt_w</p:attrName>
                                        </p:attrNameLst>
                                      </p:cBhvr>
                                      <p:tavLst>
                                        <p:tav tm="0" fmla="#ppt_w*sin(2.5*pi*$)">
                                          <p:val>
                                            <p:fltVal val="0"/>
                                          </p:val>
                                        </p:tav>
                                        <p:tav tm="100000">
                                          <p:val>
                                            <p:fltVal val="1"/>
                                          </p:val>
                                        </p:tav>
                                      </p:tavLst>
                                    </p:anim>
                                    <p:anim calcmode="lin" valueType="num">
                                      <p:cBhvr>
                                        <p:cTn id="89" dur="2000" fill="hold"/>
                                        <p:tgtEl>
                                          <p:spTgt spid="12289">
                                            <p:txEl>
                                              <p:pRg st="16" end="16"/>
                                            </p:txEl>
                                          </p:spTgt>
                                        </p:tgtEl>
                                        <p:attrNameLst>
                                          <p:attrName>ppt_h</p:attrName>
                                        </p:attrNameLst>
                                      </p:cBhvr>
                                      <p:tavLst>
                                        <p:tav tm="0">
                                          <p:val>
                                            <p:strVal val="#ppt_h"/>
                                          </p:val>
                                        </p:tav>
                                        <p:tav tm="100000">
                                          <p:val>
                                            <p:strVal val="#ppt_h"/>
                                          </p:val>
                                        </p:tav>
                                      </p:tavLst>
                                    </p:anim>
                                  </p:childTnLst>
                                </p:cTn>
                              </p:par>
                              <p:par>
                                <p:cTn id="90" presetID="45" presetClass="entr" presetSubtype="0" fill="hold" nodeType="withEffect">
                                  <p:stCondLst>
                                    <p:cond delay="0"/>
                                  </p:stCondLst>
                                  <p:iterate type="lt">
                                    <p:tmPct val="10000"/>
                                  </p:iterate>
                                  <p:childTnLst>
                                    <p:set>
                                      <p:cBhvr>
                                        <p:cTn id="91" dur="1" fill="hold">
                                          <p:stCondLst>
                                            <p:cond delay="0"/>
                                          </p:stCondLst>
                                        </p:cTn>
                                        <p:tgtEl>
                                          <p:spTgt spid="12289">
                                            <p:txEl>
                                              <p:pRg st="17" end="17"/>
                                            </p:txEl>
                                          </p:spTgt>
                                        </p:tgtEl>
                                        <p:attrNameLst>
                                          <p:attrName>style.visibility</p:attrName>
                                        </p:attrNameLst>
                                      </p:cBhvr>
                                      <p:to>
                                        <p:strVal val="visible"/>
                                      </p:to>
                                    </p:set>
                                    <p:animEffect transition="in" filter="fade">
                                      <p:cBhvr>
                                        <p:cTn id="92" dur="2000"/>
                                        <p:tgtEl>
                                          <p:spTgt spid="12289">
                                            <p:txEl>
                                              <p:pRg st="17" end="17"/>
                                            </p:txEl>
                                          </p:spTgt>
                                        </p:tgtEl>
                                      </p:cBhvr>
                                    </p:animEffect>
                                    <p:anim calcmode="lin" valueType="num">
                                      <p:cBhvr>
                                        <p:cTn id="93" dur="2000" fill="hold"/>
                                        <p:tgtEl>
                                          <p:spTgt spid="12289">
                                            <p:txEl>
                                              <p:pRg st="17" end="17"/>
                                            </p:txEl>
                                          </p:spTgt>
                                        </p:tgtEl>
                                        <p:attrNameLst>
                                          <p:attrName>ppt_w</p:attrName>
                                        </p:attrNameLst>
                                      </p:cBhvr>
                                      <p:tavLst>
                                        <p:tav tm="0" fmla="#ppt_w*sin(2.5*pi*$)">
                                          <p:val>
                                            <p:fltVal val="0"/>
                                          </p:val>
                                        </p:tav>
                                        <p:tav tm="100000">
                                          <p:val>
                                            <p:fltVal val="1"/>
                                          </p:val>
                                        </p:tav>
                                      </p:tavLst>
                                    </p:anim>
                                    <p:anim calcmode="lin" valueType="num">
                                      <p:cBhvr>
                                        <p:cTn id="94" dur="2000" fill="hold"/>
                                        <p:tgtEl>
                                          <p:spTgt spid="12289">
                                            <p:txEl>
                                              <p:pRg st="17" end="1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5" name="Rectangle 1"/>
          <p:cNvSpPr>
            <a:spLocks noChangeArrowheads="1"/>
          </p:cNvSpPr>
          <p:nvPr/>
        </p:nvSpPr>
        <p:spPr bwMode="auto">
          <a:xfrm>
            <a:off x="0" y="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Man can neither change the sun’s radiation nor the earth’s orbit  around the sun. But man control the increase in the amount of greenhouse gases and its effect on the atmosphere. Only during the last hundred years the carbon-</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concentration has been raised alarmingly in the atmosphere and we humans can be held responsible for this. The main cause of the increase in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level in the atmosphere is the burning of fossil fuels. Since the end of the 19</a:t>
            </a:r>
            <a:r>
              <a:rPr kumimoji="0" lang="en-US" b="1" i="0" u="none" strike="noStrike" cap="none" normalizeH="0" baseline="30000" dirty="0" smtClean="0">
                <a:ln>
                  <a:noFill/>
                </a:ln>
                <a:solidFill>
                  <a:schemeClr val="tx1"/>
                </a:solidFill>
                <a:effectLst/>
                <a:latin typeface="NikoshBAN" pitchFamily="2" charset="0"/>
                <a:ea typeface="Times New Roman" pitchFamily="18" charset="0"/>
                <a:cs typeface="NikoshBAN" pitchFamily="2" charset="0"/>
              </a:rPr>
              <a:t>th</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century, industrial activities increased rapidly giving rise to many factories. These factories required energy, which was produced through the combustion of coal. Besides coal, other sources of energy such as mineral oil and natural gas were also burned to heat  our houses, move cars and airplanes or to produce electricity. Nowadays, about 85 million barrels of crude oil are burned daily. Every time a fossil raw material is burned, releases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 oxide into the air. Therefore, it is clear that more and more greenhouse gases like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 oxide are being  generated worldwide by humans. Moreover, we are also strengthening the greenhouse effected by deforestation which means cutting down trees. Every year enormous areas of forests are destroyed by people to obtain wood and to clear regions for mining and to create pasture.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This loss of the forest causes dual problems. Trees that are burned down release a large volumes of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gas into the air.  On the other hand , an important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storehouse, destroyed with the forests as forests absorb a lot of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from the air and deliver oxygen instead.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1265">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11265">
                                            <p:txEl>
                                              <p:pRg st="0" end="0"/>
                                            </p:txEl>
                                          </p:spTgt>
                                        </p:tgtEl>
                                        <p:attrNameLst>
                                          <p:attrName>ppt_x</p:attrName>
                                        </p:attrNameLst>
                                      </p:cBhvr>
                                    </p:anim>
                                    <p:anim from="0" to="-1.0" calcmode="lin" valueType="num">
                                      <p:cBhvr>
                                        <p:cTn id="8" dur="400" decel="50000" autoRev="1" fill="hold">
                                          <p:stCondLst>
                                            <p:cond delay="1200"/>
                                          </p:stCondLst>
                                        </p:cTn>
                                        <p:tgtEl>
                                          <p:spTgt spid="11265">
                                            <p:txEl>
                                              <p:pRg st="0" end="0"/>
                                            </p:txEl>
                                          </p:spTgt>
                                        </p:tgtEl>
                                        <p:attrNameLst>
                                          <p:attrName>xshear</p:attrName>
                                        </p:attrNameLst>
                                      </p:cBhvr>
                                    </p:anim>
                                    <p:animScale>
                                      <p:cBhvr>
                                        <p:cTn id="9" dur="400" decel="100000" autoRev="1" fill="hold">
                                          <p:stCondLst>
                                            <p:cond delay="1200"/>
                                          </p:stCondLst>
                                        </p:cTn>
                                        <p:tgtEl>
                                          <p:spTgt spid="11265">
                                            <p:txEl>
                                              <p:pRg st="0" end="0"/>
                                            </p:txEl>
                                          </p:spTgt>
                                        </p:tgtEl>
                                      </p:cBhvr>
                                      <p:from x="100000" y="100000"/>
                                      <p:to x="80000" y="100000"/>
                                    </p:animScale>
                                    <p:anim by="(#ppt_h/3+#ppt_w*0.1)" calcmode="lin" valueType="num">
                                      <p:cBhvr additive="sum">
                                        <p:cTn id="10" dur="400" decel="100000" autoRev="1" fill="hold">
                                          <p:stCondLst>
                                            <p:cond delay="1200"/>
                                          </p:stCondLst>
                                        </p:cTn>
                                        <p:tgtEl>
                                          <p:spTgt spid="11265">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1265">
                                            <p:txEl>
                                              <p:pRg st="1" end="1"/>
                                            </p:txEl>
                                          </p:spTgt>
                                        </p:tgtEl>
                                        <p:attrNameLst>
                                          <p:attrName>style.visibility</p:attrName>
                                        </p:attrNameLst>
                                      </p:cBhvr>
                                      <p:to>
                                        <p:strVal val="visible"/>
                                      </p:to>
                                    </p:set>
                                    <p:anim from="(-#ppt_w/2)" to="(#ppt_x)" calcmode="lin" valueType="num">
                                      <p:cBhvr>
                                        <p:cTn id="13" dur="1200" fill="hold">
                                          <p:stCondLst>
                                            <p:cond delay="0"/>
                                          </p:stCondLst>
                                        </p:cTn>
                                        <p:tgtEl>
                                          <p:spTgt spid="11265">
                                            <p:txEl>
                                              <p:pRg st="1" end="1"/>
                                            </p:txEl>
                                          </p:spTgt>
                                        </p:tgtEl>
                                        <p:attrNameLst>
                                          <p:attrName>ppt_x</p:attrName>
                                        </p:attrNameLst>
                                      </p:cBhvr>
                                    </p:anim>
                                    <p:anim from="0" to="-1.0" calcmode="lin" valueType="num">
                                      <p:cBhvr>
                                        <p:cTn id="14" dur="400" decel="50000" autoRev="1" fill="hold">
                                          <p:stCondLst>
                                            <p:cond delay="1200"/>
                                          </p:stCondLst>
                                        </p:cTn>
                                        <p:tgtEl>
                                          <p:spTgt spid="11265">
                                            <p:txEl>
                                              <p:pRg st="1" end="1"/>
                                            </p:txEl>
                                          </p:spTgt>
                                        </p:tgtEl>
                                        <p:attrNameLst>
                                          <p:attrName>xshear</p:attrName>
                                        </p:attrNameLst>
                                      </p:cBhvr>
                                    </p:anim>
                                    <p:animScale>
                                      <p:cBhvr>
                                        <p:cTn id="15" dur="400" decel="100000" autoRev="1" fill="hold">
                                          <p:stCondLst>
                                            <p:cond delay="1200"/>
                                          </p:stCondLst>
                                        </p:cTn>
                                        <p:tgtEl>
                                          <p:spTgt spid="11265">
                                            <p:txEl>
                                              <p:pRg st="1" end="1"/>
                                            </p:txEl>
                                          </p:spTgt>
                                        </p:tgtEl>
                                      </p:cBhvr>
                                      <p:from x="100000" y="100000"/>
                                      <p:to x="80000" y="100000"/>
                                    </p:animScale>
                                    <p:anim by="(#ppt_h/3+#ppt_w*0.1)" calcmode="lin" valueType="num">
                                      <p:cBhvr additive="sum">
                                        <p:cTn id="16" dur="400" decel="100000" autoRev="1" fill="hold">
                                          <p:stCondLst>
                                            <p:cond delay="1200"/>
                                          </p:stCondLst>
                                        </p:cTn>
                                        <p:tgtEl>
                                          <p:spTgt spid="11265">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1" name="Rectangle 1"/>
          <p:cNvSpPr>
            <a:spLocks noChangeArrowheads="1"/>
          </p:cNvSpPr>
          <p:nvPr/>
        </p:nvSpPr>
        <p:spPr bwMode="auto">
          <a:xfrm>
            <a:off x="0" y="0"/>
            <a:ext cx="9144000" cy="65248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Reading Test: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Man can neither change the sun’s radiation nor the earth’s orbit  around the sun.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মানুষ সূর্যের বিকিরণ কিংবা সূর্যের চারদিকে পৃথিবীর কক্ষপথ পদক্ষিণ করতে পারেনা</a:t>
            </a:r>
            <a:r>
              <a:rPr kumimoji="0" lang="hi-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But man control the increase in the amount of greenhouse gases and its effect on the atmosphere.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কিন্তু মানুষ গ্রীনহাউজ গ্যাসের পরিমাণ এবং বায়ু মণ্ডলে এর প্রভাব বৃদ্ধি নিয়ন্ত্রণ করতে পারে</a:t>
            </a:r>
            <a:r>
              <a:rPr kumimoji="0" lang="hi-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Only during the last hundred years the carbon-</a:t>
            </a:r>
            <a:r>
              <a:rPr kumimoji="0" lang="en-US" sz="2000"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concentration has been raised alarmingly in the atmosphere and we humans can be held responsible for this.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শুধুমাত্র গত একশ বছরে বায়ু মণ্ডলে কার্বণ্ডাই অক্সাইডের পরিমাণ আশংকাজনকভাবে বৃদ্ধি পেয়েছে এবং আমরা মানুষেরা এর জন্য দায়ী</a:t>
            </a:r>
            <a:r>
              <a:rPr kumimoji="0" lang="hi-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The main cause of the increase in carbon </a:t>
            </a:r>
            <a:r>
              <a:rPr kumimoji="0" lang="en-US" sz="2000"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level in the atmosphere is the burning of fossil fuels.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বায়ূমণ্ডলে কার্বণ ডাই-অক্সাইডের মাত্রা বৃদ্ধির প্রধান কারণ জীবাশ্ম জালানীর পুড়ানো</a:t>
            </a:r>
            <a:r>
              <a:rPr kumimoji="0" lang="hi-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Since the end of the 19</a:t>
            </a:r>
            <a:r>
              <a:rPr kumimoji="0" lang="en-US" sz="2000" b="1" i="0" u="none" strike="noStrike" cap="none" normalizeH="0" baseline="30000" dirty="0" smtClean="0">
                <a:ln>
                  <a:noFill/>
                </a:ln>
                <a:solidFill>
                  <a:schemeClr val="tx1"/>
                </a:solidFill>
                <a:effectLst/>
                <a:latin typeface="NikoshBAN" pitchFamily="2" charset="0"/>
                <a:ea typeface="Times New Roman" pitchFamily="18" charset="0"/>
                <a:cs typeface="NikoshBAN" pitchFamily="2" charset="0"/>
              </a:rPr>
              <a:t>th</a:t>
            </a: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century, industrial activities increased rapidly giving rise to many factories.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ঊনবিংশ শতাব্দীর শেষ দিকে শিল্পের কর্মকাণ্ডের দ্রুত বৃদ্ধি অনেক কারখানার সূচনা করেছে</a:t>
            </a:r>
            <a:r>
              <a:rPr kumimoji="0" lang="hi-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These factories required energy, which was produced through the combustion of coal.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এই সকল কারখানার শক্তির প্রয়োজন হতো যা কয়লা পুড়িয়ে উৎপাদন করা হতো</a:t>
            </a:r>
            <a:r>
              <a:rPr kumimoji="0" lang="hi-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t>
            </a:r>
            <a:r>
              <a:rPr kumimoji="0" lang="bn-IN" sz="20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animEffect transition="in" filter="wheel(4)">
                                      <p:cBhvr>
                                        <p:cTn id="7" dur="2000"/>
                                        <p:tgtEl>
                                          <p:spTgt spid="10241">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10241">
                                            <p:txEl>
                                              <p:pRg st="1" end="1"/>
                                            </p:txEl>
                                          </p:spTgt>
                                        </p:tgtEl>
                                        <p:attrNameLst>
                                          <p:attrName>style.visibility</p:attrName>
                                        </p:attrNameLst>
                                      </p:cBhvr>
                                      <p:to>
                                        <p:strVal val="visible"/>
                                      </p:to>
                                    </p:set>
                                    <p:animEffect transition="in" filter="wheel(4)">
                                      <p:cBhvr>
                                        <p:cTn id="10" dur="2000"/>
                                        <p:tgtEl>
                                          <p:spTgt spid="10241">
                                            <p:txEl>
                                              <p:pRg st="1" end="1"/>
                                            </p:txEl>
                                          </p:spTgt>
                                        </p:tgtEl>
                                      </p:cBhvr>
                                    </p:animEffect>
                                  </p:childTnLst>
                                </p:cTn>
                              </p:par>
                              <p:par>
                                <p:cTn id="11" presetID="21" presetClass="entr" presetSubtype="4" fill="hold" nodeType="withEffect">
                                  <p:stCondLst>
                                    <p:cond delay="0"/>
                                  </p:stCondLst>
                                  <p:childTnLst>
                                    <p:set>
                                      <p:cBhvr>
                                        <p:cTn id="12" dur="1" fill="hold">
                                          <p:stCondLst>
                                            <p:cond delay="0"/>
                                          </p:stCondLst>
                                        </p:cTn>
                                        <p:tgtEl>
                                          <p:spTgt spid="10241">
                                            <p:txEl>
                                              <p:pRg st="2" end="2"/>
                                            </p:txEl>
                                          </p:spTgt>
                                        </p:tgtEl>
                                        <p:attrNameLst>
                                          <p:attrName>style.visibility</p:attrName>
                                        </p:attrNameLst>
                                      </p:cBhvr>
                                      <p:to>
                                        <p:strVal val="visible"/>
                                      </p:to>
                                    </p:set>
                                    <p:animEffect transition="in" filter="wheel(4)">
                                      <p:cBhvr>
                                        <p:cTn id="13" dur="2000"/>
                                        <p:tgtEl>
                                          <p:spTgt spid="10241">
                                            <p:txEl>
                                              <p:pRg st="2" end="2"/>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10241">
                                            <p:txEl>
                                              <p:pRg st="3" end="3"/>
                                            </p:txEl>
                                          </p:spTgt>
                                        </p:tgtEl>
                                        <p:attrNameLst>
                                          <p:attrName>style.visibility</p:attrName>
                                        </p:attrNameLst>
                                      </p:cBhvr>
                                      <p:to>
                                        <p:strVal val="visible"/>
                                      </p:to>
                                    </p:set>
                                    <p:animEffect transition="in" filter="wheel(4)">
                                      <p:cBhvr>
                                        <p:cTn id="16" dur="2000"/>
                                        <p:tgtEl>
                                          <p:spTgt spid="10241">
                                            <p:txEl>
                                              <p:pRg st="3" end="3"/>
                                            </p:txEl>
                                          </p:spTgt>
                                        </p:tgtEl>
                                      </p:cBhvr>
                                    </p:animEffect>
                                  </p:childTnLst>
                                </p:cTn>
                              </p:par>
                              <p:par>
                                <p:cTn id="17" presetID="21" presetClass="entr" presetSubtype="4" fill="hold" nodeType="withEffect">
                                  <p:stCondLst>
                                    <p:cond delay="0"/>
                                  </p:stCondLst>
                                  <p:childTnLst>
                                    <p:set>
                                      <p:cBhvr>
                                        <p:cTn id="18" dur="1" fill="hold">
                                          <p:stCondLst>
                                            <p:cond delay="0"/>
                                          </p:stCondLst>
                                        </p:cTn>
                                        <p:tgtEl>
                                          <p:spTgt spid="10241">
                                            <p:txEl>
                                              <p:pRg st="4" end="4"/>
                                            </p:txEl>
                                          </p:spTgt>
                                        </p:tgtEl>
                                        <p:attrNameLst>
                                          <p:attrName>style.visibility</p:attrName>
                                        </p:attrNameLst>
                                      </p:cBhvr>
                                      <p:to>
                                        <p:strVal val="visible"/>
                                      </p:to>
                                    </p:set>
                                    <p:animEffect transition="in" filter="wheel(4)">
                                      <p:cBhvr>
                                        <p:cTn id="19" dur="2000"/>
                                        <p:tgtEl>
                                          <p:spTgt spid="10241">
                                            <p:txEl>
                                              <p:pRg st="4" end="4"/>
                                            </p:txEl>
                                          </p:spTgt>
                                        </p:tgtEl>
                                      </p:cBhvr>
                                    </p:animEffect>
                                  </p:childTnLst>
                                </p:cTn>
                              </p:par>
                              <p:par>
                                <p:cTn id="20" presetID="21" presetClass="entr" presetSubtype="4" fill="hold" nodeType="withEffect">
                                  <p:stCondLst>
                                    <p:cond delay="0"/>
                                  </p:stCondLst>
                                  <p:childTnLst>
                                    <p:set>
                                      <p:cBhvr>
                                        <p:cTn id="21" dur="1" fill="hold">
                                          <p:stCondLst>
                                            <p:cond delay="0"/>
                                          </p:stCondLst>
                                        </p:cTn>
                                        <p:tgtEl>
                                          <p:spTgt spid="10241">
                                            <p:txEl>
                                              <p:pRg st="5" end="5"/>
                                            </p:txEl>
                                          </p:spTgt>
                                        </p:tgtEl>
                                        <p:attrNameLst>
                                          <p:attrName>style.visibility</p:attrName>
                                        </p:attrNameLst>
                                      </p:cBhvr>
                                      <p:to>
                                        <p:strVal val="visible"/>
                                      </p:to>
                                    </p:set>
                                    <p:animEffect transition="in" filter="wheel(4)">
                                      <p:cBhvr>
                                        <p:cTn id="22" dur="2000"/>
                                        <p:tgtEl>
                                          <p:spTgt spid="10241">
                                            <p:txEl>
                                              <p:pRg st="5" end="5"/>
                                            </p:txEl>
                                          </p:spTgt>
                                        </p:tgtEl>
                                      </p:cBhvr>
                                    </p:animEffect>
                                  </p:childTnLst>
                                </p:cTn>
                              </p:par>
                              <p:par>
                                <p:cTn id="23" presetID="21" presetClass="entr" presetSubtype="4" fill="hold" nodeType="withEffect">
                                  <p:stCondLst>
                                    <p:cond delay="0"/>
                                  </p:stCondLst>
                                  <p:childTnLst>
                                    <p:set>
                                      <p:cBhvr>
                                        <p:cTn id="24" dur="1" fill="hold">
                                          <p:stCondLst>
                                            <p:cond delay="0"/>
                                          </p:stCondLst>
                                        </p:cTn>
                                        <p:tgtEl>
                                          <p:spTgt spid="10241">
                                            <p:txEl>
                                              <p:pRg st="6" end="6"/>
                                            </p:txEl>
                                          </p:spTgt>
                                        </p:tgtEl>
                                        <p:attrNameLst>
                                          <p:attrName>style.visibility</p:attrName>
                                        </p:attrNameLst>
                                      </p:cBhvr>
                                      <p:to>
                                        <p:strVal val="visible"/>
                                      </p:to>
                                    </p:set>
                                    <p:animEffect transition="in" filter="wheel(4)">
                                      <p:cBhvr>
                                        <p:cTn id="25" dur="2000"/>
                                        <p:tgtEl>
                                          <p:spTgt spid="10241">
                                            <p:txEl>
                                              <p:pRg st="6" end="6"/>
                                            </p:txEl>
                                          </p:spTgt>
                                        </p:tgtEl>
                                      </p:cBhvr>
                                    </p:animEffect>
                                  </p:childTnLst>
                                </p:cTn>
                              </p:par>
                              <p:par>
                                <p:cTn id="26" presetID="21" presetClass="entr" presetSubtype="4" fill="hold" nodeType="withEffect">
                                  <p:stCondLst>
                                    <p:cond delay="0"/>
                                  </p:stCondLst>
                                  <p:childTnLst>
                                    <p:set>
                                      <p:cBhvr>
                                        <p:cTn id="27" dur="1" fill="hold">
                                          <p:stCondLst>
                                            <p:cond delay="0"/>
                                          </p:stCondLst>
                                        </p:cTn>
                                        <p:tgtEl>
                                          <p:spTgt spid="10241">
                                            <p:txEl>
                                              <p:pRg st="7" end="7"/>
                                            </p:txEl>
                                          </p:spTgt>
                                        </p:tgtEl>
                                        <p:attrNameLst>
                                          <p:attrName>style.visibility</p:attrName>
                                        </p:attrNameLst>
                                      </p:cBhvr>
                                      <p:to>
                                        <p:strVal val="visible"/>
                                      </p:to>
                                    </p:set>
                                    <p:animEffect transition="in" filter="wheel(4)">
                                      <p:cBhvr>
                                        <p:cTn id="28" dur="2000"/>
                                        <p:tgtEl>
                                          <p:spTgt spid="10241">
                                            <p:txEl>
                                              <p:pRg st="7" end="7"/>
                                            </p:txEl>
                                          </p:spTgt>
                                        </p:tgtEl>
                                      </p:cBhvr>
                                    </p:animEffect>
                                  </p:childTnLst>
                                </p:cTn>
                              </p:par>
                              <p:par>
                                <p:cTn id="29" presetID="21" presetClass="entr" presetSubtype="4" fill="hold" nodeType="withEffect">
                                  <p:stCondLst>
                                    <p:cond delay="0"/>
                                  </p:stCondLst>
                                  <p:childTnLst>
                                    <p:set>
                                      <p:cBhvr>
                                        <p:cTn id="30" dur="1" fill="hold">
                                          <p:stCondLst>
                                            <p:cond delay="0"/>
                                          </p:stCondLst>
                                        </p:cTn>
                                        <p:tgtEl>
                                          <p:spTgt spid="10241">
                                            <p:txEl>
                                              <p:pRg st="8" end="8"/>
                                            </p:txEl>
                                          </p:spTgt>
                                        </p:tgtEl>
                                        <p:attrNameLst>
                                          <p:attrName>style.visibility</p:attrName>
                                        </p:attrNameLst>
                                      </p:cBhvr>
                                      <p:to>
                                        <p:strVal val="visible"/>
                                      </p:to>
                                    </p:set>
                                    <p:animEffect transition="in" filter="wheel(4)">
                                      <p:cBhvr>
                                        <p:cTn id="31" dur="2000"/>
                                        <p:tgtEl>
                                          <p:spTgt spid="10241">
                                            <p:txEl>
                                              <p:pRg st="8" end="8"/>
                                            </p:txEl>
                                          </p:spTgt>
                                        </p:tgtEl>
                                      </p:cBhvr>
                                    </p:animEffect>
                                  </p:childTnLst>
                                </p:cTn>
                              </p:par>
                              <p:par>
                                <p:cTn id="32" presetID="21" presetClass="entr" presetSubtype="4" fill="hold" nodeType="withEffect">
                                  <p:stCondLst>
                                    <p:cond delay="0"/>
                                  </p:stCondLst>
                                  <p:childTnLst>
                                    <p:set>
                                      <p:cBhvr>
                                        <p:cTn id="33" dur="1" fill="hold">
                                          <p:stCondLst>
                                            <p:cond delay="0"/>
                                          </p:stCondLst>
                                        </p:cTn>
                                        <p:tgtEl>
                                          <p:spTgt spid="10241">
                                            <p:txEl>
                                              <p:pRg st="9" end="9"/>
                                            </p:txEl>
                                          </p:spTgt>
                                        </p:tgtEl>
                                        <p:attrNameLst>
                                          <p:attrName>style.visibility</p:attrName>
                                        </p:attrNameLst>
                                      </p:cBhvr>
                                      <p:to>
                                        <p:strVal val="visible"/>
                                      </p:to>
                                    </p:set>
                                    <p:animEffect transition="in" filter="wheel(4)">
                                      <p:cBhvr>
                                        <p:cTn id="34" dur="2000"/>
                                        <p:tgtEl>
                                          <p:spTgt spid="10241">
                                            <p:txEl>
                                              <p:pRg st="9" end="9"/>
                                            </p:txEl>
                                          </p:spTgt>
                                        </p:tgtEl>
                                      </p:cBhvr>
                                    </p:animEffect>
                                  </p:childTnLst>
                                </p:cTn>
                              </p:par>
                              <p:par>
                                <p:cTn id="35" presetID="21" presetClass="entr" presetSubtype="4" fill="hold" nodeType="withEffect">
                                  <p:stCondLst>
                                    <p:cond delay="0"/>
                                  </p:stCondLst>
                                  <p:childTnLst>
                                    <p:set>
                                      <p:cBhvr>
                                        <p:cTn id="36" dur="1" fill="hold">
                                          <p:stCondLst>
                                            <p:cond delay="0"/>
                                          </p:stCondLst>
                                        </p:cTn>
                                        <p:tgtEl>
                                          <p:spTgt spid="10241">
                                            <p:txEl>
                                              <p:pRg st="10" end="10"/>
                                            </p:txEl>
                                          </p:spTgt>
                                        </p:tgtEl>
                                        <p:attrNameLst>
                                          <p:attrName>style.visibility</p:attrName>
                                        </p:attrNameLst>
                                      </p:cBhvr>
                                      <p:to>
                                        <p:strVal val="visible"/>
                                      </p:to>
                                    </p:set>
                                    <p:animEffect transition="in" filter="wheel(4)">
                                      <p:cBhvr>
                                        <p:cTn id="37" dur="2000"/>
                                        <p:tgtEl>
                                          <p:spTgt spid="10241">
                                            <p:txEl>
                                              <p:pRg st="10" end="10"/>
                                            </p:txEl>
                                          </p:spTgt>
                                        </p:tgtEl>
                                      </p:cBhvr>
                                    </p:animEffect>
                                  </p:childTnLst>
                                </p:cTn>
                              </p:par>
                              <p:par>
                                <p:cTn id="38" presetID="21" presetClass="entr" presetSubtype="4" fill="hold" nodeType="withEffect">
                                  <p:stCondLst>
                                    <p:cond delay="0"/>
                                  </p:stCondLst>
                                  <p:childTnLst>
                                    <p:set>
                                      <p:cBhvr>
                                        <p:cTn id="39" dur="1" fill="hold">
                                          <p:stCondLst>
                                            <p:cond delay="0"/>
                                          </p:stCondLst>
                                        </p:cTn>
                                        <p:tgtEl>
                                          <p:spTgt spid="10241">
                                            <p:txEl>
                                              <p:pRg st="11" end="11"/>
                                            </p:txEl>
                                          </p:spTgt>
                                        </p:tgtEl>
                                        <p:attrNameLst>
                                          <p:attrName>style.visibility</p:attrName>
                                        </p:attrNameLst>
                                      </p:cBhvr>
                                      <p:to>
                                        <p:strVal val="visible"/>
                                      </p:to>
                                    </p:set>
                                    <p:animEffect transition="in" filter="wheel(4)">
                                      <p:cBhvr>
                                        <p:cTn id="40" dur="2000"/>
                                        <p:tgtEl>
                                          <p:spTgt spid="10241">
                                            <p:txEl>
                                              <p:pRg st="11" end="11"/>
                                            </p:txEl>
                                          </p:spTgt>
                                        </p:tgtEl>
                                      </p:cBhvr>
                                    </p:animEffect>
                                  </p:childTnLst>
                                </p:cTn>
                              </p:par>
                              <p:par>
                                <p:cTn id="41" presetID="21" presetClass="entr" presetSubtype="4" fill="hold" nodeType="withEffect">
                                  <p:stCondLst>
                                    <p:cond delay="0"/>
                                  </p:stCondLst>
                                  <p:childTnLst>
                                    <p:set>
                                      <p:cBhvr>
                                        <p:cTn id="42" dur="1" fill="hold">
                                          <p:stCondLst>
                                            <p:cond delay="0"/>
                                          </p:stCondLst>
                                        </p:cTn>
                                        <p:tgtEl>
                                          <p:spTgt spid="10241">
                                            <p:txEl>
                                              <p:pRg st="12" end="12"/>
                                            </p:txEl>
                                          </p:spTgt>
                                        </p:tgtEl>
                                        <p:attrNameLst>
                                          <p:attrName>style.visibility</p:attrName>
                                        </p:attrNameLst>
                                      </p:cBhvr>
                                      <p:to>
                                        <p:strVal val="visible"/>
                                      </p:to>
                                    </p:set>
                                    <p:animEffect transition="in" filter="wheel(4)">
                                      <p:cBhvr>
                                        <p:cTn id="43" dur="2000"/>
                                        <p:tgtEl>
                                          <p:spTgt spid="1024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sz="2000" b="1" dirty="0" smtClean="0">
                <a:solidFill>
                  <a:schemeClr val="tx1"/>
                </a:solidFill>
                <a:latin typeface="NikoshBAN" pitchFamily="2" charset="0"/>
                <a:ea typeface="Times New Roman" pitchFamily="18" charset="0"/>
                <a:cs typeface="NikoshBAN" pitchFamily="2" charset="0"/>
              </a:rPr>
              <a:t>Besides coal, other sources of energy such as mineral oil and natural gas were also burned to heat  our houses, move cars and airplanes or to produce electricity. </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bn-IN" sz="2000" b="1" dirty="0" smtClean="0">
                <a:solidFill>
                  <a:schemeClr val="tx1"/>
                </a:solidFill>
                <a:latin typeface="NikoshBAN" pitchFamily="2" charset="0"/>
                <a:ea typeface="Times New Roman" pitchFamily="18" charset="0"/>
                <a:cs typeface="NikoshBAN" pitchFamily="2" charset="0"/>
              </a:rPr>
              <a:t>তাছাড়া ঘরকে উষ্ণ রাখা মোটরগাড়ি এবং উড়োজাহাজ চালনা এবং বিদ্যুৎ উৎপাদনের কাজে কয়লা ব্যতীত শক্তির অন্যান্য উৎস যেমন খনিজ তেল এবং প্রাকৃতিক গ্যাস পোড়ানো হতো </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000" b="1" dirty="0" smtClean="0">
                <a:solidFill>
                  <a:schemeClr val="tx1"/>
                </a:solidFill>
                <a:latin typeface="NikoshBAN" pitchFamily="2" charset="0"/>
                <a:ea typeface="Times New Roman" pitchFamily="18" charset="0"/>
                <a:cs typeface="NikoshBAN" pitchFamily="2" charset="0"/>
              </a:rPr>
              <a:t>Nowadays, about 85 million barrels of crude oil are burned daily.</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000" b="1" dirty="0" smtClean="0">
                <a:solidFill>
                  <a:schemeClr val="tx1"/>
                </a:solidFill>
                <a:latin typeface="NikoshBAN" pitchFamily="2" charset="0"/>
                <a:ea typeface="Times New Roman" pitchFamily="18" charset="0"/>
                <a:cs typeface="NikoshBAN" pitchFamily="2" charset="0"/>
              </a:rPr>
              <a:t>Every time a fossil raw material is burned, releases carbon </a:t>
            </a:r>
            <a:r>
              <a:rPr lang="en-US" sz="2000" b="1" dirty="0" err="1" smtClean="0">
                <a:solidFill>
                  <a:schemeClr val="tx1"/>
                </a:solidFill>
                <a:latin typeface="NikoshBAN" pitchFamily="2" charset="0"/>
                <a:ea typeface="Times New Roman" pitchFamily="18" charset="0"/>
                <a:cs typeface="NikoshBAN" pitchFamily="2" charset="0"/>
              </a:rPr>
              <a:t>di</a:t>
            </a:r>
            <a:r>
              <a:rPr lang="en-US" sz="2000" b="1" dirty="0" smtClean="0">
                <a:solidFill>
                  <a:schemeClr val="tx1"/>
                </a:solidFill>
                <a:latin typeface="NikoshBAN" pitchFamily="2" charset="0"/>
                <a:ea typeface="Times New Roman" pitchFamily="18" charset="0"/>
                <a:cs typeface="NikoshBAN" pitchFamily="2" charset="0"/>
              </a:rPr>
              <a:t> – oxide into the air. </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bn-IN" sz="2000" b="1" dirty="0" smtClean="0">
                <a:solidFill>
                  <a:schemeClr val="tx1"/>
                </a:solidFill>
                <a:latin typeface="NikoshBAN" pitchFamily="2" charset="0"/>
                <a:ea typeface="Times New Roman" pitchFamily="18" charset="0"/>
                <a:cs typeface="NikoshBAN" pitchFamily="2" charset="0"/>
              </a:rPr>
              <a:t>বর্তমানে প্রতিদিন প্রায় ৮৫ মিলিয়ন ব্যারেল অপরিশোধিত তেল পোড়ানো হয়</a:t>
            </a:r>
            <a:r>
              <a:rPr lang="en-US" sz="2000" b="1" dirty="0" smtClean="0">
                <a:solidFill>
                  <a:schemeClr val="tx1"/>
                </a:solidFill>
                <a:latin typeface="NikoshBAN" pitchFamily="2" charset="0"/>
                <a:ea typeface="Times New Roman" pitchFamily="18" charset="0"/>
                <a:cs typeface="NikoshBAN" pitchFamily="2" charset="0"/>
              </a:rPr>
              <a:t>, </a:t>
            </a:r>
            <a:r>
              <a:rPr lang="bn-IN" sz="2000" b="1" dirty="0" smtClean="0">
                <a:solidFill>
                  <a:schemeClr val="tx1"/>
                </a:solidFill>
                <a:latin typeface="NikoshBAN" pitchFamily="2" charset="0"/>
                <a:ea typeface="Times New Roman" pitchFamily="18" charset="0"/>
                <a:cs typeface="NikoshBAN" pitchFamily="2" charset="0"/>
              </a:rPr>
              <a:t>প্রতিবার জীবাশ্ম কাঁচামাল পোড়ানোর সাথে সাথে বাতাসে কার্বণ ডাই-অক্সাইড উম্মুক্ত হয়</a:t>
            </a:r>
            <a:r>
              <a:rPr lang="hi-IN" sz="2000" b="1" dirty="0" smtClean="0">
                <a:solidFill>
                  <a:schemeClr val="tx1"/>
                </a:solidFill>
                <a:latin typeface="NikoshBAN" pitchFamily="2" charset="0"/>
                <a:ea typeface="Times New Roman" pitchFamily="18" charset="0"/>
                <a:cs typeface="NikoshBAN" pitchFamily="2" charset="0"/>
              </a:rPr>
              <a:t>।</a:t>
            </a:r>
            <a:r>
              <a:rPr lang="bn-IN" sz="2000" b="1" dirty="0" smtClean="0">
                <a:solidFill>
                  <a:schemeClr val="tx1"/>
                </a:solidFill>
                <a:latin typeface="NikoshBAN" pitchFamily="2" charset="0"/>
                <a:ea typeface="Times New Roman" pitchFamily="18" charset="0"/>
                <a:cs typeface="NikoshBAN" pitchFamily="2" charset="0"/>
              </a:rPr>
              <a:t> </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000" b="1" dirty="0" smtClean="0">
                <a:solidFill>
                  <a:schemeClr val="tx1"/>
                </a:solidFill>
                <a:latin typeface="NikoshBAN" pitchFamily="2" charset="0"/>
                <a:ea typeface="Times New Roman" pitchFamily="18" charset="0"/>
                <a:cs typeface="NikoshBAN" pitchFamily="2" charset="0"/>
              </a:rPr>
              <a:t>Therefore, it is clear that more and more greenhouse gases like carbon </a:t>
            </a:r>
            <a:r>
              <a:rPr lang="en-US" sz="2000" b="1" dirty="0" err="1" smtClean="0">
                <a:solidFill>
                  <a:schemeClr val="tx1"/>
                </a:solidFill>
                <a:latin typeface="NikoshBAN" pitchFamily="2" charset="0"/>
                <a:ea typeface="Times New Roman" pitchFamily="18" charset="0"/>
                <a:cs typeface="NikoshBAN" pitchFamily="2" charset="0"/>
              </a:rPr>
              <a:t>di</a:t>
            </a:r>
            <a:r>
              <a:rPr lang="en-US" sz="2000" b="1" dirty="0" smtClean="0">
                <a:solidFill>
                  <a:schemeClr val="tx1"/>
                </a:solidFill>
                <a:latin typeface="NikoshBAN" pitchFamily="2" charset="0"/>
                <a:ea typeface="Times New Roman" pitchFamily="18" charset="0"/>
                <a:cs typeface="NikoshBAN" pitchFamily="2" charset="0"/>
              </a:rPr>
              <a:t> – oxide are being  generated worldwide by humans. </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bn-IN" sz="2000" b="1" dirty="0" smtClean="0">
                <a:solidFill>
                  <a:schemeClr val="tx1"/>
                </a:solidFill>
                <a:latin typeface="NikoshBAN" pitchFamily="2" charset="0"/>
                <a:ea typeface="Times New Roman" pitchFamily="18" charset="0"/>
                <a:cs typeface="NikoshBAN" pitchFamily="2" charset="0"/>
              </a:rPr>
              <a:t>সুতরাং এটি পরিষ্কার যে</a:t>
            </a:r>
            <a:r>
              <a:rPr lang="en-US" sz="2000" b="1" dirty="0" smtClean="0">
                <a:solidFill>
                  <a:schemeClr val="tx1"/>
                </a:solidFill>
                <a:latin typeface="NikoshBAN" pitchFamily="2" charset="0"/>
                <a:ea typeface="Times New Roman" pitchFamily="18" charset="0"/>
                <a:cs typeface="NikoshBAN" pitchFamily="2" charset="0"/>
              </a:rPr>
              <a:t>, </a:t>
            </a:r>
            <a:r>
              <a:rPr lang="bn-IN" sz="2000" b="1" dirty="0" smtClean="0">
                <a:solidFill>
                  <a:schemeClr val="tx1"/>
                </a:solidFill>
                <a:latin typeface="NikoshBAN" pitchFamily="2" charset="0"/>
                <a:ea typeface="Times New Roman" pitchFamily="18" charset="0"/>
                <a:cs typeface="NikoshBAN" pitchFamily="2" charset="0"/>
              </a:rPr>
              <a:t>বিশ্বব্যাপী কার্বণ ডাই-অক্সাইডের মতো আরও অনেক গ্রীনহাউস গ্যাস মানুষ দ্বারা প্রতিনিয়ত উৎপাদিত হচ্ছে</a:t>
            </a:r>
            <a:r>
              <a:rPr lang="hi-IN" sz="2000" b="1" dirty="0" smtClean="0">
                <a:solidFill>
                  <a:schemeClr val="tx1"/>
                </a:solidFill>
                <a:latin typeface="NikoshBAN" pitchFamily="2" charset="0"/>
                <a:ea typeface="Times New Roman" pitchFamily="18" charset="0"/>
                <a:cs typeface="NikoshBAN" pitchFamily="2" charset="0"/>
              </a:rPr>
              <a:t>।</a:t>
            </a:r>
            <a:r>
              <a:rPr lang="bn-IN" sz="2000" b="1" dirty="0" smtClean="0">
                <a:solidFill>
                  <a:schemeClr val="tx1"/>
                </a:solidFill>
                <a:latin typeface="NikoshBAN" pitchFamily="2" charset="0"/>
                <a:ea typeface="Times New Roman" pitchFamily="18" charset="0"/>
                <a:cs typeface="NikoshBAN" pitchFamily="2" charset="0"/>
              </a:rPr>
              <a:t> </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000" b="1" dirty="0" smtClean="0">
                <a:solidFill>
                  <a:schemeClr val="tx1"/>
                </a:solidFill>
                <a:latin typeface="NikoshBAN" pitchFamily="2" charset="0"/>
                <a:ea typeface="Times New Roman" pitchFamily="18" charset="0"/>
                <a:cs typeface="NikoshBAN" pitchFamily="2" charset="0"/>
              </a:rPr>
              <a:t> Moreover, we are also strengthening the greenhouse effected by deforestation which means cutting down trees. </a:t>
            </a:r>
            <a:endParaRPr lang="en-US" sz="12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bn-IN" sz="2000" b="1" dirty="0" smtClean="0">
                <a:solidFill>
                  <a:schemeClr val="tx1"/>
                </a:solidFill>
                <a:latin typeface="NikoshBAN" pitchFamily="2" charset="0"/>
                <a:ea typeface="Times New Roman" pitchFamily="18" charset="0"/>
                <a:cs typeface="NikoshBAN" pitchFamily="2" charset="0"/>
              </a:rPr>
              <a:t>এছাড়াও আমরা বনাঞ্চল উজার যার মানে গাছ কাটা এর মাধ্যমে গ্রীনহাউজ প্রতিক্রিয়া জোরদার করছি</a:t>
            </a:r>
            <a:r>
              <a:rPr lang="hi-IN" sz="2000" b="1" dirty="0" smtClean="0">
                <a:solidFill>
                  <a:schemeClr val="tx1"/>
                </a:solidFill>
                <a:latin typeface="NikoshBAN" pitchFamily="2" charset="0"/>
                <a:ea typeface="Times New Roman" pitchFamily="18" charset="0"/>
                <a:cs typeface="NikoshBAN" pitchFamily="2" charset="0"/>
              </a:rPr>
              <a:t>।</a:t>
            </a:r>
            <a:r>
              <a:rPr lang="bn-IN" sz="2000" b="1" dirty="0" smtClean="0">
                <a:solidFill>
                  <a:schemeClr val="tx1"/>
                </a:solidFill>
                <a:latin typeface="NikoshBAN" pitchFamily="2" charset="0"/>
                <a:ea typeface="Times New Roman" pitchFamily="18" charset="0"/>
                <a:cs typeface="NikoshBAN" pitchFamily="2" charset="0"/>
              </a:rPr>
              <a:t>    </a:t>
            </a:r>
            <a:endParaRPr lang="en-US" sz="12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anim calcmode="lin" valueType="num">
                                      <p:cBhvr>
                                        <p:cTn id="13"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anim calcmode="lin" valueType="num">
                                      <p:cBhvr>
                                        <p:cTn id="18"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anim calcmode="lin" valueType="num">
                                      <p:cBhvr>
                                        <p:cTn id="23"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2">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iterate type="lt">
                                    <p:tmPct val="10000"/>
                                  </p:iterate>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anim calcmode="lin" valueType="num">
                                      <p:cBhvr>
                                        <p:cTn id="28"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2">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iterate type="lt">
                                    <p:tmPct val="10000"/>
                                  </p:iterate>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anim calcmode="lin" valueType="num">
                                      <p:cBhvr>
                                        <p:cTn id="33"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2">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iterate type="lt">
                                    <p:tmPct val="10000"/>
                                  </p:iterate>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anim calcmode="lin" valueType="num">
                                      <p:cBhvr>
                                        <p:cTn id="38"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iterate type="lt">
                                    <p:tmPct val="10000"/>
                                  </p:iterate>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2000"/>
                                        <p:tgtEl>
                                          <p:spTgt spid="2">
                                            <p:txEl>
                                              <p:pRg st="7" end="7"/>
                                            </p:txEl>
                                          </p:spTgt>
                                        </p:tgtEl>
                                      </p:cBhvr>
                                    </p:animEffect>
                                    <p:anim calcmode="lin" valueType="num">
                                      <p:cBhvr>
                                        <p:cTn id="43"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7" end="7"/>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iterate type="lt">
                                    <p:tmPct val="10000"/>
                                  </p:iterate>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2000"/>
                                        <p:tgtEl>
                                          <p:spTgt spid="2">
                                            <p:txEl>
                                              <p:pRg st="8" end="8"/>
                                            </p:txEl>
                                          </p:spTgt>
                                        </p:tgtEl>
                                      </p:cBhvr>
                                    </p:animEffect>
                                    <p:anim calcmode="lin" valueType="num">
                                      <p:cBhvr>
                                        <p:cTn id="48"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49" dur="2000" fill="hold"/>
                                        <p:tgtEl>
                                          <p:spTgt spid="2">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en-US" sz="2400" b="1" dirty="0" smtClean="0">
                <a:solidFill>
                  <a:schemeClr val="tx1"/>
                </a:solidFill>
                <a:latin typeface="NikoshBAN" pitchFamily="2" charset="0"/>
                <a:ea typeface="Times New Roman" pitchFamily="18" charset="0"/>
                <a:cs typeface="NikoshBAN" pitchFamily="2" charset="0"/>
              </a:rPr>
              <a:t>Every year enormous areas of forests are destroyed by people to obtain wood and to clear regions for mining and to create pasture. </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bn-IN" sz="2400" b="1" dirty="0" smtClean="0">
                <a:solidFill>
                  <a:schemeClr val="tx1"/>
                </a:solidFill>
                <a:latin typeface="NikoshBAN" pitchFamily="2" charset="0"/>
                <a:ea typeface="Times New Roman" pitchFamily="18" charset="0"/>
                <a:cs typeface="NikoshBAN" pitchFamily="2" charset="0"/>
              </a:rPr>
              <a:t>মানুষ প্রতি বছর কাঠ সংগ্রহ</a:t>
            </a:r>
            <a:r>
              <a:rPr lang="en-US" sz="2400" b="1" dirty="0" smtClean="0">
                <a:solidFill>
                  <a:schemeClr val="tx1"/>
                </a:solidFill>
                <a:latin typeface="NikoshBAN" pitchFamily="2" charset="0"/>
                <a:ea typeface="Times New Roman" pitchFamily="18" charset="0"/>
                <a:cs typeface="NikoshBAN" pitchFamily="2" charset="0"/>
              </a:rPr>
              <a:t>, </a:t>
            </a:r>
            <a:r>
              <a:rPr lang="bn-IN" sz="2400" b="1" dirty="0" smtClean="0">
                <a:solidFill>
                  <a:schemeClr val="tx1"/>
                </a:solidFill>
                <a:latin typeface="NikoshBAN" pitchFamily="2" charset="0"/>
                <a:ea typeface="Times New Roman" pitchFamily="18" charset="0"/>
                <a:cs typeface="NikoshBAN" pitchFamily="2" charset="0"/>
              </a:rPr>
              <a:t>খনি ও পশুচারণ ভূমির এলাকা তৈরির জন্য বিশাল এলাকা জুড়ে বনভূমি ধ্বংস করে ফেলছে</a:t>
            </a:r>
            <a:r>
              <a:rPr lang="hi-IN" sz="2400" b="1" dirty="0" smtClean="0">
                <a:solidFill>
                  <a:schemeClr val="tx1"/>
                </a:solidFill>
                <a:latin typeface="NikoshBAN" pitchFamily="2" charset="0"/>
                <a:ea typeface="Times New Roman" pitchFamily="18" charset="0"/>
                <a:cs typeface="NikoshBAN" pitchFamily="2" charset="0"/>
              </a:rPr>
              <a:t>।</a:t>
            </a:r>
            <a:r>
              <a:rPr lang="bn-IN" sz="2400" b="1" dirty="0" smtClean="0">
                <a:solidFill>
                  <a:schemeClr val="tx1"/>
                </a:solidFill>
                <a:latin typeface="NikoshBAN" pitchFamily="2" charset="0"/>
                <a:ea typeface="Times New Roman" pitchFamily="18" charset="0"/>
                <a:cs typeface="NikoshBAN" pitchFamily="2" charset="0"/>
              </a:rPr>
              <a:t> </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b="1" dirty="0" smtClean="0">
                <a:solidFill>
                  <a:schemeClr val="tx1"/>
                </a:solidFill>
                <a:latin typeface="NikoshBAN" pitchFamily="2" charset="0"/>
                <a:ea typeface="Times New Roman" pitchFamily="18" charset="0"/>
                <a:cs typeface="NikoshBAN" pitchFamily="2" charset="0"/>
              </a:rPr>
              <a:t>  </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b="1" dirty="0" smtClean="0">
                <a:solidFill>
                  <a:schemeClr val="tx1"/>
                </a:solidFill>
                <a:latin typeface="NikoshBAN" pitchFamily="2" charset="0"/>
                <a:ea typeface="Times New Roman" pitchFamily="18" charset="0"/>
                <a:cs typeface="NikoshBAN" pitchFamily="2" charset="0"/>
              </a:rPr>
              <a:t>This loss of the forest causes dual problems. </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bn-IN" sz="2400" b="1" dirty="0" smtClean="0">
                <a:solidFill>
                  <a:schemeClr val="tx1"/>
                </a:solidFill>
                <a:latin typeface="NikoshBAN" pitchFamily="2" charset="0"/>
                <a:ea typeface="Times New Roman" pitchFamily="18" charset="0"/>
                <a:cs typeface="NikoshBAN" pitchFamily="2" charset="0"/>
              </a:rPr>
              <a:t>বনভূমির এই হ্রাস দ্বৈত সমস্যার জম্ম দেয়</a:t>
            </a:r>
            <a:r>
              <a:rPr lang="hi-IN" sz="2400" b="1" dirty="0" smtClean="0">
                <a:solidFill>
                  <a:schemeClr val="tx1"/>
                </a:solidFill>
                <a:latin typeface="NikoshBAN" pitchFamily="2" charset="0"/>
                <a:ea typeface="Times New Roman" pitchFamily="18" charset="0"/>
                <a:cs typeface="NikoshBAN" pitchFamily="2" charset="0"/>
              </a:rPr>
              <a:t>।</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b="1" dirty="0" smtClean="0">
                <a:solidFill>
                  <a:schemeClr val="tx1"/>
                </a:solidFill>
                <a:latin typeface="NikoshBAN" pitchFamily="2" charset="0"/>
                <a:ea typeface="Times New Roman" pitchFamily="18" charset="0"/>
                <a:cs typeface="NikoshBAN" pitchFamily="2" charset="0"/>
              </a:rPr>
              <a:t> Trees that are burned down release a large volumes of carbon </a:t>
            </a:r>
            <a:r>
              <a:rPr lang="en-US" sz="2400" b="1" dirty="0" err="1" smtClean="0">
                <a:solidFill>
                  <a:schemeClr val="tx1"/>
                </a:solidFill>
                <a:latin typeface="NikoshBAN" pitchFamily="2" charset="0"/>
                <a:ea typeface="Times New Roman" pitchFamily="18" charset="0"/>
                <a:cs typeface="NikoshBAN" pitchFamily="2" charset="0"/>
              </a:rPr>
              <a:t>di</a:t>
            </a:r>
            <a:r>
              <a:rPr lang="en-US" sz="2400" b="1" dirty="0" smtClean="0">
                <a:solidFill>
                  <a:schemeClr val="tx1"/>
                </a:solidFill>
                <a:latin typeface="NikoshBAN" pitchFamily="2" charset="0"/>
                <a:ea typeface="Times New Roman" pitchFamily="18" charset="0"/>
                <a:cs typeface="NikoshBAN" pitchFamily="2" charset="0"/>
              </a:rPr>
              <a:t>-oxide gas into the air. </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bn-IN" sz="2400" b="1" dirty="0" smtClean="0">
                <a:solidFill>
                  <a:schemeClr val="tx1"/>
                </a:solidFill>
                <a:latin typeface="NikoshBAN" pitchFamily="2" charset="0"/>
                <a:ea typeface="Times New Roman" pitchFamily="18" charset="0"/>
                <a:cs typeface="NikoshBAN" pitchFamily="2" charset="0"/>
              </a:rPr>
              <a:t>যে সব গাছ পোড়ানো হয়</a:t>
            </a:r>
            <a:r>
              <a:rPr lang="en-US" sz="2400" b="1" dirty="0" smtClean="0">
                <a:solidFill>
                  <a:schemeClr val="tx1"/>
                </a:solidFill>
                <a:latin typeface="NikoshBAN" pitchFamily="2" charset="0"/>
                <a:ea typeface="Times New Roman" pitchFamily="18" charset="0"/>
                <a:cs typeface="NikoshBAN" pitchFamily="2" charset="0"/>
              </a:rPr>
              <a:t>, </a:t>
            </a:r>
            <a:r>
              <a:rPr lang="bn-IN" sz="2400" b="1" dirty="0" smtClean="0">
                <a:solidFill>
                  <a:schemeClr val="tx1"/>
                </a:solidFill>
                <a:latin typeface="NikoshBAN" pitchFamily="2" charset="0"/>
                <a:ea typeface="Times New Roman" pitchFamily="18" charset="0"/>
                <a:cs typeface="NikoshBAN" pitchFamily="2" charset="0"/>
              </a:rPr>
              <a:t>সে সব বায়ুমণ্ডলে কার্বণ ডাই-অক্সাইড ত্যাগ করে</a:t>
            </a:r>
            <a:r>
              <a:rPr lang="hi-IN" sz="2400" b="1" dirty="0" smtClean="0">
                <a:solidFill>
                  <a:schemeClr val="tx1"/>
                </a:solidFill>
                <a:latin typeface="NikoshBAN" pitchFamily="2" charset="0"/>
                <a:ea typeface="Times New Roman" pitchFamily="18" charset="0"/>
                <a:cs typeface="NikoshBAN" pitchFamily="2" charset="0"/>
              </a:rPr>
              <a:t>।</a:t>
            </a:r>
            <a:r>
              <a:rPr lang="bn-IN" sz="2400" b="1" dirty="0" smtClean="0">
                <a:solidFill>
                  <a:schemeClr val="tx1"/>
                </a:solidFill>
                <a:latin typeface="NikoshBAN" pitchFamily="2" charset="0"/>
                <a:ea typeface="Times New Roman" pitchFamily="18" charset="0"/>
                <a:cs typeface="NikoshBAN" pitchFamily="2" charset="0"/>
              </a:rPr>
              <a:t> </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en-US" sz="2400" b="1" dirty="0" smtClean="0">
                <a:solidFill>
                  <a:schemeClr val="tx1"/>
                </a:solidFill>
                <a:latin typeface="NikoshBAN" pitchFamily="2" charset="0"/>
                <a:ea typeface="Times New Roman" pitchFamily="18" charset="0"/>
                <a:cs typeface="NikoshBAN" pitchFamily="2" charset="0"/>
              </a:rPr>
              <a:t>On the other hand , an important carbon </a:t>
            </a:r>
            <a:r>
              <a:rPr lang="en-US" sz="2400" b="1" dirty="0" err="1" smtClean="0">
                <a:solidFill>
                  <a:schemeClr val="tx1"/>
                </a:solidFill>
                <a:latin typeface="NikoshBAN" pitchFamily="2" charset="0"/>
                <a:ea typeface="Times New Roman" pitchFamily="18" charset="0"/>
                <a:cs typeface="NikoshBAN" pitchFamily="2" charset="0"/>
              </a:rPr>
              <a:t>di</a:t>
            </a:r>
            <a:r>
              <a:rPr lang="en-US" sz="2400" b="1" dirty="0" smtClean="0">
                <a:solidFill>
                  <a:schemeClr val="tx1"/>
                </a:solidFill>
                <a:latin typeface="NikoshBAN" pitchFamily="2" charset="0"/>
                <a:ea typeface="Times New Roman" pitchFamily="18" charset="0"/>
                <a:cs typeface="NikoshBAN" pitchFamily="2" charset="0"/>
              </a:rPr>
              <a:t>-oxide storehouse, destroyed with the forests as forests absorb a lot of carbon </a:t>
            </a:r>
            <a:r>
              <a:rPr lang="en-US" sz="2400" b="1" dirty="0" err="1" smtClean="0">
                <a:solidFill>
                  <a:schemeClr val="tx1"/>
                </a:solidFill>
                <a:latin typeface="NikoshBAN" pitchFamily="2" charset="0"/>
                <a:ea typeface="Times New Roman" pitchFamily="18" charset="0"/>
                <a:cs typeface="NikoshBAN" pitchFamily="2" charset="0"/>
              </a:rPr>
              <a:t>di</a:t>
            </a:r>
            <a:r>
              <a:rPr lang="en-US" sz="2400" b="1" dirty="0" smtClean="0">
                <a:solidFill>
                  <a:schemeClr val="tx1"/>
                </a:solidFill>
                <a:latin typeface="NikoshBAN" pitchFamily="2" charset="0"/>
                <a:ea typeface="Times New Roman" pitchFamily="18" charset="0"/>
                <a:cs typeface="NikoshBAN" pitchFamily="2" charset="0"/>
              </a:rPr>
              <a:t>-oxide from the air and deliver oxygen instead. </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pPr>
            <a:r>
              <a:rPr lang="bn-IN" sz="2400" b="1" dirty="0" smtClean="0">
                <a:solidFill>
                  <a:schemeClr val="tx1"/>
                </a:solidFill>
                <a:latin typeface="NikoshBAN" pitchFamily="2" charset="0"/>
                <a:ea typeface="Times New Roman" pitchFamily="18" charset="0"/>
                <a:cs typeface="NikoshBAN" pitchFamily="2" charset="0"/>
              </a:rPr>
              <a:t>অপর দিকে বনভূমি ধ্বংসের সাথে সাথে কার্বণ ডাই-অক্সাইড সঞ্চয়কারী গুরুত্বপূর্ণ অংশ ধ্বংস হয় কারণ</a:t>
            </a:r>
            <a:r>
              <a:rPr lang="en-US" sz="2400" b="1" dirty="0" smtClean="0">
                <a:solidFill>
                  <a:schemeClr val="tx1"/>
                </a:solidFill>
                <a:latin typeface="NikoshBAN" pitchFamily="2" charset="0"/>
                <a:ea typeface="Times New Roman" pitchFamily="18" charset="0"/>
                <a:cs typeface="NikoshBAN" pitchFamily="2" charset="0"/>
              </a:rPr>
              <a:t>, </a:t>
            </a:r>
            <a:r>
              <a:rPr lang="bn-IN" sz="2400" b="1" dirty="0" smtClean="0">
                <a:solidFill>
                  <a:schemeClr val="tx1"/>
                </a:solidFill>
                <a:latin typeface="NikoshBAN" pitchFamily="2" charset="0"/>
                <a:ea typeface="Times New Roman" pitchFamily="18" charset="0"/>
                <a:cs typeface="NikoshBAN" pitchFamily="2" charset="0"/>
              </a:rPr>
              <a:t>বনভূমি বায়ূ হতে সবচেয়ে বেশি কার্বণ ডাই-অক্সাইড শোষণ করে এবং এবং পরিবর্তে অক্সিজেন ত্যাগ করে</a:t>
            </a:r>
            <a:r>
              <a:rPr lang="hi-IN" sz="2400" b="1" dirty="0" smtClean="0">
                <a:solidFill>
                  <a:schemeClr val="tx1"/>
                </a:solidFill>
                <a:latin typeface="NikoshBAN" pitchFamily="2" charset="0"/>
                <a:ea typeface="Times New Roman" pitchFamily="18" charset="0"/>
                <a:cs typeface="NikoshBAN" pitchFamily="2" charset="0"/>
              </a:rPr>
              <a:t>।</a:t>
            </a:r>
            <a:r>
              <a:rPr lang="bn-IN" sz="2400" b="1" dirty="0" smtClean="0">
                <a:solidFill>
                  <a:schemeClr val="tx1"/>
                </a:solidFill>
                <a:latin typeface="NikoshBAN" pitchFamily="2" charset="0"/>
                <a:ea typeface="Times New Roman" pitchFamily="18" charset="0"/>
                <a:cs typeface="NikoshBAN" pitchFamily="2" charset="0"/>
              </a:rPr>
              <a:t> </a:t>
            </a:r>
            <a:endParaRPr lang="bn-IN" sz="40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2000"/>
                                        <p:tgtEl>
                                          <p:spTgt spid="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2000"/>
                                        <p:tgtEl>
                                          <p:spTgt spid="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ox(in)">
                                      <p:cBhvr>
                                        <p:cTn id="13" dur="2000"/>
                                        <p:tgtEl>
                                          <p:spTgt spid="2">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ox(in)">
                                      <p:cBhvr>
                                        <p:cTn id="16" dur="2000"/>
                                        <p:tgtEl>
                                          <p:spTgt spid="2">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ox(in)">
                                      <p:cBhvr>
                                        <p:cTn id="19" dur="2000"/>
                                        <p:tgtEl>
                                          <p:spTgt spid="2">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ox(in)">
                                      <p:cBhvr>
                                        <p:cTn id="22" dur="2000"/>
                                        <p:tgtEl>
                                          <p:spTgt spid="2">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ox(in)">
                                      <p:cBhvr>
                                        <p:cTn id="25" dur="2000"/>
                                        <p:tgtEl>
                                          <p:spTgt spid="2">
                                            <p:txEl>
                                              <p:pRg st="6" end="6"/>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ox(in)">
                                      <p:cBhvr>
                                        <p:cTn id="28" dur="2000"/>
                                        <p:tgtEl>
                                          <p:spTgt spid="2">
                                            <p:txEl>
                                              <p:pRg st="7" end="7"/>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ox(in)">
                                      <p:cBhvr>
                                        <p:cTn id="31" dur="2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Rectangle 1"/>
          <p:cNvSpPr>
            <a:spLocks noChangeArrowheads="1"/>
          </p:cNvSpPr>
          <p:nvPr/>
        </p:nvSpPr>
        <p:spPr bwMode="auto">
          <a:xfrm>
            <a:off x="0" y="0"/>
            <a:ext cx="914400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Pair Task</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Choose the best answer from the alternatives: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 --- are responsible for the increase in the amount of greenhouse gases.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.)Animals ii) plants iii) human beings iv) all these three.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Answer- iii) human beings.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b) What does the expression “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concentration” in line three mean?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An increase in the temperature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ii) Reduction of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iii) Piling of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iv) Greenhouse gas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Answer- iii) Piling of carbon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c) Greenhouse effect is caused by------</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Indiscriminate felling down of trees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ii) planting of more trees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iii) afforest  iv) forest.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Answer- Indiscriminate felling down of trees.</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d) Which of the following word best describes the strengthening of greenhouse effect?</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i</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Tree plantation ii) </a:t>
            </a:r>
            <a:r>
              <a:rPr kumimoji="0" lang="en-US"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afforestation</a:t>
            </a: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iii)  Deforestation iv)  creating new vegetation</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Answer- iii)  Deforestation .</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169">
                                            <p:txEl>
                                              <p:pRg st="0" end="0"/>
                                            </p:txEl>
                                          </p:spTgt>
                                        </p:tgtEl>
                                        <p:attrNameLst>
                                          <p:attrName>style.visibility</p:attrName>
                                        </p:attrNameLst>
                                      </p:cBhvr>
                                      <p:to>
                                        <p:strVal val="visible"/>
                                      </p:to>
                                    </p:set>
                                    <p:animEffect transition="in" filter="wedge">
                                      <p:cBhvr>
                                        <p:cTn id="7" dur="2000"/>
                                        <p:tgtEl>
                                          <p:spTgt spid="7169">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7169">
                                            <p:txEl>
                                              <p:pRg st="1" end="1"/>
                                            </p:txEl>
                                          </p:spTgt>
                                        </p:tgtEl>
                                        <p:attrNameLst>
                                          <p:attrName>style.visibility</p:attrName>
                                        </p:attrNameLst>
                                      </p:cBhvr>
                                      <p:to>
                                        <p:strVal val="visible"/>
                                      </p:to>
                                    </p:set>
                                    <p:animEffect transition="in" filter="wedge">
                                      <p:cBhvr>
                                        <p:cTn id="10" dur="2000"/>
                                        <p:tgtEl>
                                          <p:spTgt spid="7169">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7169">
                                            <p:txEl>
                                              <p:pRg st="2" end="2"/>
                                            </p:txEl>
                                          </p:spTgt>
                                        </p:tgtEl>
                                        <p:attrNameLst>
                                          <p:attrName>style.visibility</p:attrName>
                                        </p:attrNameLst>
                                      </p:cBhvr>
                                      <p:to>
                                        <p:strVal val="visible"/>
                                      </p:to>
                                    </p:set>
                                    <p:animEffect transition="in" filter="wedge">
                                      <p:cBhvr>
                                        <p:cTn id="13" dur="2000"/>
                                        <p:tgtEl>
                                          <p:spTgt spid="7169">
                                            <p:txEl>
                                              <p:pRg st="2" end="2"/>
                                            </p:txEl>
                                          </p:spTgt>
                                        </p:tgtEl>
                                      </p:cBhvr>
                                    </p:animEffect>
                                  </p:childTnLst>
                                </p:cTn>
                              </p:par>
                              <p:par>
                                <p:cTn id="14" presetID="20" presetClass="entr" presetSubtype="0" fill="hold" nodeType="withEffect">
                                  <p:stCondLst>
                                    <p:cond delay="0"/>
                                  </p:stCondLst>
                                  <p:childTnLst>
                                    <p:set>
                                      <p:cBhvr>
                                        <p:cTn id="15" dur="1" fill="hold">
                                          <p:stCondLst>
                                            <p:cond delay="0"/>
                                          </p:stCondLst>
                                        </p:cTn>
                                        <p:tgtEl>
                                          <p:spTgt spid="7169">
                                            <p:txEl>
                                              <p:pRg st="3" end="3"/>
                                            </p:txEl>
                                          </p:spTgt>
                                        </p:tgtEl>
                                        <p:attrNameLst>
                                          <p:attrName>style.visibility</p:attrName>
                                        </p:attrNameLst>
                                      </p:cBhvr>
                                      <p:to>
                                        <p:strVal val="visible"/>
                                      </p:to>
                                    </p:set>
                                    <p:animEffect transition="in" filter="wedge">
                                      <p:cBhvr>
                                        <p:cTn id="16" dur="2000"/>
                                        <p:tgtEl>
                                          <p:spTgt spid="7169">
                                            <p:txEl>
                                              <p:pRg st="3" end="3"/>
                                            </p:txEl>
                                          </p:spTgt>
                                        </p:tgtEl>
                                      </p:cBhvr>
                                    </p:animEffect>
                                  </p:childTnLst>
                                </p:cTn>
                              </p:par>
                              <p:par>
                                <p:cTn id="17" presetID="20" presetClass="entr" presetSubtype="0" fill="hold" nodeType="withEffect">
                                  <p:stCondLst>
                                    <p:cond delay="0"/>
                                  </p:stCondLst>
                                  <p:childTnLst>
                                    <p:set>
                                      <p:cBhvr>
                                        <p:cTn id="18" dur="1" fill="hold">
                                          <p:stCondLst>
                                            <p:cond delay="0"/>
                                          </p:stCondLst>
                                        </p:cTn>
                                        <p:tgtEl>
                                          <p:spTgt spid="7169">
                                            <p:txEl>
                                              <p:pRg st="4" end="4"/>
                                            </p:txEl>
                                          </p:spTgt>
                                        </p:tgtEl>
                                        <p:attrNameLst>
                                          <p:attrName>style.visibility</p:attrName>
                                        </p:attrNameLst>
                                      </p:cBhvr>
                                      <p:to>
                                        <p:strVal val="visible"/>
                                      </p:to>
                                    </p:set>
                                    <p:animEffect transition="in" filter="wedge">
                                      <p:cBhvr>
                                        <p:cTn id="19" dur="2000"/>
                                        <p:tgtEl>
                                          <p:spTgt spid="7169">
                                            <p:txEl>
                                              <p:pRg st="4" end="4"/>
                                            </p:txEl>
                                          </p:spTgt>
                                        </p:tgtEl>
                                      </p:cBhvr>
                                    </p:animEffect>
                                  </p:childTnLst>
                                </p:cTn>
                              </p:par>
                              <p:par>
                                <p:cTn id="20" presetID="20" presetClass="entr" presetSubtype="0" fill="hold" nodeType="withEffect">
                                  <p:stCondLst>
                                    <p:cond delay="0"/>
                                  </p:stCondLst>
                                  <p:childTnLst>
                                    <p:set>
                                      <p:cBhvr>
                                        <p:cTn id="21" dur="1" fill="hold">
                                          <p:stCondLst>
                                            <p:cond delay="0"/>
                                          </p:stCondLst>
                                        </p:cTn>
                                        <p:tgtEl>
                                          <p:spTgt spid="7169">
                                            <p:txEl>
                                              <p:pRg st="5" end="5"/>
                                            </p:txEl>
                                          </p:spTgt>
                                        </p:tgtEl>
                                        <p:attrNameLst>
                                          <p:attrName>style.visibility</p:attrName>
                                        </p:attrNameLst>
                                      </p:cBhvr>
                                      <p:to>
                                        <p:strVal val="visible"/>
                                      </p:to>
                                    </p:set>
                                    <p:animEffect transition="in" filter="wedge">
                                      <p:cBhvr>
                                        <p:cTn id="22" dur="2000"/>
                                        <p:tgtEl>
                                          <p:spTgt spid="7169">
                                            <p:txEl>
                                              <p:pRg st="5" end="5"/>
                                            </p:txEl>
                                          </p:spTgt>
                                        </p:tgtEl>
                                      </p:cBhvr>
                                    </p:animEffect>
                                  </p:childTnLst>
                                </p:cTn>
                              </p:par>
                              <p:par>
                                <p:cTn id="23" presetID="20" presetClass="entr" presetSubtype="0" fill="hold" nodeType="withEffect">
                                  <p:stCondLst>
                                    <p:cond delay="0"/>
                                  </p:stCondLst>
                                  <p:childTnLst>
                                    <p:set>
                                      <p:cBhvr>
                                        <p:cTn id="24" dur="1" fill="hold">
                                          <p:stCondLst>
                                            <p:cond delay="0"/>
                                          </p:stCondLst>
                                        </p:cTn>
                                        <p:tgtEl>
                                          <p:spTgt spid="7169">
                                            <p:txEl>
                                              <p:pRg st="6" end="6"/>
                                            </p:txEl>
                                          </p:spTgt>
                                        </p:tgtEl>
                                        <p:attrNameLst>
                                          <p:attrName>style.visibility</p:attrName>
                                        </p:attrNameLst>
                                      </p:cBhvr>
                                      <p:to>
                                        <p:strVal val="visible"/>
                                      </p:to>
                                    </p:set>
                                    <p:animEffect transition="in" filter="wedge">
                                      <p:cBhvr>
                                        <p:cTn id="25" dur="2000"/>
                                        <p:tgtEl>
                                          <p:spTgt spid="7169">
                                            <p:txEl>
                                              <p:pRg st="6" end="6"/>
                                            </p:txEl>
                                          </p:spTgt>
                                        </p:tgtEl>
                                      </p:cBhvr>
                                    </p:animEffect>
                                  </p:childTnLst>
                                </p:cTn>
                              </p:par>
                              <p:par>
                                <p:cTn id="26" presetID="20" presetClass="entr" presetSubtype="0" fill="hold" nodeType="withEffect">
                                  <p:stCondLst>
                                    <p:cond delay="0"/>
                                  </p:stCondLst>
                                  <p:childTnLst>
                                    <p:set>
                                      <p:cBhvr>
                                        <p:cTn id="27" dur="1" fill="hold">
                                          <p:stCondLst>
                                            <p:cond delay="0"/>
                                          </p:stCondLst>
                                        </p:cTn>
                                        <p:tgtEl>
                                          <p:spTgt spid="7169">
                                            <p:txEl>
                                              <p:pRg st="7" end="7"/>
                                            </p:txEl>
                                          </p:spTgt>
                                        </p:tgtEl>
                                        <p:attrNameLst>
                                          <p:attrName>style.visibility</p:attrName>
                                        </p:attrNameLst>
                                      </p:cBhvr>
                                      <p:to>
                                        <p:strVal val="visible"/>
                                      </p:to>
                                    </p:set>
                                    <p:animEffect transition="in" filter="wedge">
                                      <p:cBhvr>
                                        <p:cTn id="28" dur="2000"/>
                                        <p:tgtEl>
                                          <p:spTgt spid="7169">
                                            <p:txEl>
                                              <p:pRg st="7" end="7"/>
                                            </p:txEl>
                                          </p:spTgt>
                                        </p:tgtEl>
                                      </p:cBhvr>
                                    </p:animEffect>
                                  </p:childTnLst>
                                </p:cTn>
                              </p:par>
                              <p:par>
                                <p:cTn id="29" presetID="20" presetClass="entr" presetSubtype="0" fill="hold" nodeType="withEffect">
                                  <p:stCondLst>
                                    <p:cond delay="0"/>
                                  </p:stCondLst>
                                  <p:childTnLst>
                                    <p:set>
                                      <p:cBhvr>
                                        <p:cTn id="30" dur="1" fill="hold">
                                          <p:stCondLst>
                                            <p:cond delay="0"/>
                                          </p:stCondLst>
                                        </p:cTn>
                                        <p:tgtEl>
                                          <p:spTgt spid="7169">
                                            <p:txEl>
                                              <p:pRg st="8" end="8"/>
                                            </p:txEl>
                                          </p:spTgt>
                                        </p:tgtEl>
                                        <p:attrNameLst>
                                          <p:attrName>style.visibility</p:attrName>
                                        </p:attrNameLst>
                                      </p:cBhvr>
                                      <p:to>
                                        <p:strVal val="visible"/>
                                      </p:to>
                                    </p:set>
                                    <p:animEffect transition="in" filter="wedge">
                                      <p:cBhvr>
                                        <p:cTn id="31" dur="2000"/>
                                        <p:tgtEl>
                                          <p:spTgt spid="7169">
                                            <p:txEl>
                                              <p:pRg st="8" end="8"/>
                                            </p:txEl>
                                          </p:spTgt>
                                        </p:tgtEl>
                                      </p:cBhvr>
                                    </p:animEffect>
                                  </p:childTnLst>
                                </p:cTn>
                              </p:par>
                              <p:par>
                                <p:cTn id="32" presetID="20" presetClass="entr" presetSubtype="0" fill="hold" nodeType="withEffect">
                                  <p:stCondLst>
                                    <p:cond delay="0"/>
                                  </p:stCondLst>
                                  <p:childTnLst>
                                    <p:set>
                                      <p:cBhvr>
                                        <p:cTn id="33" dur="1" fill="hold">
                                          <p:stCondLst>
                                            <p:cond delay="0"/>
                                          </p:stCondLst>
                                        </p:cTn>
                                        <p:tgtEl>
                                          <p:spTgt spid="7169">
                                            <p:txEl>
                                              <p:pRg st="9" end="9"/>
                                            </p:txEl>
                                          </p:spTgt>
                                        </p:tgtEl>
                                        <p:attrNameLst>
                                          <p:attrName>style.visibility</p:attrName>
                                        </p:attrNameLst>
                                      </p:cBhvr>
                                      <p:to>
                                        <p:strVal val="visible"/>
                                      </p:to>
                                    </p:set>
                                    <p:animEffect transition="in" filter="wedge">
                                      <p:cBhvr>
                                        <p:cTn id="34" dur="2000"/>
                                        <p:tgtEl>
                                          <p:spTgt spid="7169">
                                            <p:txEl>
                                              <p:pRg st="9" end="9"/>
                                            </p:txEl>
                                          </p:spTgt>
                                        </p:tgtEl>
                                      </p:cBhvr>
                                    </p:animEffect>
                                  </p:childTnLst>
                                </p:cTn>
                              </p:par>
                              <p:par>
                                <p:cTn id="35" presetID="20" presetClass="entr" presetSubtype="0" fill="hold" nodeType="withEffect">
                                  <p:stCondLst>
                                    <p:cond delay="0"/>
                                  </p:stCondLst>
                                  <p:childTnLst>
                                    <p:set>
                                      <p:cBhvr>
                                        <p:cTn id="36" dur="1" fill="hold">
                                          <p:stCondLst>
                                            <p:cond delay="0"/>
                                          </p:stCondLst>
                                        </p:cTn>
                                        <p:tgtEl>
                                          <p:spTgt spid="7169">
                                            <p:txEl>
                                              <p:pRg st="10" end="10"/>
                                            </p:txEl>
                                          </p:spTgt>
                                        </p:tgtEl>
                                        <p:attrNameLst>
                                          <p:attrName>style.visibility</p:attrName>
                                        </p:attrNameLst>
                                      </p:cBhvr>
                                      <p:to>
                                        <p:strVal val="visible"/>
                                      </p:to>
                                    </p:set>
                                    <p:animEffect transition="in" filter="wedge">
                                      <p:cBhvr>
                                        <p:cTn id="37" dur="2000"/>
                                        <p:tgtEl>
                                          <p:spTgt spid="7169">
                                            <p:txEl>
                                              <p:pRg st="10" end="10"/>
                                            </p:txEl>
                                          </p:spTgt>
                                        </p:tgtEl>
                                      </p:cBhvr>
                                    </p:animEffect>
                                  </p:childTnLst>
                                </p:cTn>
                              </p:par>
                              <p:par>
                                <p:cTn id="38" presetID="20" presetClass="entr" presetSubtype="0" fill="hold" nodeType="withEffect">
                                  <p:stCondLst>
                                    <p:cond delay="0"/>
                                  </p:stCondLst>
                                  <p:childTnLst>
                                    <p:set>
                                      <p:cBhvr>
                                        <p:cTn id="39" dur="1" fill="hold">
                                          <p:stCondLst>
                                            <p:cond delay="0"/>
                                          </p:stCondLst>
                                        </p:cTn>
                                        <p:tgtEl>
                                          <p:spTgt spid="7169">
                                            <p:txEl>
                                              <p:pRg st="11" end="11"/>
                                            </p:txEl>
                                          </p:spTgt>
                                        </p:tgtEl>
                                        <p:attrNameLst>
                                          <p:attrName>style.visibility</p:attrName>
                                        </p:attrNameLst>
                                      </p:cBhvr>
                                      <p:to>
                                        <p:strVal val="visible"/>
                                      </p:to>
                                    </p:set>
                                    <p:animEffect transition="in" filter="wedge">
                                      <p:cBhvr>
                                        <p:cTn id="40" dur="2000"/>
                                        <p:tgtEl>
                                          <p:spTgt spid="7169">
                                            <p:txEl>
                                              <p:pRg st="11" end="11"/>
                                            </p:txEl>
                                          </p:spTgt>
                                        </p:tgtEl>
                                      </p:cBhvr>
                                    </p:animEffect>
                                  </p:childTnLst>
                                </p:cTn>
                              </p:par>
                              <p:par>
                                <p:cTn id="41" presetID="20" presetClass="entr" presetSubtype="0" fill="hold" nodeType="withEffect">
                                  <p:stCondLst>
                                    <p:cond delay="0"/>
                                  </p:stCondLst>
                                  <p:childTnLst>
                                    <p:set>
                                      <p:cBhvr>
                                        <p:cTn id="42" dur="1" fill="hold">
                                          <p:stCondLst>
                                            <p:cond delay="0"/>
                                          </p:stCondLst>
                                        </p:cTn>
                                        <p:tgtEl>
                                          <p:spTgt spid="7169">
                                            <p:txEl>
                                              <p:pRg st="12" end="12"/>
                                            </p:txEl>
                                          </p:spTgt>
                                        </p:tgtEl>
                                        <p:attrNameLst>
                                          <p:attrName>style.visibility</p:attrName>
                                        </p:attrNameLst>
                                      </p:cBhvr>
                                      <p:to>
                                        <p:strVal val="visible"/>
                                      </p:to>
                                    </p:set>
                                    <p:animEffect transition="in" filter="wedge">
                                      <p:cBhvr>
                                        <p:cTn id="43" dur="2000"/>
                                        <p:tgtEl>
                                          <p:spTgt spid="7169">
                                            <p:txEl>
                                              <p:pRg st="12" end="12"/>
                                            </p:txEl>
                                          </p:spTgt>
                                        </p:tgtEl>
                                      </p:cBhvr>
                                    </p:animEffect>
                                  </p:childTnLst>
                                </p:cTn>
                              </p:par>
                              <p:par>
                                <p:cTn id="44" presetID="20" presetClass="entr" presetSubtype="0" fill="hold" nodeType="withEffect">
                                  <p:stCondLst>
                                    <p:cond delay="0"/>
                                  </p:stCondLst>
                                  <p:childTnLst>
                                    <p:set>
                                      <p:cBhvr>
                                        <p:cTn id="45" dur="1" fill="hold">
                                          <p:stCondLst>
                                            <p:cond delay="0"/>
                                          </p:stCondLst>
                                        </p:cTn>
                                        <p:tgtEl>
                                          <p:spTgt spid="7169">
                                            <p:txEl>
                                              <p:pRg st="13" end="13"/>
                                            </p:txEl>
                                          </p:spTgt>
                                        </p:tgtEl>
                                        <p:attrNameLst>
                                          <p:attrName>style.visibility</p:attrName>
                                        </p:attrNameLst>
                                      </p:cBhvr>
                                      <p:to>
                                        <p:strVal val="visible"/>
                                      </p:to>
                                    </p:set>
                                    <p:animEffect transition="in" filter="wedge">
                                      <p:cBhvr>
                                        <p:cTn id="46" dur="2000"/>
                                        <p:tgtEl>
                                          <p:spTgt spid="7169">
                                            <p:txEl>
                                              <p:pRg st="13" end="13"/>
                                            </p:txEl>
                                          </p:spTgt>
                                        </p:tgtEl>
                                      </p:cBhvr>
                                    </p:animEffect>
                                  </p:childTnLst>
                                </p:cTn>
                              </p:par>
                              <p:par>
                                <p:cTn id="47" presetID="20" presetClass="entr" presetSubtype="0" fill="hold" nodeType="withEffect">
                                  <p:stCondLst>
                                    <p:cond delay="0"/>
                                  </p:stCondLst>
                                  <p:childTnLst>
                                    <p:set>
                                      <p:cBhvr>
                                        <p:cTn id="48" dur="1" fill="hold">
                                          <p:stCondLst>
                                            <p:cond delay="0"/>
                                          </p:stCondLst>
                                        </p:cTn>
                                        <p:tgtEl>
                                          <p:spTgt spid="7169">
                                            <p:txEl>
                                              <p:pRg st="14" end="14"/>
                                            </p:txEl>
                                          </p:spTgt>
                                        </p:tgtEl>
                                        <p:attrNameLst>
                                          <p:attrName>style.visibility</p:attrName>
                                        </p:attrNameLst>
                                      </p:cBhvr>
                                      <p:to>
                                        <p:strVal val="visible"/>
                                      </p:to>
                                    </p:set>
                                    <p:animEffect transition="in" filter="wedge">
                                      <p:cBhvr>
                                        <p:cTn id="49" dur="2000"/>
                                        <p:tgtEl>
                                          <p:spTgt spid="7169">
                                            <p:txEl>
                                              <p:pRg st="14" end="14"/>
                                            </p:txEl>
                                          </p:spTgt>
                                        </p:tgtEl>
                                      </p:cBhvr>
                                    </p:animEffect>
                                  </p:childTnLst>
                                </p:cTn>
                              </p:par>
                              <p:par>
                                <p:cTn id="50" presetID="20" presetClass="entr" presetSubtype="0" fill="hold" nodeType="withEffect">
                                  <p:stCondLst>
                                    <p:cond delay="0"/>
                                  </p:stCondLst>
                                  <p:childTnLst>
                                    <p:set>
                                      <p:cBhvr>
                                        <p:cTn id="51" dur="1" fill="hold">
                                          <p:stCondLst>
                                            <p:cond delay="0"/>
                                          </p:stCondLst>
                                        </p:cTn>
                                        <p:tgtEl>
                                          <p:spTgt spid="7169">
                                            <p:txEl>
                                              <p:pRg st="15" end="15"/>
                                            </p:txEl>
                                          </p:spTgt>
                                        </p:tgtEl>
                                        <p:attrNameLst>
                                          <p:attrName>style.visibility</p:attrName>
                                        </p:attrNameLst>
                                      </p:cBhvr>
                                      <p:to>
                                        <p:strVal val="visible"/>
                                      </p:to>
                                    </p:set>
                                    <p:animEffect transition="in" filter="wedge">
                                      <p:cBhvr>
                                        <p:cTn id="52" dur="2000"/>
                                        <p:tgtEl>
                                          <p:spTgt spid="7169">
                                            <p:txEl>
                                              <p:pRg st="15" end="15"/>
                                            </p:txEl>
                                          </p:spTgt>
                                        </p:tgtEl>
                                      </p:cBhvr>
                                    </p:animEffect>
                                  </p:childTnLst>
                                </p:cTn>
                              </p:par>
                              <p:par>
                                <p:cTn id="53" presetID="20" presetClass="entr" presetSubtype="0" fill="hold" nodeType="withEffect">
                                  <p:stCondLst>
                                    <p:cond delay="0"/>
                                  </p:stCondLst>
                                  <p:childTnLst>
                                    <p:set>
                                      <p:cBhvr>
                                        <p:cTn id="54" dur="1" fill="hold">
                                          <p:stCondLst>
                                            <p:cond delay="0"/>
                                          </p:stCondLst>
                                        </p:cTn>
                                        <p:tgtEl>
                                          <p:spTgt spid="7169">
                                            <p:txEl>
                                              <p:pRg st="16" end="16"/>
                                            </p:txEl>
                                          </p:spTgt>
                                        </p:tgtEl>
                                        <p:attrNameLst>
                                          <p:attrName>style.visibility</p:attrName>
                                        </p:attrNameLst>
                                      </p:cBhvr>
                                      <p:to>
                                        <p:strVal val="visible"/>
                                      </p:to>
                                    </p:set>
                                    <p:animEffect transition="in" filter="wedge">
                                      <p:cBhvr>
                                        <p:cTn id="55" dur="2000"/>
                                        <p:tgtEl>
                                          <p:spTgt spid="7169">
                                            <p:txEl>
                                              <p:pRg st="16" end="16"/>
                                            </p:txEl>
                                          </p:spTgt>
                                        </p:tgtEl>
                                      </p:cBhvr>
                                    </p:animEffect>
                                  </p:childTnLst>
                                </p:cTn>
                              </p:par>
                              <p:par>
                                <p:cTn id="56" presetID="20" presetClass="entr" presetSubtype="0" fill="hold" nodeType="withEffect">
                                  <p:stCondLst>
                                    <p:cond delay="0"/>
                                  </p:stCondLst>
                                  <p:childTnLst>
                                    <p:set>
                                      <p:cBhvr>
                                        <p:cTn id="57" dur="1" fill="hold">
                                          <p:stCondLst>
                                            <p:cond delay="0"/>
                                          </p:stCondLst>
                                        </p:cTn>
                                        <p:tgtEl>
                                          <p:spTgt spid="7169">
                                            <p:txEl>
                                              <p:pRg st="17" end="17"/>
                                            </p:txEl>
                                          </p:spTgt>
                                        </p:tgtEl>
                                        <p:attrNameLst>
                                          <p:attrName>style.visibility</p:attrName>
                                        </p:attrNameLst>
                                      </p:cBhvr>
                                      <p:to>
                                        <p:strVal val="visible"/>
                                      </p:to>
                                    </p:set>
                                    <p:animEffect transition="in" filter="wedge">
                                      <p:cBhvr>
                                        <p:cTn id="58" dur="2000"/>
                                        <p:tgtEl>
                                          <p:spTgt spid="7169">
                                            <p:txEl>
                                              <p:pRg st="17" end="17"/>
                                            </p:txEl>
                                          </p:spTgt>
                                        </p:tgtEl>
                                      </p:cBhvr>
                                    </p:animEffect>
                                  </p:childTnLst>
                                </p:cTn>
                              </p:par>
                              <p:par>
                                <p:cTn id="59" presetID="20" presetClass="entr" presetSubtype="0" fill="hold" nodeType="withEffect">
                                  <p:stCondLst>
                                    <p:cond delay="0"/>
                                  </p:stCondLst>
                                  <p:childTnLst>
                                    <p:set>
                                      <p:cBhvr>
                                        <p:cTn id="60" dur="1" fill="hold">
                                          <p:stCondLst>
                                            <p:cond delay="0"/>
                                          </p:stCondLst>
                                        </p:cTn>
                                        <p:tgtEl>
                                          <p:spTgt spid="7169">
                                            <p:txEl>
                                              <p:pRg st="18" end="18"/>
                                            </p:txEl>
                                          </p:spTgt>
                                        </p:tgtEl>
                                        <p:attrNameLst>
                                          <p:attrName>style.visibility</p:attrName>
                                        </p:attrNameLst>
                                      </p:cBhvr>
                                      <p:to>
                                        <p:strVal val="visible"/>
                                      </p:to>
                                    </p:set>
                                    <p:animEffect transition="in" filter="wedge">
                                      <p:cBhvr>
                                        <p:cTn id="61" dur="2000"/>
                                        <p:tgtEl>
                                          <p:spTgt spid="7169">
                                            <p:txEl>
                                              <p:pRg st="18" end="18"/>
                                            </p:txEl>
                                          </p:spTgt>
                                        </p:tgtEl>
                                      </p:cBhvr>
                                    </p:animEffect>
                                  </p:childTnLst>
                                </p:cTn>
                              </p:par>
                              <p:par>
                                <p:cTn id="62" presetID="20" presetClass="entr" presetSubtype="0" fill="hold" nodeType="withEffect">
                                  <p:stCondLst>
                                    <p:cond delay="0"/>
                                  </p:stCondLst>
                                  <p:childTnLst>
                                    <p:set>
                                      <p:cBhvr>
                                        <p:cTn id="63" dur="1" fill="hold">
                                          <p:stCondLst>
                                            <p:cond delay="0"/>
                                          </p:stCondLst>
                                        </p:cTn>
                                        <p:tgtEl>
                                          <p:spTgt spid="7169">
                                            <p:txEl>
                                              <p:pRg st="19" end="19"/>
                                            </p:txEl>
                                          </p:spTgt>
                                        </p:tgtEl>
                                        <p:attrNameLst>
                                          <p:attrName>style.visibility</p:attrName>
                                        </p:attrNameLst>
                                      </p:cBhvr>
                                      <p:to>
                                        <p:strVal val="visible"/>
                                      </p:to>
                                    </p:set>
                                    <p:animEffect transition="in" filter="wedge">
                                      <p:cBhvr>
                                        <p:cTn id="64" dur="2000"/>
                                        <p:tgtEl>
                                          <p:spTgt spid="7169">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e) Which of the following statement is true about the passage?</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err="1" smtClean="0">
                <a:solidFill>
                  <a:schemeClr val="tx1"/>
                </a:solidFill>
                <a:latin typeface="NikoshBAN" pitchFamily="2" charset="0"/>
                <a:ea typeface="Times New Roman" pitchFamily="18" charset="0"/>
                <a:cs typeface="NikoshBAN" pitchFamily="2" charset="0"/>
              </a:rPr>
              <a:t>i</a:t>
            </a:r>
            <a:r>
              <a:rPr lang="en-US" sz="2400" b="1" dirty="0" smtClean="0">
                <a:solidFill>
                  <a:schemeClr val="tx1"/>
                </a:solidFill>
                <a:latin typeface="NikoshBAN" pitchFamily="2" charset="0"/>
                <a:ea typeface="Times New Roman" pitchFamily="18" charset="0"/>
                <a:cs typeface="NikoshBAN" pitchFamily="2" charset="0"/>
              </a:rPr>
              <a:t>) Human beings are not responsible for producing greenhouse gas.</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ii) Greenhouse gases are beneficial for human beings</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iii) Forests consume carbon </a:t>
            </a:r>
            <a:r>
              <a:rPr lang="en-US" sz="2400" b="1" dirty="0" err="1" smtClean="0">
                <a:solidFill>
                  <a:schemeClr val="tx1"/>
                </a:solidFill>
                <a:latin typeface="NikoshBAN" pitchFamily="2" charset="0"/>
                <a:ea typeface="Times New Roman" pitchFamily="18" charset="0"/>
                <a:cs typeface="NikoshBAN" pitchFamily="2" charset="0"/>
              </a:rPr>
              <a:t>di</a:t>
            </a:r>
            <a:r>
              <a:rPr lang="en-US" sz="2400" b="1" dirty="0" smtClean="0">
                <a:solidFill>
                  <a:schemeClr val="tx1"/>
                </a:solidFill>
                <a:latin typeface="NikoshBAN" pitchFamily="2" charset="0"/>
                <a:ea typeface="Times New Roman" pitchFamily="18" charset="0"/>
                <a:cs typeface="NikoshBAN" pitchFamily="2" charset="0"/>
              </a:rPr>
              <a:t>-oxide from the air</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iv) The loss of the forests reduces carbon </a:t>
            </a:r>
            <a:r>
              <a:rPr lang="en-US" sz="2400" b="1" dirty="0" err="1" smtClean="0">
                <a:solidFill>
                  <a:schemeClr val="tx1"/>
                </a:solidFill>
                <a:latin typeface="NikoshBAN" pitchFamily="2" charset="0"/>
                <a:ea typeface="Times New Roman" pitchFamily="18" charset="0"/>
                <a:cs typeface="NikoshBAN" pitchFamily="2" charset="0"/>
              </a:rPr>
              <a:t>di</a:t>
            </a:r>
            <a:r>
              <a:rPr lang="en-US" sz="2400" b="1" dirty="0" smtClean="0">
                <a:solidFill>
                  <a:schemeClr val="tx1"/>
                </a:solidFill>
                <a:latin typeface="NikoshBAN" pitchFamily="2" charset="0"/>
                <a:ea typeface="Times New Roman" pitchFamily="18" charset="0"/>
                <a:cs typeface="NikoshBAN" pitchFamily="2" charset="0"/>
              </a:rPr>
              <a:t>-oxide</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Answer- Forests consume carbon </a:t>
            </a:r>
            <a:r>
              <a:rPr lang="en-US" sz="2400" b="1" dirty="0" err="1" smtClean="0">
                <a:solidFill>
                  <a:schemeClr val="tx1"/>
                </a:solidFill>
                <a:latin typeface="NikoshBAN" pitchFamily="2" charset="0"/>
                <a:ea typeface="Times New Roman" pitchFamily="18" charset="0"/>
                <a:cs typeface="NikoshBAN" pitchFamily="2" charset="0"/>
              </a:rPr>
              <a:t>di</a:t>
            </a:r>
            <a:r>
              <a:rPr lang="en-US" sz="2400" b="1" dirty="0" smtClean="0">
                <a:solidFill>
                  <a:schemeClr val="tx1"/>
                </a:solidFill>
                <a:latin typeface="NikoshBAN" pitchFamily="2" charset="0"/>
                <a:ea typeface="Times New Roman" pitchFamily="18" charset="0"/>
                <a:cs typeface="NikoshBAN" pitchFamily="2" charset="0"/>
              </a:rPr>
              <a:t>-oxide from the air. </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f) Which of the following has the closest meaning of the word “ alarmingly” in the sentences? </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err="1" smtClean="0">
                <a:solidFill>
                  <a:schemeClr val="tx1"/>
                </a:solidFill>
                <a:latin typeface="NikoshBAN" pitchFamily="2" charset="0"/>
                <a:ea typeface="Times New Roman" pitchFamily="18" charset="0"/>
                <a:cs typeface="NikoshBAN" pitchFamily="2" charset="0"/>
              </a:rPr>
              <a:t>i</a:t>
            </a:r>
            <a:r>
              <a:rPr lang="en-US" sz="2400" b="1" dirty="0" smtClean="0">
                <a:solidFill>
                  <a:schemeClr val="tx1"/>
                </a:solidFill>
                <a:latin typeface="NikoshBAN" pitchFamily="2" charset="0"/>
                <a:ea typeface="Times New Roman" pitchFamily="18" charset="0"/>
                <a:cs typeface="NikoshBAN" pitchFamily="2" charset="0"/>
              </a:rPr>
              <a:t>) Fearfully ii) hopefully</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iii) Carefully iv) indiscriminately</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Answer- </a:t>
            </a:r>
            <a:r>
              <a:rPr lang="en-US" sz="2400" b="1" dirty="0" err="1" smtClean="0">
                <a:solidFill>
                  <a:schemeClr val="tx1"/>
                </a:solidFill>
                <a:latin typeface="NikoshBAN" pitchFamily="2" charset="0"/>
                <a:ea typeface="Times New Roman" pitchFamily="18" charset="0"/>
                <a:cs typeface="NikoshBAN" pitchFamily="2" charset="0"/>
              </a:rPr>
              <a:t>i</a:t>
            </a:r>
            <a:r>
              <a:rPr lang="en-US" sz="2400" b="1" dirty="0" smtClean="0">
                <a:solidFill>
                  <a:schemeClr val="tx1"/>
                </a:solidFill>
                <a:latin typeface="NikoshBAN" pitchFamily="2" charset="0"/>
                <a:ea typeface="Times New Roman" pitchFamily="18" charset="0"/>
                <a:cs typeface="NikoshBAN" pitchFamily="2" charset="0"/>
              </a:rPr>
              <a:t>)Fearfully</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g) About ---million barrels of crude oil are used daily nowadays.</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err="1" smtClean="0">
                <a:solidFill>
                  <a:schemeClr val="tx1"/>
                </a:solidFill>
                <a:latin typeface="NikoshBAN" pitchFamily="2" charset="0"/>
                <a:ea typeface="Times New Roman" pitchFamily="18" charset="0"/>
                <a:cs typeface="NikoshBAN" pitchFamily="2" charset="0"/>
              </a:rPr>
              <a:t>i</a:t>
            </a:r>
            <a:r>
              <a:rPr lang="en-US" sz="2400" b="1" dirty="0" smtClean="0">
                <a:solidFill>
                  <a:schemeClr val="tx1"/>
                </a:solidFill>
                <a:latin typeface="NikoshBAN" pitchFamily="2" charset="0"/>
                <a:ea typeface="Times New Roman" pitchFamily="18" charset="0"/>
                <a:cs typeface="NikoshBAN" pitchFamily="2" charset="0"/>
              </a:rPr>
              <a:t>) 65 ii) 85 iii) 95 iv)83</a:t>
            </a:r>
            <a:endParaRPr lang="en-US" sz="1400" dirty="0" smtClean="0">
              <a:solidFill>
                <a:schemeClr val="tx1"/>
              </a:solidFill>
              <a:latin typeface="Arial" pitchFamily="34" charset="0"/>
              <a:cs typeface="Arial" pitchFamily="34" charset="0"/>
            </a:endParaRPr>
          </a:p>
          <a:p>
            <a:pPr lvl="0" eaLnBrk="0" fontAlgn="base" hangingPunct="0">
              <a:spcBef>
                <a:spcPct val="0"/>
              </a:spcBef>
              <a:spcAft>
                <a:spcPct val="0"/>
              </a:spcAft>
              <a:tabLst>
                <a:tab pos="457200" algn="l"/>
              </a:tabLst>
            </a:pPr>
            <a:r>
              <a:rPr lang="en-US" sz="2400" b="1" dirty="0" smtClean="0">
                <a:solidFill>
                  <a:schemeClr val="tx1"/>
                </a:solidFill>
                <a:latin typeface="NikoshBAN" pitchFamily="2" charset="0"/>
                <a:ea typeface="Times New Roman" pitchFamily="18" charset="0"/>
                <a:cs typeface="NikoshBAN" pitchFamily="2" charset="0"/>
              </a:rPr>
              <a:t>Answer- ii) 85  </a:t>
            </a:r>
            <a:endParaRPr lang="en-US" sz="4000" dirty="0" smtClean="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anim calcmode="lin" valueType="num">
                                      <p:cBhvr>
                                        <p:cTn id="13"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2">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anim calcmode="lin" valueType="num">
                                      <p:cBhvr>
                                        <p:cTn id="18"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2">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anim calcmode="lin" valueType="num">
                                      <p:cBhvr>
                                        <p:cTn id="23"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2">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iterate type="lt">
                                    <p:tmPct val="10000"/>
                                  </p:iterate>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anim calcmode="lin" valueType="num">
                                      <p:cBhvr>
                                        <p:cTn id="28"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9" dur="2000" fill="hold"/>
                                        <p:tgtEl>
                                          <p:spTgt spid="2">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iterate type="lt">
                                    <p:tmPct val="10000"/>
                                  </p:iterate>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anim calcmode="lin" valueType="num">
                                      <p:cBhvr>
                                        <p:cTn id="33" dur="2000" fill="hold"/>
                                        <p:tgtEl>
                                          <p:spTgt spid="2">
                                            <p:txEl>
                                              <p:pRg st="5" end="5"/>
                                            </p:txEl>
                                          </p:spTgt>
                                        </p:tgtEl>
                                        <p:attrNameLst>
                                          <p:attrName>ppt_w</p:attrName>
                                        </p:attrNameLst>
                                      </p:cBhvr>
                                      <p:tavLst>
                                        <p:tav tm="0" fmla="#ppt_w*sin(2.5*pi*$)">
                                          <p:val>
                                            <p:fltVal val="0"/>
                                          </p:val>
                                        </p:tav>
                                        <p:tav tm="100000">
                                          <p:val>
                                            <p:fltVal val="1"/>
                                          </p:val>
                                        </p:tav>
                                      </p:tavLst>
                                    </p:anim>
                                    <p:anim calcmode="lin" valueType="num">
                                      <p:cBhvr>
                                        <p:cTn id="34" dur="2000" fill="hold"/>
                                        <p:tgtEl>
                                          <p:spTgt spid="2">
                                            <p:txEl>
                                              <p:pRg st="5" end="5"/>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iterate type="lt">
                                    <p:tmPct val="10000"/>
                                  </p:iterate>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anim calcmode="lin" valueType="num">
                                      <p:cBhvr>
                                        <p:cTn id="38" dur="2000" fill="hold"/>
                                        <p:tgtEl>
                                          <p:spTgt spid="2">
                                            <p:txEl>
                                              <p:pRg st="6" end="6"/>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6" end="6"/>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iterate type="lt">
                                    <p:tmPct val="10000"/>
                                  </p:iterate>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2000"/>
                                        <p:tgtEl>
                                          <p:spTgt spid="2">
                                            <p:txEl>
                                              <p:pRg st="7" end="7"/>
                                            </p:txEl>
                                          </p:spTgt>
                                        </p:tgtEl>
                                      </p:cBhvr>
                                    </p:animEffect>
                                    <p:anim calcmode="lin" valueType="num">
                                      <p:cBhvr>
                                        <p:cTn id="43" dur="2000" fill="hold"/>
                                        <p:tgtEl>
                                          <p:spTgt spid="2">
                                            <p:txEl>
                                              <p:pRg st="7" end="7"/>
                                            </p:txEl>
                                          </p:spTgt>
                                        </p:tgtEl>
                                        <p:attrNameLst>
                                          <p:attrName>ppt_w</p:attrName>
                                        </p:attrNameLst>
                                      </p:cBhvr>
                                      <p:tavLst>
                                        <p:tav tm="0" fmla="#ppt_w*sin(2.5*pi*$)">
                                          <p:val>
                                            <p:fltVal val="0"/>
                                          </p:val>
                                        </p:tav>
                                        <p:tav tm="100000">
                                          <p:val>
                                            <p:fltVal val="1"/>
                                          </p:val>
                                        </p:tav>
                                      </p:tavLst>
                                    </p:anim>
                                    <p:anim calcmode="lin" valueType="num">
                                      <p:cBhvr>
                                        <p:cTn id="44" dur="2000" fill="hold"/>
                                        <p:tgtEl>
                                          <p:spTgt spid="2">
                                            <p:txEl>
                                              <p:pRg st="7" end="7"/>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iterate type="lt">
                                    <p:tmPct val="10000"/>
                                  </p:iterate>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2000"/>
                                        <p:tgtEl>
                                          <p:spTgt spid="2">
                                            <p:txEl>
                                              <p:pRg st="8" end="8"/>
                                            </p:txEl>
                                          </p:spTgt>
                                        </p:tgtEl>
                                      </p:cBhvr>
                                    </p:animEffect>
                                    <p:anim calcmode="lin" valueType="num">
                                      <p:cBhvr>
                                        <p:cTn id="48" dur="2000" fill="hold"/>
                                        <p:tgtEl>
                                          <p:spTgt spid="2">
                                            <p:txEl>
                                              <p:pRg st="8" end="8"/>
                                            </p:txEl>
                                          </p:spTgt>
                                        </p:tgtEl>
                                        <p:attrNameLst>
                                          <p:attrName>ppt_w</p:attrName>
                                        </p:attrNameLst>
                                      </p:cBhvr>
                                      <p:tavLst>
                                        <p:tav tm="0" fmla="#ppt_w*sin(2.5*pi*$)">
                                          <p:val>
                                            <p:fltVal val="0"/>
                                          </p:val>
                                        </p:tav>
                                        <p:tav tm="100000">
                                          <p:val>
                                            <p:fltVal val="1"/>
                                          </p:val>
                                        </p:tav>
                                      </p:tavLst>
                                    </p:anim>
                                    <p:anim calcmode="lin" valueType="num">
                                      <p:cBhvr>
                                        <p:cTn id="49" dur="2000" fill="hold"/>
                                        <p:tgtEl>
                                          <p:spTgt spid="2">
                                            <p:txEl>
                                              <p:pRg st="8" end="8"/>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iterate type="lt">
                                    <p:tmPct val="10000"/>
                                  </p:iterate>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2000"/>
                                        <p:tgtEl>
                                          <p:spTgt spid="2">
                                            <p:txEl>
                                              <p:pRg st="9" end="9"/>
                                            </p:txEl>
                                          </p:spTgt>
                                        </p:tgtEl>
                                      </p:cBhvr>
                                    </p:animEffect>
                                    <p:anim calcmode="lin" valueType="num">
                                      <p:cBhvr>
                                        <p:cTn id="53" dur="2000" fill="hold"/>
                                        <p:tgtEl>
                                          <p:spTgt spid="2">
                                            <p:txEl>
                                              <p:pRg st="9" end="9"/>
                                            </p:txEl>
                                          </p:spTgt>
                                        </p:tgtEl>
                                        <p:attrNameLst>
                                          <p:attrName>ppt_w</p:attrName>
                                        </p:attrNameLst>
                                      </p:cBhvr>
                                      <p:tavLst>
                                        <p:tav tm="0" fmla="#ppt_w*sin(2.5*pi*$)">
                                          <p:val>
                                            <p:fltVal val="0"/>
                                          </p:val>
                                        </p:tav>
                                        <p:tav tm="100000">
                                          <p:val>
                                            <p:fltVal val="1"/>
                                          </p:val>
                                        </p:tav>
                                      </p:tavLst>
                                    </p:anim>
                                    <p:anim calcmode="lin" valueType="num">
                                      <p:cBhvr>
                                        <p:cTn id="54" dur="2000" fill="hold"/>
                                        <p:tgtEl>
                                          <p:spTgt spid="2">
                                            <p:txEl>
                                              <p:pRg st="9" end="9"/>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iterate type="lt">
                                    <p:tmPct val="10000"/>
                                  </p:iterate>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2000"/>
                                        <p:tgtEl>
                                          <p:spTgt spid="2">
                                            <p:txEl>
                                              <p:pRg st="10" end="10"/>
                                            </p:txEl>
                                          </p:spTgt>
                                        </p:tgtEl>
                                      </p:cBhvr>
                                    </p:animEffect>
                                    <p:anim calcmode="lin" valueType="num">
                                      <p:cBhvr>
                                        <p:cTn id="58" dur="2000" fill="hold"/>
                                        <p:tgtEl>
                                          <p:spTgt spid="2">
                                            <p:txEl>
                                              <p:pRg st="10" end="10"/>
                                            </p:txEl>
                                          </p:spTgt>
                                        </p:tgtEl>
                                        <p:attrNameLst>
                                          <p:attrName>ppt_w</p:attrName>
                                        </p:attrNameLst>
                                      </p:cBhvr>
                                      <p:tavLst>
                                        <p:tav tm="0" fmla="#ppt_w*sin(2.5*pi*$)">
                                          <p:val>
                                            <p:fltVal val="0"/>
                                          </p:val>
                                        </p:tav>
                                        <p:tav tm="100000">
                                          <p:val>
                                            <p:fltVal val="1"/>
                                          </p:val>
                                        </p:tav>
                                      </p:tavLst>
                                    </p:anim>
                                    <p:anim calcmode="lin" valueType="num">
                                      <p:cBhvr>
                                        <p:cTn id="59" dur="2000" fill="hold"/>
                                        <p:tgtEl>
                                          <p:spTgt spid="2">
                                            <p:txEl>
                                              <p:pRg st="10" end="10"/>
                                            </p:txEl>
                                          </p:spTgt>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iterate type="lt">
                                    <p:tmPct val="10000"/>
                                  </p:iterate>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2000"/>
                                        <p:tgtEl>
                                          <p:spTgt spid="2">
                                            <p:txEl>
                                              <p:pRg st="11" end="11"/>
                                            </p:txEl>
                                          </p:spTgt>
                                        </p:tgtEl>
                                      </p:cBhvr>
                                    </p:animEffect>
                                    <p:anim calcmode="lin" valueType="num">
                                      <p:cBhvr>
                                        <p:cTn id="63" dur="2000" fill="hold"/>
                                        <p:tgtEl>
                                          <p:spTgt spid="2">
                                            <p:txEl>
                                              <p:pRg st="11" end="11"/>
                                            </p:txEl>
                                          </p:spTgt>
                                        </p:tgtEl>
                                        <p:attrNameLst>
                                          <p:attrName>ppt_w</p:attrName>
                                        </p:attrNameLst>
                                      </p:cBhvr>
                                      <p:tavLst>
                                        <p:tav tm="0" fmla="#ppt_w*sin(2.5*pi*$)">
                                          <p:val>
                                            <p:fltVal val="0"/>
                                          </p:val>
                                        </p:tav>
                                        <p:tav tm="100000">
                                          <p:val>
                                            <p:fltVal val="1"/>
                                          </p:val>
                                        </p:tav>
                                      </p:tavLst>
                                    </p:anim>
                                    <p:anim calcmode="lin" valueType="num">
                                      <p:cBhvr>
                                        <p:cTn id="64" dur="2000" fill="hold"/>
                                        <p:tgtEl>
                                          <p:spTgt spid="2">
                                            <p:txEl>
                                              <p:pRg st="11" end="11"/>
                                            </p:txEl>
                                          </p:spTgt>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iterate type="lt">
                                    <p:tmPct val="10000"/>
                                  </p:iterate>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2000"/>
                                        <p:tgtEl>
                                          <p:spTgt spid="2">
                                            <p:txEl>
                                              <p:pRg st="12" end="12"/>
                                            </p:txEl>
                                          </p:spTgt>
                                        </p:tgtEl>
                                      </p:cBhvr>
                                    </p:animEffect>
                                    <p:anim calcmode="lin" valueType="num">
                                      <p:cBhvr>
                                        <p:cTn id="68" dur="2000" fill="hold"/>
                                        <p:tgtEl>
                                          <p:spTgt spid="2">
                                            <p:txEl>
                                              <p:pRg st="12" end="12"/>
                                            </p:txEl>
                                          </p:spTgt>
                                        </p:tgtEl>
                                        <p:attrNameLst>
                                          <p:attrName>ppt_w</p:attrName>
                                        </p:attrNameLst>
                                      </p:cBhvr>
                                      <p:tavLst>
                                        <p:tav tm="0" fmla="#ppt_w*sin(2.5*pi*$)">
                                          <p:val>
                                            <p:fltVal val="0"/>
                                          </p:val>
                                        </p:tav>
                                        <p:tav tm="100000">
                                          <p:val>
                                            <p:fltVal val="1"/>
                                          </p:val>
                                        </p:tav>
                                      </p:tavLst>
                                    </p:anim>
                                    <p:anim calcmode="lin" valueType="num">
                                      <p:cBhvr>
                                        <p:cTn id="69" dur="2000" fill="hold"/>
                                        <p:tgtEl>
                                          <p:spTgt spid="2">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1"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Group Task</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2. Answer the following questions: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a) From your reading of the first paragraph describe how we are responsible for the increase of greenhouse gases.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b) Man can neither change the sun’s radiation nor the earth’s orbit around the sun.” why?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c) What is the main cause of the increase in carbon </a:t>
            </a:r>
            <a:r>
              <a:rPr kumimoji="0" lang="en-US" sz="2800" b="1" i="0" u="none" strike="noStrike" cap="none" normalizeH="0" baseline="0" dirty="0" err="1" smtClean="0">
                <a:ln>
                  <a:noFill/>
                </a:ln>
                <a:solidFill>
                  <a:schemeClr val="tx1"/>
                </a:solidFill>
                <a:effectLst/>
                <a:latin typeface="NikoshBAN" pitchFamily="2" charset="0"/>
                <a:ea typeface="Times New Roman" pitchFamily="18" charset="0"/>
                <a:cs typeface="NikoshBAN" pitchFamily="2" charset="0"/>
              </a:rPr>
              <a:t>di</a:t>
            </a: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-oxide level in the atmosphere?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d) Briefly describe why enormous areas of forests are destroyed by people every year.</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2800" b="1" i="0" u="none" strike="noStrike" cap="none" normalizeH="0" baseline="0" dirty="0" smtClean="0">
                <a:ln>
                  <a:noFill/>
                </a:ln>
                <a:solidFill>
                  <a:schemeClr val="tx1"/>
                </a:solidFill>
                <a:effectLst/>
                <a:latin typeface="NikoshBAN" pitchFamily="2" charset="0"/>
                <a:ea typeface="Times New Roman" pitchFamily="18" charset="0"/>
                <a:cs typeface="NikoshBAN" pitchFamily="2" charset="0"/>
              </a:rPr>
              <a:t>e) Do you agree with the view that indiscriminate cutting down of trees is taking us to destruction? Give reasons for your answer in the light of the passage. </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121">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5121">
                                            <p:txEl>
                                              <p:pRg st="0" end="0"/>
                                            </p:txEl>
                                          </p:spTgt>
                                        </p:tgtEl>
                                        <p:attrNameLst>
                                          <p:attrName>ppt_x</p:attrName>
                                        </p:attrNameLst>
                                      </p:cBhvr>
                                    </p:anim>
                                    <p:anim from="0" to="-1.0" calcmode="lin" valueType="num">
                                      <p:cBhvr>
                                        <p:cTn id="8" dur="200" decel="50000" autoRev="1" fill="hold">
                                          <p:stCondLst>
                                            <p:cond delay="600"/>
                                          </p:stCondLst>
                                        </p:cTn>
                                        <p:tgtEl>
                                          <p:spTgt spid="5121">
                                            <p:txEl>
                                              <p:pRg st="0" end="0"/>
                                            </p:txEl>
                                          </p:spTgt>
                                        </p:tgtEl>
                                        <p:attrNameLst>
                                          <p:attrName>xshear</p:attrName>
                                        </p:attrNameLst>
                                      </p:cBhvr>
                                    </p:anim>
                                    <p:animScale>
                                      <p:cBhvr>
                                        <p:cTn id="9" dur="200" decel="100000" autoRev="1" fill="hold">
                                          <p:stCondLst>
                                            <p:cond delay="600"/>
                                          </p:stCondLst>
                                        </p:cTn>
                                        <p:tgtEl>
                                          <p:spTgt spid="5121">
                                            <p:txEl>
                                              <p:pRg st="0" end="0"/>
                                            </p:txEl>
                                          </p:spTgt>
                                        </p:tgtEl>
                                      </p:cBhvr>
                                      <p:from x="100000" y="100000"/>
                                      <p:to x="80000" y="100000"/>
                                    </p:animScale>
                                    <p:anim by="(#ppt_h/3+#ppt_w*0.1)" calcmode="lin" valueType="num">
                                      <p:cBhvr additive="sum">
                                        <p:cTn id="10" dur="200" decel="100000" autoRev="1" fill="hold">
                                          <p:stCondLst>
                                            <p:cond delay="600"/>
                                          </p:stCondLst>
                                        </p:cTn>
                                        <p:tgtEl>
                                          <p:spTgt spid="5121">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5121">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5121">
                                            <p:txEl>
                                              <p:pRg st="1" end="1"/>
                                            </p:txEl>
                                          </p:spTgt>
                                        </p:tgtEl>
                                        <p:attrNameLst>
                                          <p:attrName>ppt_x</p:attrName>
                                        </p:attrNameLst>
                                      </p:cBhvr>
                                    </p:anim>
                                    <p:anim from="0" to="-1.0" calcmode="lin" valueType="num">
                                      <p:cBhvr>
                                        <p:cTn id="14" dur="200" decel="50000" autoRev="1" fill="hold">
                                          <p:stCondLst>
                                            <p:cond delay="600"/>
                                          </p:stCondLst>
                                        </p:cTn>
                                        <p:tgtEl>
                                          <p:spTgt spid="5121">
                                            <p:txEl>
                                              <p:pRg st="1" end="1"/>
                                            </p:txEl>
                                          </p:spTgt>
                                        </p:tgtEl>
                                        <p:attrNameLst>
                                          <p:attrName>xshear</p:attrName>
                                        </p:attrNameLst>
                                      </p:cBhvr>
                                    </p:anim>
                                    <p:animScale>
                                      <p:cBhvr>
                                        <p:cTn id="15" dur="200" decel="100000" autoRev="1" fill="hold">
                                          <p:stCondLst>
                                            <p:cond delay="600"/>
                                          </p:stCondLst>
                                        </p:cTn>
                                        <p:tgtEl>
                                          <p:spTgt spid="5121">
                                            <p:txEl>
                                              <p:pRg st="1" end="1"/>
                                            </p:txEl>
                                          </p:spTgt>
                                        </p:tgtEl>
                                      </p:cBhvr>
                                      <p:from x="100000" y="100000"/>
                                      <p:to x="80000" y="100000"/>
                                    </p:animScale>
                                    <p:anim by="(#ppt_h/3+#ppt_w*0.1)" calcmode="lin" valueType="num">
                                      <p:cBhvr additive="sum">
                                        <p:cTn id="16" dur="200" decel="100000" autoRev="1" fill="hold">
                                          <p:stCondLst>
                                            <p:cond delay="600"/>
                                          </p:stCondLst>
                                        </p:cTn>
                                        <p:tgtEl>
                                          <p:spTgt spid="5121">
                                            <p:txEl>
                                              <p:pRg st="1" end="1"/>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5121">
                                            <p:txEl>
                                              <p:pRg st="2" end="2"/>
                                            </p:txEl>
                                          </p:spTgt>
                                        </p:tgtEl>
                                        <p:attrNameLst>
                                          <p:attrName>style.visibility</p:attrName>
                                        </p:attrNameLst>
                                      </p:cBhvr>
                                      <p:to>
                                        <p:strVal val="visible"/>
                                      </p:to>
                                    </p:set>
                                    <p:anim from="(-#ppt_w/2)" to="(#ppt_x)" calcmode="lin" valueType="num">
                                      <p:cBhvr>
                                        <p:cTn id="19" dur="600" fill="hold">
                                          <p:stCondLst>
                                            <p:cond delay="0"/>
                                          </p:stCondLst>
                                        </p:cTn>
                                        <p:tgtEl>
                                          <p:spTgt spid="5121">
                                            <p:txEl>
                                              <p:pRg st="2" end="2"/>
                                            </p:txEl>
                                          </p:spTgt>
                                        </p:tgtEl>
                                        <p:attrNameLst>
                                          <p:attrName>ppt_x</p:attrName>
                                        </p:attrNameLst>
                                      </p:cBhvr>
                                    </p:anim>
                                    <p:anim from="0" to="-1.0" calcmode="lin" valueType="num">
                                      <p:cBhvr>
                                        <p:cTn id="20" dur="200" decel="50000" autoRev="1" fill="hold">
                                          <p:stCondLst>
                                            <p:cond delay="600"/>
                                          </p:stCondLst>
                                        </p:cTn>
                                        <p:tgtEl>
                                          <p:spTgt spid="5121">
                                            <p:txEl>
                                              <p:pRg st="2" end="2"/>
                                            </p:txEl>
                                          </p:spTgt>
                                        </p:tgtEl>
                                        <p:attrNameLst>
                                          <p:attrName>xshear</p:attrName>
                                        </p:attrNameLst>
                                      </p:cBhvr>
                                    </p:anim>
                                    <p:animScale>
                                      <p:cBhvr>
                                        <p:cTn id="21" dur="200" decel="100000" autoRev="1" fill="hold">
                                          <p:stCondLst>
                                            <p:cond delay="600"/>
                                          </p:stCondLst>
                                        </p:cTn>
                                        <p:tgtEl>
                                          <p:spTgt spid="5121">
                                            <p:txEl>
                                              <p:pRg st="2" end="2"/>
                                            </p:txEl>
                                          </p:spTgt>
                                        </p:tgtEl>
                                      </p:cBhvr>
                                      <p:from x="100000" y="100000"/>
                                      <p:to x="80000" y="100000"/>
                                    </p:animScale>
                                    <p:anim by="(#ppt_h/3+#ppt_w*0.1)" calcmode="lin" valueType="num">
                                      <p:cBhvr additive="sum">
                                        <p:cTn id="22" dur="200" decel="100000" autoRev="1" fill="hold">
                                          <p:stCondLst>
                                            <p:cond delay="600"/>
                                          </p:stCondLst>
                                        </p:cTn>
                                        <p:tgtEl>
                                          <p:spTgt spid="5121">
                                            <p:txEl>
                                              <p:pRg st="2" end="2"/>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5121">
                                            <p:txEl>
                                              <p:pRg st="3" end="3"/>
                                            </p:txEl>
                                          </p:spTgt>
                                        </p:tgtEl>
                                        <p:attrNameLst>
                                          <p:attrName>style.visibility</p:attrName>
                                        </p:attrNameLst>
                                      </p:cBhvr>
                                      <p:to>
                                        <p:strVal val="visible"/>
                                      </p:to>
                                    </p:set>
                                    <p:anim from="(-#ppt_w/2)" to="(#ppt_x)" calcmode="lin" valueType="num">
                                      <p:cBhvr>
                                        <p:cTn id="25" dur="600" fill="hold">
                                          <p:stCondLst>
                                            <p:cond delay="0"/>
                                          </p:stCondLst>
                                        </p:cTn>
                                        <p:tgtEl>
                                          <p:spTgt spid="5121">
                                            <p:txEl>
                                              <p:pRg st="3" end="3"/>
                                            </p:txEl>
                                          </p:spTgt>
                                        </p:tgtEl>
                                        <p:attrNameLst>
                                          <p:attrName>ppt_x</p:attrName>
                                        </p:attrNameLst>
                                      </p:cBhvr>
                                    </p:anim>
                                    <p:anim from="0" to="-1.0" calcmode="lin" valueType="num">
                                      <p:cBhvr>
                                        <p:cTn id="26" dur="200" decel="50000" autoRev="1" fill="hold">
                                          <p:stCondLst>
                                            <p:cond delay="600"/>
                                          </p:stCondLst>
                                        </p:cTn>
                                        <p:tgtEl>
                                          <p:spTgt spid="5121">
                                            <p:txEl>
                                              <p:pRg st="3" end="3"/>
                                            </p:txEl>
                                          </p:spTgt>
                                        </p:tgtEl>
                                        <p:attrNameLst>
                                          <p:attrName>xshear</p:attrName>
                                        </p:attrNameLst>
                                      </p:cBhvr>
                                    </p:anim>
                                    <p:animScale>
                                      <p:cBhvr>
                                        <p:cTn id="27" dur="200" decel="100000" autoRev="1" fill="hold">
                                          <p:stCondLst>
                                            <p:cond delay="600"/>
                                          </p:stCondLst>
                                        </p:cTn>
                                        <p:tgtEl>
                                          <p:spTgt spid="5121">
                                            <p:txEl>
                                              <p:pRg st="3" end="3"/>
                                            </p:txEl>
                                          </p:spTgt>
                                        </p:tgtEl>
                                      </p:cBhvr>
                                      <p:from x="100000" y="100000"/>
                                      <p:to x="80000" y="100000"/>
                                    </p:animScale>
                                    <p:anim by="(#ppt_h/3+#ppt_w*0.1)" calcmode="lin" valueType="num">
                                      <p:cBhvr additive="sum">
                                        <p:cTn id="28" dur="200" decel="100000" autoRev="1" fill="hold">
                                          <p:stCondLst>
                                            <p:cond delay="600"/>
                                          </p:stCondLst>
                                        </p:cTn>
                                        <p:tgtEl>
                                          <p:spTgt spid="5121">
                                            <p:txEl>
                                              <p:pRg st="3" end="3"/>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5121">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5121">
                                            <p:txEl>
                                              <p:pRg st="4" end="4"/>
                                            </p:txEl>
                                          </p:spTgt>
                                        </p:tgtEl>
                                        <p:attrNameLst>
                                          <p:attrName>ppt_x</p:attrName>
                                        </p:attrNameLst>
                                      </p:cBhvr>
                                    </p:anim>
                                    <p:anim from="0" to="-1.0" calcmode="lin" valueType="num">
                                      <p:cBhvr>
                                        <p:cTn id="32" dur="200" decel="50000" autoRev="1" fill="hold">
                                          <p:stCondLst>
                                            <p:cond delay="600"/>
                                          </p:stCondLst>
                                        </p:cTn>
                                        <p:tgtEl>
                                          <p:spTgt spid="5121">
                                            <p:txEl>
                                              <p:pRg st="4" end="4"/>
                                            </p:txEl>
                                          </p:spTgt>
                                        </p:tgtEl>
                                        <p:attrNameLst>
                                          <p:attrName>xshear</p:attrName>
                                        </p:attrNameLst>
                                      </p:cBhvr>
                                    </p:anim>
                                    <p:animScale>
                                      <p:cBhvr>
                                        <p:cTn id="33" dur="200" decel="100000" autoRev="1" fill="hold">
                                          <p:stCondLst>
                                            <p:cond delay="600"/>
                                          </p:stCondLst>
                                        </p:cTn>
                                        <p:tgtEl>
                                          <p:spTgt spid="5121">
                                            <p:txEl>
                                              <p:pRg st="4" end="4"/>
                                            </p:txEl>
                                          </p:spTgt>
                                        </p:tgtEl>
                                      </p:cBhvr>
                                      <p:from x="100000" y="100000"/>
                                      <p:to x="80000" y="100000"/>
                                    </p:animScale>
                                    <p:anim by="(#ppt_h/3+#ppt_w*0.1)" calcmode="lin" valueType="num">
                                      <p:cBhvr additive="sum">
                                        <p:cTn id="34" dur="200" decel="100000" autoRev="1" fill="hold">
                                          <p:stCondLst>
                                            <p:cond delay="600"/>
                                          </p:stCondLst>
                                        </p:cTn>
                                        <p:tgtEl>
                                          <p:spTgt spid="5121">
                                            <p:txEl>
                                              <p:pRg st="4" end="4"/>
                                            </p:txEl>
                                          </p:spTgt>
                                        </p:tgtEl>
                                        <p:attrNameLst>
                                          <p:attrName>ppt_x</p:attrName>
                                        </p:attrNameLst>
                                      </p:cBhvr>
                                    </p:anim>
                                  </p:childTnLst>
                                </p:cTn>
                              </p:par>
                              <p:par>
                                <p:cTn id="35" presetID="34" presetClass="entr" presetSubtype="0" fill="hold" nodeType="withEffect">
                                  <p:stCondLst>
                                    <p:cond delay="0"/>
                                  </p:stCondLst>
                                  <p:childTnLst>
                                    <p:set>
                                      <p:cBhvr>
                                        <p:cTn id="36" dur="1" fill="hold">
                                          <p:stCondLst>
                                            <p:cond delay="0"/>
                                          </p:stCondLst>
                                        </p:cTn>
                                        <p:tgtEl>
                                          <p:spTgt spid="5121">
                                            <p:txEl>
                                              <p:pRg st="5" end="5"/>
                                            </p:txEl>
                                          </p:spTgt>
                                        </p:tgtEl>
                                        <p:attrNameLst>
                                          <p:attrName>style.visibility</p:attrName>
                                        </p:attrNameLst>
                                      </p:cBhvr>
                                      <p:to>
                                        <p:strVal val="visible"/>
                                      </p:to>
                                    </p:set>
                                    <p:anim from="(-#ppt_w/2)" to="(#ppt_x)" calcmode="lin" valueType="num">
                                      <p:cBhvr>
                                        <p:cTn id="37" dur="600" fill="hold">
                                          <p:stCondLst>
                                            <p:cond delay="0"/>
                                          </p:stCondLst>
                                        </p:cTn>
                                        <p:tgtEl>
                                          <p:spTgt spid="5121">
                                            <p:txEl>
                                              <p:pRg st="5" end="5"/>
                                            </p:txEl>
                                          </p:spTgt>
                                        </p:tgtEl>
                                        <p:attrNameLst>
                                          <p:attrName>ppt_x</p:attrName>
                                        </p:attrNameLst>
                                      </p:cBhvr>
                                    </p:anim>
                                    <p:anim from="0" to="-1.0" calcmode="lin" valueType="num">
                                      <p:cBhvr>
                                        <p:cTn id="38" dur="200" decel="50000" autoRev="1" fill="hold">
                                          <p:stCondLst>
                                            <p:cond delay="600"/>
                                          </p:stCondLst>
                                        </p:cTn>
                                        <p:tgtEl>
                                          <p:spTgt spid="5121">
                                            <p:txEl>
                                              <p:pRg st="5" end="5"/>
                                            </p:txEl>
                                          </p:spTgt>
                                        </p:tgtEl>
                                        <p:attrNameLst>
                                          <p:attrName>xshear</p:attrName>
                                        </p:attrNameLst>
                                      </p:cBhvr>
                                    </p:anim>
                                    <p:animScale>
                                      <p:cBhvr>
                                        <p:cTn id="39" dur="200" decel="100000" autoRev="1" fill="hold">
                                          <p:stCondLst>
                                            <p:cond delay="600"/>
                                          </p:stCondLst>
                                        </p:cTn>
                                        <p:tgtEl>
                                          <p:spTgt spid="5121">
                                            <p:txEl>
                                              <p:pRg st="5" end="5"/>
                                            </p:txEl>
                                          </p:spTgt>
                                        </p:tgtEl>
                                      </p:cBhvr>
                                      <p:from x="100000" y="100000"/>
                                      <p:to x="80000" y="100000"/>
                                    </p:animScale>
                                    <p:anim by="(#ppt_h/3+#ppt_w*0.1)" calcmode="lin" valueType="num">
                                      <p:cBhvr additive="sum">
                                        <p:cTn id="40" dur="200" decel="100000" autoRev="1" fill="hold">
                                          <p:stCondLst>
                                            <p:cond delay="600"/>
                                          </p:stCondLst>
                                        </p:cTn>
                                        <p:tgtEl>
                                          <p:spTgt spid="5121">
                                            <p:txEl>
                                              <p:pRg st="5" end="5"/>
                                            </p:txEl>
                                          </p:spTgt>
                                        </p:tgtEl>
                                        <p:attrNameLst>
                                          <p:attrName>ppt_x</p:attrName>
                                        </p:attrNameLst>
                                      </p:cBhvr>
                                    </p:anim>
                                  </p:childTnLst>
                                </p:cTn>
                              </p:par>
                              <p:par>
                                <p:cTn id="41" presetID="34" presetClass="entr" presetSubtype="0" fill="hold" nodeType="withEffect">
                                  <p:stCondLst>
                                    <p:cond delay="0"/>
                                  </p:stCondLst>
                                  <p:childTnLst>
                                    <p:set>
                                      <p:cBhvr>
                                        <p:cTn id="42" dur="1" fill="hold">
                                          <p:stCondLst>
                                            <p:cond delay="0"/>
                                          </p:stCondLst>
                                        </p:cTn>
                                        <p:tgtEl>
                                          <p:spTgt spid="5121">
                                            <p:txEl>
                                              <p:pRg st="6" end="6"/>
                                            </p:txEl>
                                          </p:spTgt>
                                        </p:tgtEl>
                                        <p:attrNameLst>
                                          <p:attrName>style.visibility</p:attrName>
                                        </p:attrNameLst>
                                      </p:cBhvr>
                                      <p:to>
                                        <p:strVal val="visible"/>
                                      </p:to>
                                    </p:set>
                                    <p:anim from="(-#ppt_w/2)" to="(#ppt_x)" calcmode="lin" valueType="num">
                                      <p:cBhvr>
                                        <p:cTn id="43" dur="600" fill="hold">
                                          <p:stCondLst>
                                            <p:cond delay="0"/>
                                          </p:stCondLst>
                                        </p:cTn>
                                        <p:tgtEl>
                                          <p:spTgt spid="5121">
                                            <p:txEl>
                                              <p:pRg st="6" end="6"/>
                                            </p:txEl>
                                          </p:spTgt>
                                        </p:tgtEl>
                                        <p:attrNameLst>
                                          <p:attrName>ppt_x</p:attrName>
                                        </p:attrNameLst>
                                      </p:cBhvr>
                                    </p:anim>
                                    <p:anim from="0" to="-1.0" calcmode="lin" valueType="num">
                                      <p:cBhvr>
                                        <p:cTn id="44" dur="200" decel="50000" autoRev="1" fill="hold">
                                          <p:stCondLst>
                                            <p:cond delay="600"/>
                                          </p:stCondLst>
                                        </p:cTn>
                                        <p:tgtEl>
                                          <p:spTgt spid="5121">
                                            <p:txEl>
                                              <p:pRg st="6" end="6"/>
                                            </p:txEl>
                                          </p:spTgt>
                                        </p:tgtEl>
                                        <p:attrNameLst>
                                          <p:attrName>xshear</p:attrName>
                                        </p:attrNameLst>
                                      </p:cBhvr>
                                    </p:anim>
                                    <p:animScale>
                                      <p:cBhvr>
                                        <p:cTn id="45" dur="200" decel="100000" autoRev="1" fill="hold">
                                          <p:stCondLst>
                                            <p:cond delay="600"/>
                                          </p:stCondLst>
                                        </p:cTn>
                                        <p:tgtEl>
                                          <p:spTgt spid="5121">
                                            <p:txEl>
                                              <p:pRg st="6" end="6"/>
                                            </p:txEl>
                                          </p:spTgt>
                                        </p:tgtEl>
                                      </p:cBhvr>
                                      <p:from x="100000" y="100000"/>
                                      <p:to x="80000" y="100000"/>
                                    </p:animScale>
                                    <p:anim by="(#ppt_h/3+#ppt_w*0.1)" calcmode="lin" valueType="num">
                                      <p:cBhvr additive="sum">
                                        <p:cTn id="46" dur="200" decel="100000" autoRev="1" fill="hold">
                                          <p:stCondLst>
                                            <p:cond delay="600"/>
                                          </p:stCondLst>
                                        </p:cTn>
                                        <p:tgtEl>
                                          <p:spTgt spid="5121">
                                            <p:txEl>
                                              <p:pRg st="6" end="6"/>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1662</Words>
  <Application>Microsoft Office PowerPoint</Application>
  <PresentationFormat>On-screen Show (4:3)</PresentationFormat>
  <Paragraphs>110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Mohammad Ayub Ali</dc:creator>
  <cp:lastModifiedBy>Mohammad Ayub Ali</cp:lastModifiedBy>
  <cp:revision>12</cp:revision>
  <dcterms:created xsi:type="dcterms:W3CDTF">2006-08-16T00:00:00Z</dcterms:created>
  <dcterms:modified xsi:type="dcterms:W3CDTF">2021-11-14T12:34:12Z</dcterms:modified>
</cp:coreProperties>
</file>