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9" r:id="rId3"/>
    <p:sldId id="281" r:id="rId4"/>
    <p:sldId id="267" r:id="rId5"/>
    <p:sldId id="264" r:id="rId6"/>
    <p:sldId id="283" r:id="rId7"/>
    <p:sldId id="284" r:id="rId8"/>
    <p:sldId id="285" r:id="rId9"/>
    <p:sldId id="286" r:id="rId10"/>
    <p:sldId id="287" r:id="rId11"/>
    <p:sldId id="288" r:id="rId12"/>
    <p:sldId id="289" r:id="rId13"/>
    <p:sldId id="291" r:id="rId14"/>
    <p:sldId id="292" r:id="rId15"/>
    <p:sldId id="295" r:id="rId16"/>
    <p:sldId id="29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3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F156FF-AEE1-4DA9-B39D-2BABFE351AA8}"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C6D09-7BA3-421A-B10D-F3FC6C000A15}" type="slidenum">
              <a:rPr lang="en-US" smtClean="0"/>
              <a:t>‹#›</a:t>
            </a:fld>
            <a:endParaRPr lang="en-US"/>
          </a:p>
        </p:txBody>
      </p:sp>
    </p:spTree>
    <p:extLst>
      <p:ext uri="{BB962C8B-B14F-4D97-AF65-F5344CB8AC3E}">
        <p14:creationId xmlns:p14="http://schemas.microsoft.com/office/powerpoint/2010/main" val="133795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F156FF-AEE1-4DA9-B39D-2BABFE351AA8}"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C6D09-7BA3-421A-B10D-F3FC6C000A15}" type="slidenum">
              <a:rPr lang="en-US" smtClean="0"/>
              <a:t>‹#›</a:t>
            </a:fld>
            <a:endParaRPr lang="en-US"/>
          </a:p>
        </p:txBody>
      </p:sp>
    </p:spTree>
    <p:extLst>
      <p:ext uri="{BB962C8B-B14F-4D97-AF65-F5344CB8AC3E}">
        <p14:creationId xmlns:p14="http://schemas.microsoft.com/office/powerpoint/2010/main" val="1675607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F156FF-AEE1-4DA9-B39D-2BABFE351AA8}"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C6D09-7BA3-421A-B10D-F3FC6C000A15}" type="slidenum">
              <a:rPr lang="en-US" smtClean="0"/>
              <a:t>‹#›</a:t>
            </a:fld>
            <a:endParaRPr lang="en-US"/>
          </a:p>
        </p:txBody>
      </p:sp>
    </p:spTree>
    <p:extLst>
      <p:ext uri="{BB962C8B-B14F-4D97-AF65-F5344CB8AC3E}">
        <p14:creationId xmlns:p14="http://schemas.microsoft.com/office/powerpoint/2010/main" val="1165733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F156FF-AEE1-4DA9-B39D-2BABFE351AA8}"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C6D09-7BA3-421A-B10D-F3FC6C000A15}" type="slidenum">
              <a:rPr lang="en-US" smtClean="0"/>
              <a:t>‹#›</a:t>
            </a:fld>
            <a:endParaRPr lang="en-US"/>
          </a:p>
        </p:txBody>
      </p:sp>
    </p:spTree>
    <p:extLst>
      <p:ext uri="{BB962C8B-B14F-4D97-AF65-F5344CB8AC3E}">
        <p14:creationId xmlns:p14="http://schemas.microsoft.com/office/powerpoint/2010/main" val="2830111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F156FF-AEE1-4DA9-B39D-2BABFE351AA8}"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C6D09-7BA3-421A-B10D-F3FC6C000A15}" type="slidenum">
              <a:rPr lang="en-US" smtClean="0"/>
              <a:t>‹#›</a:t>
            </a:fld>
            <a:endParaRPr lang="en-US"/>
          </a:p>
        </p:txBody>
      </p:sp>
    </p:spTree>
    <p:extLst>
      <p:ext uri="{BB962C8B-B14F-4D97-AF65-F5344CB8AC3E}">
        <p14:creationId xmlns:p14="http://schemas.microsoft.com/office/powerpoint/2010/main" val="3543257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F156FF-AEE1-4DA9-B39D-2BABFE351AA8}"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C6D09-7BA3-421A-B10D-F3FC6C000A15}" type="slidenum">
              <a:rPr lang="en-US" smtClean="0"/>
              <a:t>‹#›</a:t>
            </a:fld>
            <a:endParaRPr lang="en-US"/>
          </a:p>
        </p:txBody>
      </p:sp>
    </p:spTree>
    <p:extLst>
      <p:ext uri="{BB962C8B-B14F-4D97-AF65-F5344CB8AC3E}">
        <p14:creationId xmlns:p14="http://schemas.microsoft.com/office/powerpoint/2010/main" val="637835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F156FF-AEE1-4DA9-B39D-2BABFE351AA8}" type="datetimeFigureOut">
              <a:rPr lang="en-US" smtClean="0"/>
              <a:t>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FC6D09-7BA3-421A-B10D-F3FC6C000A15}" type="slidenum">
              <a:rPr lang="en-US" smtClean="0"/>
              <a:t>‹#›</a:t>
            </a:fld>
            <a:endParaRPr lang="en-US"/>
          </a:p>
        </p:txBody>
      </p:sp>
    </p:spTree>
    <p:extLst>
      <p:ext uri="{BB962C8B-B14F-4D97-AF65-F5344CB8AC3E}">
        <p14:creationId xmlns:p14="http://schemas.microsoft.com/office/powerpoint/2010/main" val="235814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F156FF-AEE1-4DA9-B39D-2BABFE351AA8}" type="datetimeFigureOut">
              <a:rPr lang="en-US" smtClean="0"/>
              <a:t>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FC6D09-7BA3-421A-B10D-F3FC6C000A15}" type="slidenum">
              <a:rPr lang="en-US" smtClean="0"/>
              <a:t>‹#›</a:t>
            </a:fld>
            <a:endParaRPr lang="en-US"/>
          </a:p>
        </p:txBody>
      </p:sp>
    </p:spTree>
    <p:extLst>
      <p:ext uri="{BB962C8B-B14F-4D97-AF65-F5344CB8AC3E}">
        <p14:creationId xmlns:p14="http://schemas.microsoft.com/office/powerpoint/2010/main" val="65444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156FF-AEE1-4DA9-B39D-2BABFE351AA8}" type="datetimeFigureOut">
              <a:rPr lang="en-US" smtClean="0"/>
              <a:t>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FC6D09-7BA3-421A-B10D-F3FC6C000A15}" type="slidenum">
              <a:rPr lang="en-US" smtClean="0"/>
              <a:t>‹#›</a:t>
            </a:fld>
            <a:endParaRPr lang="en-US"/>
          </a:p>
        </p:txBody>
      </p:sp>
    </p:spTree>
    <p:extLst>
      <p:ext uri="{BB962C8B-B14F-4D97-AF65-F5344CB8AC3E}">
        <p14:creationId xmlns:p14="http://schemas.microsoft.com/office/powerpoint/2010/main" val="95868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F156FF-AEE1-4DA9-B39D-2BABFE351AA8}"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C6D09-7BA3-421A-B10D-F3FC6C000A15}" type="slidenum">
              <a:rPr lang="en-US" smtClean="0"/>
              <a:t>‹#›</a:t>
            </a:fld>
            <a:endParaRPr lang="en-US"/>
          </a:p>
        </p:txBody>
      </p:sp>
    </p:spTree>
    <p:extLst>
      <p:ext uri="{BB962C8B-B14F-4D97-AF65-F5344CB8AC3E}">
        <p14:creationId xmlns:p14="http://schemas.microsoft.com/office/powerpoint/2010/main" val="335153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F156FF-AEE1-4DA9-B39D-2BABFE351AA8}"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C6D09-7BA3-421A-B10D-F3FC6C000A15}" type="slidenum">
              <a:rPr lang="en-US" smtClean="0"/>
              <a:t>‹#›</a:t>
            </a:fld>
            <a:endParaRPr lang="en-US"/>
          </a:p>
        </p:txBody>
      </p:sp>
    </p:spTree>
    <p:extLst>
      <p:ext uri="{BB962C8B-B14F-4D97-AF65-F5344CB8AC3E}">
        <p14:creationId xmlns:p14="http://schemas.microsoft.com/office/powerpoint/2010/main" val="204320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156FF-AEE1-4DA9-B39D-2BABFE351AA8}" type="datetimeFigureOut">
              <a:rPr lang="en-US" smtClean="0"/>
              <a:t>2/28/2020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C6D09-7BA3-421A-B10D-F3FC6C000A15}" type="slidenum">
              <a:rPr lang="en-US" smtClean="0"/>
              <a:t>‹#›</a:t>
            </a:fld>
            <a:endParaRPr lang="en-US"/>
          </a:p>
        </p:txBody>
      </p:sp>
    </p:spTree>
    <p:extLst>
      <p:ext uri="{BB962C8B-B14F-4D97-AF65-F5344CB8AC3E}">
        <p14:creationId xmlns:p14="http://schemas.microsoft.com/office/powerpoint/2010/main" val="1433384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2.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mailto:sumonpouta1@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 y="1905000"/>
            <a:ext cx="11684000" cy="396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6600" dirty="0">
                <a:solidFill>
                  <a:srgbClr val="7030A0"/>
                </a:solidFill>
                <a:latin typeface="NikoshBAN" panose="02000000000000000000" pitchFamily="2" charset="0"/>
                <a:cs typeface="NikoshBAN" panose="02000000000000000000" pitchFamily="2" charset="0"/>
              </a:rPr>
              <a:t>ইনপুট </a:t>
            </a:r>
            <a:r>
              <a:rPr lang="bn-BD" sz="6600" dirty="0" smtClean="0">
                <a:solidFill>
                  <a:srgbClr val="7030A0"/>
                </a:solidFill>
                <a:latin typeface="NikoshBAN" panose="02000000000000000000" pitchFamily="2" charset="0"/>
                <a:cs typeface="NikoshBAN" panose="02000000000000000000" pitchFamily="2" charset="0"/>
              </a:rPr>
              <a:t>ডিভাইস</a:t>
            </a:r>
            <a:endParaRPr lang="en-US" sz="6600" dirty="0" smtClean="0">
              <a:solidFill>
                <a:srgbClr val="7030A0"/>
              </a:solidFill>
              <a:latin typeface="NikoshBAN" panose="02000000000000000000" pitchFamily="2" charset="0"/>
              <a:cs typeface="NikoshBAN" panose="02000000000000000000" pitchFamily="2" charset="0"/>
            </a:endParaRPr>
          </a:p>
          <a:p>
            <a:pPr algn="ctr"/>
            <a:r>
              <a:rPr lang="en-US" sz="6600" dirty="0" smtClean="0">
                <a:solidFill>
                  <a:srgbClr val="7030A0"/>
                </a:solidFill>
                <a:latin typeface="NikoshBAN" panose="02000000000000000000" pitchFamily="2" charset="0"/>
                <a:cs typeface="NikoshBAN" panose="02000000000000000000" pitchFamily="2" charset="0"/>
              </a:rPr>
              <a:t>Input Device</a:t>
            </a:r>
          </a:p>
          <a:p>
            <a:pPr algn="ctr"/>
            <a:endParaRPr lang="en-US" sz="6600" dirty="0">
              <a:solidFill>
                <a:srgbClr val="7030A0"/>
              </a:solidFill>
            </a:endParaRPr>
          </a:p>
        </p:txBody>
      </p:sp>
      <p:sp>
        <p:nvSpPr>
          <p:cNvPr id="3" name="Title 2"/>
          <p:cNvSpPr>
            <a:spLocks noGrp="1"/>
          </p:cNvSpPr>
          <p:nvPr>
            <p:ph type="title"/>
          </p:nvPr>
        </p:nvSpPr>
        <p:spPr>
          <a:xfrm>
            <a:off x="0" y="274638"/>
            <a:ext cx="12192000" cy="1143000"/>
          </a:xfrm>
          <a:solidFill>
            <a:schemeClr val="tx1">
              <a:lumMod val="85000"/>
              <a:lumOff val="15000"/>
            </a:schemeClr>
          </a:solidFill>
        </p:spPr>
        <p:txBody>
          <a:bodyPr>
            <a:normAutofit/>
          </a:bodyPr>
          <a:lstStyle/>
          <a:p>
            <a:pPr algn="ctr"/>
            <a:r>
              <a:rPr lang="bn-BD" sz="660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6600" dirty="0" err="1"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স্বাগতম</a:t>
            </a:r>
            <a:endParaRPr lang="en-US" sz="6600" dirty="0">
              <a:solidFill>
                <a:srgbClr val="FF0000"/>
              </a:solidFill>
            </a:endParaRPr>
          </a:p>
        </p:txBody>
      </p:sp>
      <p:sp>
        <p:nvSpPr>
          <p:cNvPr id="6" name="Content Placeholder 5"/>
          <p:cNvSpPr>
            <a:spLocks noGrp="1"/>
          </p:cNvSpPr>
          <p:nvPr>
            <p:ph idx="1"/>
          </p:nvPr>
        </p:nvSpPr>
        <p:spPr>
          <a:xfrm>
            <a:off x="0" y="1600202"/>
            <a:ext cx="12192000" cy="4952998"/>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Tree>
    <p:extLst>
      <p:ext uri="{BB962C8B-B14F-4D97-AF65-F5344CB8AC3E}">
        <p14:creationId xmlns:p14="http://schemas.microsoft.com/office/powerpoint/2010/main" val="349989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umon\Desktop\Pic of Motherboard\download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280" y="1644613"/>
            <a:ext cx="4330523" cy="28453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umon\Desktop\Pic of Motherboard\download (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392" y="1236220"/>
            <a:ext cx="3175854" cy="36621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87261" y="445477"/>
            <a:ext cx="4396154" cy="646331"/>
          </a:xfrm>
          <a:prstGeom prst="rect">
            <a:avLst/>
          </a:prstGeom>
          <a:solidFill>
            <a:schemeClr val="accent2">
              <a:lumMod val="75000"/>
            </a:schemeClr>
          </a:solidFill>
        </p:spPr>
        <p:txBody>
          <a:bodyPr wrap="square" rtlCol="0">
            <a:spAutoFit/>
          </a:bodyPr>
          <a:lstStyle/>
          <a:p>
            <a:pPr algn="ctr"/>
            <a:r>
              <a:rPr lang="bn-BD" sz="3600" dirty="0" smtClean="0">
                <a:latin typeface="NikoshBAN" pitchFamily="2" charset="0"/>
                <a:cs typeface="NikoshBAN" pitchFamily="2" charset="0"/>
              </a:rPr>
              <a:t>ইউএসবি পোর্ট(</a:t>
            </a:r>
            <a:r>
              <a:rPr lang="en-US" sz="3600" dirty="0" smtClean="0">
                <a:latin typeface="Times New Roman" pitchFamily="18" charset="0"/>
                <a:cs typeface="Times New Roman" pitchFamily="18" charset="0"/>
              </a:rPr>
              <a:t>USB)</a:t>
            </a:r>
            <a:endParaRPr lang="en-US" dirty="0">
              <a:latin typeface="NikoshBAN" pitchFamily="2" charset="0"/>
              <a:cs typeface="NikoshBAN" pitchFamily="2" charset="0"/>
            </a:endParaRPr>
          </a:p>
        </p:txBody>
      </p:sp>
      <p:sp>
        <p:nvSpPr>
          <p:cNvPr id="3" name="Rectangle 2"/>
          <p:cNvSpPr/>
          <p:nvPr/>
        </p:nvSpPr>
        <p:spPr>
          <a:xfrm>
            <a:off x="0" y="5134708"/>
            <a:ext cx="12192000" cy="1207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5508" y="5276558"/>
            <a:ext cx="11992707"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USB Port- </a:t>
            </a:r>
            <a:r>
              <a:rPr lang="bn-BD" sz="2800" dirty="0" smtClean="0">
                <a:latin typeface="NikoshBAN" pitchFamily="2" charset="0"/>
                <a:cs typeface="NikoshBAN" pitchFamily="2" charset="0"/>
              </a:rPr>
              <a:t>এর পূর্ণনাম </a:t>
            </a:r>
            <a:r>
              <a:rPr lang="en-US" sz="2800" dirty="0" smtClean="0">
                <a:latin typeface="Times New Roman" pitchFamily="18" charset="0"/>
                <a:cs typeface="Times New Roman" pitchFamily="18" charset="0"/>
              </a:rPr>
              <a:t>  Universal Serial Bus</a:t>
            </a:r>
            <a:r>
              <a:rPr lang="bn-BD" sz="2800" dirty="0" smtClean="0">
                <a:latin typeface="Times New Roman" pitchFamily="18" charset="0"/>
                <a:cs typeface="Times New Roman" pitchFamily="18" charset="0"/>
              </a:rPr>
              <a:t>। </a:t>
            </a:r>
            <a:r>
              <a:rPr lang="bn-BD" sz="2800" dirty="0" smtClean="0">
                <a:latin typeface="NikoshBAN" pitchFamily="2" charset="0"/>
                <a:cs typeface="NikoshBAN" pitchFamily="2" charset="0"/>
              </a:rPr>
              <a:t>এই পোর্টের মাধ্যমে একশত-এর বেশি বিভিন্ন ধরণের ডিভাইসের সাথে সিস্টেমের সংযোগ দেয়া যায়।</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369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umon\Desktop\Pic of Motherboard\images (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5877" y="1840523"/>
            <a:ext cx="4420334" cy="246716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Sumon\Desktop\Pic of Motherboard\images (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23" y="2274275"/>
            <a:ext cx="7125395" cy="12309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96308" y="293077"/>
            <a:ext cx="5462954" cy="1015663"/>
          </a:xfrm>
          <a:prstGeom prst="rect">
            <a:avLst/>
          </a:prstGeom>
          <a:solidFill>
            <a:srgbClr val="92D050"/>
          </a:solidFill>
        </p:spPr>
        <p:txBody>
          <a:bodyPr wrap="square" rtlCol="0">
            <a:spAutoFit/>
          </a:bodyPr>
          <a:lstStyle/>
          <a:p>
            <a:pPr algn="ctr"/>
            <a:r>
              <a:rPr lang="bn-BD" sz="6000" dirty="0" smtClean="0">
                <a:latin typeface="NikoshBAN" pitchFamily="2" charset="0"/>
                <a:cs typeface="NikoshBAN" pitchFamily="2" charset="0"/>
              </a:rPr>
              <a:t>মনিটর পোর্ট</a:t>
            </a:r>
            <a:endParaRPr lang="en-US" dirty="0">
              <a:latin typeface="NikoshBAN" pitchFamily="2" charset="0"/>
              <a:cs typeface="NikoshBAN" pitchFamily="2" charset="0"/>
            </a:endParaRPr>
          </a:p>
        </p:txBody>
      </p:sp>
      <p:sp>
        <p:nvSpPr>
          <p:cNvPr id="4" name="Rounded Rectangle 3"/>
          <p:cNvSpPr/>
          <p:nvPr/>
        </p:nvSpPr>
        <p:spPr>
          <a:xfrm>
            <a:off x="621323" y="4677508"/>
            <a:ext cx="9507415" cy="1441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54368" y="4982308"/>
            <a:ext cx="8264769" cy="1077218"/>
          </a:xfrm>
          <a:prstGeom prst="rect">
            <a:avLst/>
          </a:prstGeom>
          <a:noFill/>
        </p:spPr>
        <p:txBody>
          <a:bodyPr wrap="square" rtlCol="0">
            <a:spAutoFit/>
          </a:bodyPr>
          <a:lstStyle/>
          <a:p>
            <a:r>
              <a:rPr lang="bn-BD" sz="3200" dirty="0" smtClean="0">
                <a:latin typeface="NikoshBAN" pitchFamily="2" charset="0"/>
                <a:cs typeface="NikoshBAN" pitchFamily="2" charset="0"/>
              </a:rPr>
              <a:t>মনিটর পোর্টের সাহায্যে কম্পিউটারে সিপিইউ এর সাথে মনিটর যুক্ত করা হয়।</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208274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Sumon\Desktop\Pic of Motherboard\download (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5391" y="1295147"/>
            <a:ext cx="4322517" cy="28764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73569" y="293077"/>
            <a:ext cx="6213230" cy="707886"/>
          </a:xfrm>
          <a:prstGeom prst="rect">
            <a:avLst/>
          </a:prstGeom>
          <a:solidFill>
            <a:schemeClr val="accent4">
              <a:lumMod val="60000"/>
              <a:lumOff val="40000"/>
            </a:schemeClr>
          </a:solidFill>
        </p:spPr>
        <p:txBody>
          <a:bodyPr wrap="square" rtlCol="0">
            <a:spAutoFit/>
          </a:bodyPr>
          <a:lstStyle/>
          <a:p>
            <a:pPr algn="ctr"/>
            <a:r>
              <a:rPr lang="bn-BD" sz="4000" dirty="0" smtClean="0">
                <a:latin typeface="NikoshBAN" pitchFamily="2" charset="0"/>
                <a:cs typeface="NikoshBAN" pitchFamily="2" charset="0"/>
              </a:rPr>
              <a:t>কীবোর্ড ও মাউস পোর্ট</a:t>
            </a:r>
            <a:endParaRPr lang="en-US" dirty="0">
              <a:latin typeface="NikoshBAN" pitchFamily="2" charset="0"/>
              <a:cs typeface="NikoshBAN" pitchFamily="2" charset="0"/>
            </a:endParaRPr>
          </a:p>
        </p:txBody>
      </p:sp>
      <p:sp>
        <p:nvSpPr>
          <p:cNvPr id="3" name="Rectangle 2"/>
          <p:cNvSpPr/>
          <p:nvPr/>
        </p:nvSpPr>
        <p:spPr>
          <a:xfrm>
            <a:off x="410309" y="4829908"/>
            <a:ext cx="11418276" cy="1289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4767" y="5201453"/>
            <a:ext cx="10937633" cy="954107"/>
          </a:xfrm>
          <a:prstGeom prst="rect">
            <a:avLst/>
          </a:prstGeom>
          <a:noFill/>
        </p:spPr>
        <p:txBody>
          <a:bodyPr wrap="square" rtlCol="0">
            <a:spAutoFit/>
          </a:bodyPr>
          <a:lstStyle/>
          <a:p>
            <a:pPr algn="ctr"/>
            <a:r>
              <a:rPr lang="bn-BD" sz="2800" dirty="0" smtClean="0">
                <a:latin typeface="NikoshBAN" pitchFamily="2" charset="0"/>
                <a:cs typeface="NikoshBAN" pitchFamily="2" charset="0"/>
              </a:rPr>
              <a:t>সিস্টেম ইউনিটের পেছনের প্রান্তে বর্তমানে ৬ পিনের বিশেষ সিরিয়াল </a:t>
            </a:r>
            <a:r>
              <a:rPr lang="en-US" sz="2800" dirty="0" smtClean="0">
                <a:latin typeface="NikoshBAN" pitchFamily="2" charset="0"/>
                <a:cs typeface="NikoshBAN" pitchFamily="2" charset="0"/>
              </a:rPr>
              <a:t> </a:t>
            </a:r>
            <a:r>
              <a:rPr lang="en-US" sz="2800" dirty="0" smtClean="0">
                <a:latin typeface="Times New Roman" pitchFamily="18" charset="0"/>
                <a:cs typeface="Times New Roman" pitchFamily="18" charset="0"/>
              </a:rPr>
              <a:t>PS/2 </a:t>
            </a:r>
            <a:r>
              <a:rPr lang="bn-BD" sz="2800" dirty="0" smtClean="0">
                <a:latin typeface="NikoshBAN" pitchFamily="2" charset="0"/>
                <a:cs typeface="NikoshBAN" pitchFamily="2" charset="0"/>
              </a:rPr>
              <a:t>টাইপের কীবোর্ড ও মাউস পোর্ট থাকে।</a:t>
            </a:r>
            <a:r>
              <a:rPr lang="en-US" dirty="0" smtClean="0">
                <a:latin typeface="Times New Roman" pitchFamily="18" charset="0"/>
                <a:cs typeface="Times New Roman" pitchFamily="18" charset="0"/>
              </a:rPr>
              <a:t> </a:t>
            </a:r>
            <a:r>
              <a:rPr lang="bn-BD" dirty="0" smtClean="0"/>
              <a:t> </a:t>
            </a:r>
            <a:endParaRPr lang="en-US" dirty="0"/>
          </a:p>
        </p:txBody>
      </p:sp>
    </p:spTree>
    <p:extLst>
      <p:ext uri="{BB962C8B-B14F-4D97-AF65-F5344CB8AC3E}">
        <p14:creationId xmlns:p14="http://schemas.microsoft.com/office/powerpoint/2010/main" val="364002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equential Access Storage 3"/>
          <p:cNvSpPr/>
          <p:nvPr/>
        </p:nvSpPr>
        <p:spPr>
          <a:xfrm>
            <a:off x="3822649" y="156693"/>
            <a:ext cx="6807200" cy="2819400"/>
          </a:xfrm>
          <a:prstGeom prst="flowChartMagneticTap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smtClean="0">
                <a:latin typeface="NikoshBAN" pitchFamily="2" charset="0"/>
                <a:cs typeface="NikoshBAN" pitchFamily="2" charset="0"/>
              </a:rPr>
              <a:t>উত্তর বলি </a:t>
            </a:r>
          </a:p>
          <a:p>
            <a:pPr algn="ctr"/>
            <a:r>
              <a:rPr lang="bn-BD" sz="6000" b="1" dirty="0" smtClean="0">
                <a:latin typeface="NikoshBAN" pitchFamily="2" charset="0"/>
                <a:cs typeface="NikoshBAN" pitchFamily="2" charset="0"/>
              </a:rPr>
              <a:t>(একক কাজ)</a:t>
            </a:r>
            <a:endParaRPr lang="en-US" sz="6000" b="1" dirty="0">
              <a:latin typeface="NikoshBAN" pitchFamily="2" charset="0"/>
              <a:cs typeface="NikoshBAN" pitchFamily="2" charset="0"/>
            </a:endParaRPr>
          </a:p>
        </p:txBody>
      </p:sp>
      <p:sp>
        <p:nvSpPr>
          <p:cNvPr id="5" name="Rounded Rectangle 4"/>
          <p:cNvSpPr/>
          <p:nvPr/>
        </p:nvSpPr>
        <p:spPr>
          <a:xfrm>
            <a:off x="751619" y="3349581"/>
            <a:ext cx="11074400" cy="2514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bn-BD" sz="3600" dirty="0" smtClean="0">
              <a:latin typeface="NikoshBAN" pitchFamily="2" charset="0"/>
              <a:cs typeface="NikoshBAN" pitchFamily="2" charset="0"/>
            </a:endParaRPr>
          </a:p>
          <a:p>
            <a:endParaRPr lang="bn-BD" sz="3600" dirty="0">
              <a:latin typeface="NikoshBAN" pitchFamily="2" charset="0"/>
              <a:cs typeface="NikoshBAN" pitchFamily="2" charset="0"/>
            </a:endParaRPr>
          </a:p>
          <a:p>
            <a:r>
              <a:rPr lang="bn-BD" sz="3600" dirty="0" smtClean="0">
                <a:latin typeface="NikoshBAN" pitchFamily="2" charset="0"/>
                <a:cs typeface="NikoshBAN" pitchFamily="2" charset="0"/>
              </a:rPr>
              <a:t>১। </a:t>
            </a:r>
            <a:r>
              <a:rPr lang="en-US" sz="3600" dirty="0" smtClean="0">
                <a:latin typeface="NikoshBAN" pitchFamily="2" charset="0"/>
                <a:cs typeface="NikoshBAN" pitchFamily="2" charset="0"/>
              </a:rPr>
              <a:t>USB </a:t>
            </a:r>
            <a:r>
              <a:rPr lang="bn-BD" sz="3600" dirty="0" smtClean="0">
                <a:latin typeface="NikoshBAN" pitchFamily="2" charset="0"/>
                <a:cs typeface="NikoshBAN" pitchFamily="2" charset="0"/>
              </a:rPr>
              <a:t>এর পূর্ণনাম কি?</a:t>
            </a:r>
          </a:p>
          <a:p>
            <a:r>
              <a:rPr lang="bn-BD" sz="3600" dirty="0" smtClean="0">
                <a:latin typeface="NikoshBAN" pitchFamily="2" charset="0"/>
                <a:cs typeface="NikoshBAN" pitchFamily="2" charset="0"/>
              </a:rPr>
              <a:t>২। </a:t>
            </a:r>
            <a:r>
              <a:rPr lang="bn-BD" sz="3600" dirty="0" smtClean="0">
                <a:solidFill>
                  <a:srgbClr val="002060"/>
                </a:solidFill>
                <a:latin typeface="NikoshBAN" pitchFamily="2" charset="0"/>
                <a:cs typeface="NikoshBAN" pitchFamily="2" charset="0"/>
              </a:rPr>
              <a:t>সিরিয়াল পোর্টকে </a:t>
            </a:r>
            <a:r>
              <a:rPr lang="en-US" sz="3600" dirty="0" err="1" smtClean="0">
                <a:solidFill>
                  <a:srgbClr val="002060"/>
                </a:solidFill>
                <a:latin typeface="NikoshBAN" pitchFamily="2" charset="0"/>
                <a:cs typeface="NikoshBAN" pitchFamily="2" charset="0"/>
              </a:rPr>
              <a:t>কি</a:t>
            </a:r>
            <a:r>
              <a:rPr lang="bn-BD" sz="3600" dirty="0" smtClean="0">
                <a:solidFill>
                  <a:srgbClr val="002060"/>
                </a:solidFill>
                <a:latin typeface="NikoshBAN" pitchFamily="2" charset="0"/>
                <a:cs typeface="NikoshBAN" pitchFamily="2" charset="0"/>
              </a:rPr>
              <a:t> নামে অভিহিত করা হয় </a:t>
            </a:r>
            <a:r>
              <a:rPr lang="en-US" sz="3600" dirty="0" smtClean="0">
                <a:solidFill>
                  <a:srgbClr val="002060"/>
                </a:solidFill>
                <a:latin typeface="NikoshBAN" pitchFamily="2" charset="0"/>
                <a:cs typeface="NikoshBAN" pitchFamily="2" charset="0"/>
              </a:rPr>
              <a:t>?</a:t>
            </a:r>
            <a:endParaRPr lang="en-US" sz="3600" dirty="0">
              <a:solidFill>
                <a:srgbClr val="002060"/>
              </a:solidFill>
              <a:latin typeface="NikoshBAN" pitchFamily="2" charset="0"/>
              <a:cs typeface="NikoshBAN" pitchFamily="2" charset="0"/>
            </a:endParaRPr>
          </a:p>
          <a:p>
            <a:r>
              <a:rPr lang="bn-BD" sz="3600" dirty="0" smtClean="0">
                <a:solidFill>
                  <a:schemeClr val="tx1"/>
                </a:solidFill>
                <a:latin typeface="NikoshBAN" pitchFamily="2" charset="0"/>
                <a:cs typeface="NikoshBAN" pitchFamily="2" charset="0"/>
              </a:rPr>
              <a:t>৩। </a:t>
            </a:r>
            <a:r>
              <a:rPr lang="en-US" sz="3600" dirty="0" smtClean="0">
                <a:solidFill>
                  <a:schemeClr val="tx1"/>
                </a:solidFill>
                <a:latin typeface="NikoshBAN" pitchFamily="2" charset="0"/>
                <a:cs typeface="NikoshBAN" pitchFamily="2" charset="0"/>
              </a:rPr>
              <a:t>PS</a:t>
            </a:r>
            <a:r>
              <a:rPr lang="en-US" sz="3600" dirty="0" smtClean="0">
                <a:solidFill>
                  <a:schemeClr val="tx1"/>
                </a:solidFill>
                <a:latin typeface="Times New Roman" pitchFamily="18" charset="0"/>
                <a:cs typeface="Times New Roman" pitchFamily="18" charset="0"/>
              </a:rPr>
              <a:t>/2</a:t>
            </a:r>
            <a:r>
              <a:rPr lang="en-US"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মাউসের কয়টি পিন থাকে</a:t>
            </a:r>
            <a:r>
              <a:rPr lang="en-US" sz="3600" dirty="0" smtClean="0">
                <a:solidFill>
                  <a:schemeClr val="tx1"/>
                </a:solidFill>
                <a:latin typeface="Times New Roman" pitchFamily="18" charset="0"/>
                <a:cs typeface="Times New Roman" pitchFamily="18" charset="0"/>
              </a:rPr>
              <a:t>?</a:t>
            </a:r>
            <a:endParaRPr lang="bn-BD" sz="3600" dirty="0">
              <a:solidFill>
                <a:schemeClr val="tx1"/>
              </a:solidFill>
              <a:latin typeface="Times New Roman" pitchFamily="18" charset="0"/>
              <a:cs typeface="NikoshBAN" pitchFamily="2" charset="0"/>
            </a:endParaRPr>
          </a:p>
          <a:p>
            <a:r>
              <a:rPr lang="bn-BD"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a:p>
            <a:r>
              <a:rPr lang="bn-BD"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pic>
        <p:nvPicPr>
          <p:cNvPr id="10242" name="Picture 2" descr="C:\Users\Sumon\Desktop\Pic of Motherboard\download (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0478"/>
            <a:ext cx="3442401"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202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32001" y="228600"/>
            <a:ext cx="8229600" cy="3429000"/>
            <a:chOff x="2286000" y="29029"/>
            <a:chExt cx="4114799" cy="2146150"/>
          </a:xfrm>
        </p:grpSpPr>
        <p:pic>
          <p:nvPicPr>
            <p:cNvPr id="3" name="Picture 2" descr="D:\Picture\house.jpg"/>
            <p:cNvPicPr>
              <a:picLocks noChangeAspect="1" noChangeArrowheads="1"/>
            </p:cNvPicPr>
            <p:nvPr/>
          </p:nvPicPr>
          <p:blipFill>
            <a:blip r:embed="rId2"/>
            <a:srcRect/>
            <a:stretch>
              <a:fillRect/>
            </a:stretch>
          </p:blipFill>
          <p:spPr bwMode="auto">
            <a:xfrm>
              <a:off x="2286000" y="29029"/>
              <a:ext cx="4114799" cy="2146150"/>
            </a:xfrm>
            <a:prstGeom prst="rect">
              <a:avLst/>
            </a:prstGeom>
            <a:noFill/>
          </p:spPr>
        </p:pic>
        <p:sp>
          <p:nvSpPr>
            <p:cNvPr id="4" name="TextBox 3"/>
            <p:cNvSpPr txBox="1"/>
            <p:nvPr/>
          </p:nvSpPr>
          <p:spPr>
            <a:xfrm>
              <a:off x="2598060" y="978040"/>
              <a:ext cx="3429000" cy="5778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i="1" u="sng" dirty="0" err="1" smtClean="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rPr>
                <a:t>বাড়ির</a:t>
              </a:r>
              <a:r>
                <a:rPr lang="en-US" sz="5400" b="1" i="1" u="sng" dirty="0" smtClean="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rPr>
                <a:t> </a:t>
              </a:r>
              <a:r>
                <a:rPr lang="en-US" sz="5400" b="1" i="1" u="sng" dirty="0" err="1" smtClean="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rPr>
                <a:t>কাজ</a:t>
              </a:r>
              <a:endParaRPr lang="en-US" sz="5400" b="1" i="1" u="sng" dirty="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endParaRPr>
            </a:p>
          </p:txBody>
        </p:sp>
      </p:grpSp>
      <p:sp>
        <p:nvSpPr>
          <p:cNvPr id="5" name="Rounded Rectangle 4"/>
          <p:cNvSpPr/>
          <p:nvPr/>
        </p:nvSpPr>
        <p:spPr>
          <a:xfrm>
            <a:off x="516433" y="4031088"/>
            <a:ext cx="10964367" cy="2157211"/>
          </a:xfrm>
          <a:prstGeom prst="round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b="1" dirty="0" smtClean="0">
                <a:solidFill>
                  <a:srgbClr val="002060"/>
                </a:solidFill>
                <a:latin typeface="NikoshBAN" pitchFamily="2" charset="0"/>
                <a:cs typeface="NikoshBAN" pitchFamily="2" charset="0"/>
              </a:rPr>
              <a:t>১</a:t>
            </a:r>
            <a:r>
              <a:rPr lang="en-US" sz="4000" b="1" dirty="0" smtClean="0">
                <a:solidFill>
                  <a:srgbClr val="002060"/>
                </a:solidFill>
                <a:latin typeface="NikoshBAN" pitchFamily="2" charset="0"/>
                <a:cs typeface="NikoshBAN" pitchFamily="2" charset="0"/>
              </a:rPr>
              <a:t>। </a:t>
            </a:r>
            <a:r>
              <a:rPr lang="bn-BD" sz="4000" b="1" dirty="0" smtClean="0">
                <a:solidFill>
                  <a:srgbClr val="002060"/>
                </a:solidFill>
                <a:latin typeface="NikoshBAN" pitchFamily="2" charset="0"/>
                <a:cs typeface="NikoshBAN" pitchFamily="2" charset="0"/>
              </a:rPr>
              <a:t>সিরিয়াল পোর্ট সম্পর্কে বিস্তারিত বর্ণনা করো </a:t>
            </a:r>
            <a:r>
              <a:rPr lang="en-US" sz="4000" b="1" dirty="0" smtClean="0">
                <a:solidFill>
                  <a:srgbClr val="002060"/>
                </a:solidFill>
                <a:latin typeface="NikoshBAN" pitchFamily="2" charset="0"/>
                <a:cs typeface="NikoshBAN" pitchFamily="2" charset="0"/>
              </a:rPr>
              <a:t>।</a:t>
            </a:r>
            <a:endParaRPr lang="bn-BD" sz="4000" b="1" dirty="0" smtClean="0">
              <a:solidFill>
                <a:srgbClr val="002060"/>
              </a:solidFill>
              <a:latin typeface="NikoshBAN" pitchFamily="2" charset="0"/>
              <a:cs typeface="NikoshBAN" pitchFamily="2" charset="0"/>
            </a:endParaRPr>
          </a:p>
          <a:p>
            <a:r>
              <a:rPr lang="bn-BD" sz="4000" b="1" dirty="0" smtClean="0">
                <a:solidFill>
                  <a:srgbClr val="002060"/>
                </a:solidFill>
                <a:latin typeface="NikoshBAN" pitchFamily="2" charset="0"/>
                <a:cs typeface="NikoshBAN" pitchFamily="2" charset="0"/>
              </a:rPr>
              <a:t>২</a:t>
            </a:r>
            <a:r>
              <a:rPr lang="en-US" sz="4000" b="1" dirty="0" smtClean="0">
                <a:solidFill>
                  <a:srgbClr val="002060"/>
                </a:solidFill>
                <a:latin typeface="NikoshBAN" pitchFamily="2" charset="0"/>
                <a:cs typeface="NikoshBAN" pitchFamily="2" charset="0"/>
              </a:rPr>
              <a:t>। </a:t>
            </a:r>
            <a:r>
              <a:rPr lang="bn-BD" sz="4000" b="1" dirty="0" smtClean="0">
                <a:solidFill>
                  <a:srgbClr val="002060"/>
                </a:solidFill>
                <a:latin typeface="NikoshBAN" pitchFamily="2" charset="0"/>
                <a:cs typeface="NikoshBAN" pitchFamily="2" charset="0"/>
              </a:rPr>
              <a:t>সিস্টেম ইউনিটের সংযোগ ব্যবস্থা সংক্ষেপে আলোচনা করো।</a:t>
            </a:r>
            <a:endParaRPr lang="en-US" sz="4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150228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974"/>
            <a:ext cx="12191999" cy="1754326"/>
          </a:xfrm>
          <a:prstGeom prst="rect">
            <a:avLst/>
          </a:prstGeom>
          <a:solidFill>
            <a:schemeClr val="accent5">
              <a:lumMod val="60000"/>
              <a:lumOff val="40000"/>
            </a:schemeClr>
          </a:solidFill>
        </p:spPr>
        <p:txBody>
          <a:bodyPr wrap="square" rtlCol="0">
            <a:spAutoFit/>
          </a:bodyPr>
          <a:lstStyle/>
          <a:p>
            <a:pPr algn="ctr"/>
            <a:r>
              <a:rPr lang="bn-BD" sz="5400" dirty="0" smtClean="0">
                <a:solidFill>
                  <a:schemeClr val="accent6">
                    <a:lumMod val="75000"/>
                  </a:schemeClr>
                </a:solidFill>
                <a:latin typeface="NikoshBAN" pitchFamily="2" charset="0"/>
                <a:cs typeface="NikoshBAN" pitchFamily="2" charset="0"/>
              </a:rPr>
              <a:t>মূল্যায়ন---</a:t>
            </a:r>
          </a:p>
          <a:p>
            <a:pPr algn="ctr"/>
            <a:r>
              <a:rPr lang="bn-BD" sz="5400" dirty="0" smtClean="0">
                <a:latin typeface="NikoshBAN" pitchFamily="2" charset="0"/>
                <a:cs typeface="NikoshBAN" pitchFamily="2" charset="0"/>
              </a:rPr>
              <a:t>সিস্টেম ইউনিটের কুইজঃ</a:t>
            </a:r>
            <a:endParaRPr lang="en-US" dirty="0">
              <a:latin typeface="NikoshBAN" pitchFamily="2" charset="0"/>
              <a:cs typeface="NikoshBAN" pitchFamily="2" charset="0"/>
            </a:endParaRPr>
          </a:p>
        </p:txBody>
      </p:sp>
      <p:pic>
        <p:nvPicPr>
          <p:cNvPr id="9236" name="Picture 20" descr="C:\Users\Sumon\Desktop\Pic of Motherboard\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922" y="1994330"/>
            <a:ext cx="2863362" cy="36078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1907183832"/>
              </p:ext>
            </p:extLst>
          </p:nvPr>
        </p:nvGraphicFramePr>
        <p:xfrm>
          <a:off x="6435969" y="3147158"/>
          <a:ext cx="914400" cy="771525"/>
        </p:xfrm>
        <a:graphic>
          <a:graphicData uri="http://schemas.openxmlformats.org/presentationml/2006/ole">
            <mc:AlternateContent xmlns:mc="http://schemas.openxmlformats.org/markup-compatibility/2006">
              <mc:Choice xmlns:v="urn:schemas-microsoft-com:vml" Requires="v">
                <p:oleObj spid="_x0000_s9240"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6435969" y="314715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42254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466088"/>
          </a:xfrm>
          <a:solidFill>
            <a:srgbClr val="CCCC00"/>
          </a:solidFill>
        </p:spPr>
        <p:txBody>
          <a:bodyPr>
            <a:normAutofit/>
          </a:bodyPr>
          <a:lstStyle/>
          <a:p>
            <a:pPr algn="ctr"/>
            <a:r>
              <a:rPr lang="bn-BD" sz="3200" dirty="0" smtClean="0">
                <a:solidFill>
                  <a:srgbClr val="FF0000"/>
                </a:solidFill>
                <a:latin typeface="NikoshBAN" pitchFamily="2" charset="0"/>
                <a:cs typeface="NikoshBAN" pitchFamily="2" charset="0"/>
              </a:rPr>
              <a:t>কম্পিউটার অফিস অ্যাপ্লিকেশন-১ ক্লাশে উপস্থিত থাকার জন্য একাদশ শ্রেণির সকল ছাত্র-ছাত্রীকে জানাই আমার আন্তরিক</a:t>
            </a:r>
            <a:br>
              <a:rPr lang="bn-BD" sz="3200" dirty="0" smtClean="0">
                <a:solidFill>
                  <a:srgbClr val="FF0000"/>
                </a:solidFill>
                <a:latin typeface="NikoshBAN" pitchFamily="2" charset="0"/>
                <a:cs typeface="NikoshBAN" pitchFamily="2" charset="0"/>
              </a:rPr>
            </a:br>
            <a:r>
              <a:rPr lang="bn-BD" sz="3200" dirty="0" smtClean="0">
                <a:solidFill>
                  <a:srgbClr val="FF0000"/>
                </a:solidFill>
                <a:latin typeface="NikoshBAN" pitchFamily="2" charset="0"/>
                <a:cs typeface="NikoshBAN" pitchFamily="2" charset="0"/>
              </a:rPr>
              <a:t> অভিনন্দন।</a:t>
            </a:r>
            <a:endParaRPr lang="en-US" sz="3200" dirty="0">
              <a:solidFill>
                <a:srgbClr val="FF0000"/>
              </a:solidFill>
              <a:latin typeface="NikoshBAN" pitchFamily="2" charset="0"/>
              <a:cs typeface="NikoshBAN" pitchFamily="2" charset="0"/>
            </a:endParaRPr>
          </a:p>
        </p:txBody>
      </p:sp>
      <p:pic>
        <p:nvPicPr>
          <p:cNvPr id="4" name="Content Placeholder 3" descr="FB_IMG_1483274546302.jpg"/>
          <p:cNvPicPr>
            <a:picLocks noGrp="1" noChangeAspect="1"/>
          </p:cNvPicPr>
          <p:nvPr>
            <p:ph idx="1"/>
          </p:nvPr>
        </p:nvPicPr>
        <p:blipFill>
          <a:blip r:embed="rId3"/>
          <a:stretch>
            <a:fillRect/>
          </a:stretch>
        </p:blipFill>
        <p:spPr>
          <a:xfrm>
            <a:off x="304800" y="2133600"/>
            <a:ext cx="11582400" cy="4572000"/>
          </a:xfrm>
        </p:spPr>
      </p:pic>
    </p:spTree>
    <p:extLst>
      <p:ext uri="{BB962C8B-B14F-4D97-AF65-F5344CB8AC3E}">
        <p14:creationId xmlns:p14="http://schemas.microsoft.com/office/powerpoint/2010/main" val="645347167"/>
      </p:ext>
    </p:extLst>
  </p:cSld>
  <p:clrMapOvr>
    <a:masterClrMapping/>
  </p:clrMapOvr>
  <p:transition spd="slow">
    <p:wedge/>
    <p:sndAc>
      <p:stSnd>
        <p:snd r:embed="rId2" name="cashreg.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4800"/>
            <a:ext cx="12192000" cy="1219200"/>
          </a:xfrm>
          <a:blipFill>
            <a:blip r:embed="rId3"/>
            <a:tile tx="0" ty="0" sx="100000" sy="100000" flip="none" algn="tl"/>
          </a:blipFill>
          <a:effectLst>
            <a:glow rad="101600">
              <a:schemeClr val="accent3">
                <a:satMod val="175000"/>
                <a:alpha val="40000"/>
              </a:schemeClr>
            </a:glow>
          </a:effectLst>
        </p:spPr>
        <p:txBody>
          <a:bodyPr/>
          <a:lstStyle/>
          <a:p>
            <a:pPr algn="ctr"/>
            <a:r>
              <a:rPr lang="bn-BD" dirty="0" smtClean="0">
                <a:latin typeface="NikoshBAN" pitchFamily="2" charset="0"/>
                <a:cs typeface="NikoshBAN" pitchFamily="2" charset="0"/>
              </a:rPr>
              <a:t>শিক্ষক পরিচিতি</a:t>
            </a:r>
            <a:endParaRPr lang="en-US" dirty="0">
              <a:latin typeface="NikoshBAN" pitchFamily="2" charset="0"/>
              <a:cs typeface="NikoshBAN" pitchFamily="2" charset="0"/>
            </a:endParaRPr>
          </a:p>
        </p:txBody>
      </p:sp>
      <p:sp>
        <p:nvSpPr>
          <p:cNvPr id="6" name="Content Placeholder 5"/>
          <p:cNvSpPr>
            <a:spLocks noGrp="1"/>
          </p:cNvSpPr>
          <p:nvPr>
            <p:ph sz="half" idx="2"/>
          </p:nvPr>
        </p:nvSpPr>
        <p:spPr>
          <a:xfrm>
            <a:off x="5241791" y="1751529"/>
            <a:ext cx="6687800" cy="4868213"/>
          </a:xfrm>
          <a:solidFill>
            <a:schemeClr val="accent6">
              <a:lumMod val="60000"/>
              <a:lumOff val="40000"/>
            </a:schemeClr>
          </a:solidFill>
          <a:ln>
            <a:solidFill>
              <a:srgbClr val="CCECFF"/>
            </a:solidFill>
          </a:ln>
        </p:spPr>
        <p:txBody>
          <a:bodyPr>
            <a:normAutofit/>
          </a:bodyPr>
          <a:lstStyle/>
          <a:p>
            <a:pPr>
              <a:buFont typeface="Wingdings" pitchFamily="2" charset="2"/>
              <a:buChar char="Ø"/>
            </a:pPr>
            <a:r>
              <a:rPr lang="bn-BD" sz="3200" dirty="0" smtClean="0">
                <a:latin typeface="NikoshBAN" pitchFamily="2" charset="0"/>
                <a:cs typeface="NikoshBAN" pitchFamily="2" charset="0"/>
              </a:rPr>
              <a:t>নামঃ মোঃ ওবায়দুর রহমান</a:t>
            </a:r>
            <a:r>
              <a:rPr lang="en-US" sz="3200" dirty="0" smtClean="0">
                <a:latin typeface="NikoshBAN" pitchFamily="2" charset="0"/>
                <a:cs typeface="NikoshBAN" pitchFamily="2" charset="0"/>
              </a:rPr>
              <a:t>  ( </a:t>
            </a:r>
            <a:r>
              <a:rPr lang="bn-BD" sz="3200" dirty="0" smtClean="0">
                <a:latin typeface="NikoshBAN" pitchFamily="2" charset="0"/>
                <a:cs typeface="NikoshBAN" pitchFamily="2" charset="0"/>
              </a:rPr>
              <a:t>সুমন)</a:t>
            </a:r>
          </a:p>
          <a:p>
            <a:pPr>
              <a:buFont typeface="Wingdings" pitchFamily="2" charset="2"/>
              <a:buChar char="Ø"/>
            </a:pPr>
            <a:r>
              <a:rPr lang="bn-BD" dirty="0" smtClean="0">
                <a:latin typeface="NikoshBAN" pitchFamily="2" charset="0"/>
                <a:cs typeface="NikoshBAN" pitchFamily="2" charset="0"/>
              </a:rPr>
              <a:t>প্রতিষ্ঠানের নামঃ সান্তাহার টেকনিক্যাল অ্যান্ড বিজনেস ম্যানেজমেন্ট কলেজ ।</a:t>
            </a:r>
          </a:p>
          <a:p>
            <a:pPr>
              <a:buFont typeface="Wingdings" pitchFamily="2" charset="2"/>
              <a:buChar char="Ø"/>
            </a:pPr>
            <a:r>
              <a:rPr lang="bn-BD" dirty="0" smtClean="0">
                <a:latin typeface="NikoshBAN" pitchFamily="2" charset="0"/>
                <a:cs typeface="NikoshBAN" pitchFamily="2" charset="0"/>
              </a:rPr>
              <a:t>সান্তাহার , আদমদীঘি , বগুড়া ।</a:t>
            </a:r>
          </a:p>
          <a:p>
            <a:pPr>
              <a:buFont typeface="Wingdings" pitchFamily="2" charset="2"/>
              <a:buChar char="Ø"/>
            </a:pPr>
            <a:r>
              <a:rPr lang="bn-BD" dirty="0" smtClean="0">
                <a:latin typeface="NikoshBAN" pitchFamily="2" charset="0"/>
                <a:cs typeface="NikoshBAN" pitchFamily="2" charset="0"/>
              </a:rPr>
              <a:t>পদবীঃ প্রভাষক (কম্পিউটার)</a:t>
            </a:r>
          </a:p>
          <a:p>
            <a:pPr>
              <a:buFont typeface="Wingdings" pitchFamily="2" charset="2"/>
              <a:buChar char="Ø"/>
            </a:pPr>
            <a:r>
              <a:rPr lang="bn-BD" dirty="0" smtClean="0">
                <a:latin typeface="NikoshBAN" pitchFamily="2" charset="0"/>
                <a:cs typeface="NikoshBAN" pitchFamily="2" charset="0"/>
              </a:rPr>
              <a:t>মোবাইলঃ ০১৭১৮-২২০২৪২</a:t>
            </a:r>
          </a:p>
          <a:p>
            <a:pPr>
              <a:buNone/>
            </a:pPr>
            <a:r>
              <a:rPr lang="bn-BD" dirty="0" smtClean="0">
                <a:latin typeface="Times New Roman" pitchFamily="18" charset="0"/>
                <a:cs typeface="NikoshBAN" pitchFamily="2" charset="0"/>
              </a:rPr>
              <a:t> </a:t>
            </a:r>
            <a:r>
              <a:rPr lang="en-US" dirty="0" smtClean="0">
                <a:latin typeface="Times New Roman" pitchFamily="18" charset="0"/>
                <a:cs typeface="NikoshBAN" pitchFamily="2" charset="0"/>
              </a:rPr>
              <a:t>E-Mail: </a:t>
            </a:r>
            <a:r>
              <a:rPr lang="en-US" dirty="0" smtClean="0">
                <a:solidFill>
                  <a:schemeClr val="tx2">
                    <a:lumMod val="50000"/>
                  </a:schemeClr>
                </a:solidFill>
                <a:latin typeface="Times New Roman" pitchFamily="18" charset="0"/>
                <a:cs typeface="NikoshBAN" pitchFamily="2" charset="0"/>
                <a:hlinkClick r:id="rId4"/>
              </a:rPr>
              <a:t>sumonpouta1@gmail.com</a:t>
            </a:r>
            <a:endParaRPr lang="en-US" dirty="0" smtClean="0">
              <a:solidFill>
                <a:schemeClr val="tx2">
                  <a:lumMod val="50000"/>
                </a:schemeClr>
              </a:solidFill>
              <a:latin typeface="Times New Roman" pitchFamily="18" charset="0"/>
              <a:cs typeface="NikoshBAN" pitchFamily="2" charset="0"/>
            </a:endParaRPr>
          </a:p>
          <a:p>
            <a:pPr>
              <a:buNone/>
            </a:pPr>
            <a:r>
              <a:rPr lang="bn-BD" dirty="0" smtClean="0">
                <a:solidFill>
                  <a:srgbClr val="FF0000"/>
                </a:solidFill>
                <a:latin typeface="Times New Roman" pitchFamily="18" charset="0"/>
                <a:cs typeface="NikoshBAN" pitchFamily="2" charset="0"/>
              </a:rPr>
              <a:t>ফেসবুক আইডিঃ সুমন ওবায়দুর রহমান।</a:t>
            </a:r>
          </a:p>
          <a:p>
            <a:pPr>
              <a:buNone/>
            </a:pPr>
            <a:endParaRPr lang="bn-BD" sz="2400" dirty="0" smtClean="0">
              <a:solidFill>
                <a:srgbClr val="FF0000"/>
              </a:solidFill>
              <a:latin typeface="NikoshBAN" pitchFamily="2" charset="0"/>
              <a:cs typeface="NikoshBAN" pitchFamily="2" charset="0"/>
            </a:endParaRPr>
          </a:p>
          <a:p>
            <a:pPr>
              <a:buNone/>
            </a:pPr>
            <a:endParaRPr lang="bn-BD" sz="2400" dirty="0" smtClean="0">
              <a:solidFill>
                <a:srgbClr val="FF0000"/>
              </a:solidFill>
              <a:latin typeface="NikoshBAN" pitchFamily="2" charset="0"/>
              <a:cs typeface="NikoshBAN" pitchFamily="2" charset="0"/>
            </a:endParaRPr>
          </a:p>
          <a:p>
            <a:pPr>
              <a:buNone/>
            </a:pPr>
            <a:endParaRPr lang="en-US" dirty="0">
              <a:solidFill>
                <a:srgbClr val="FF0000"/>
              </a:solidFill>
              <a:latin typeface="NikoshBAN" pitchFamily="2" charset="0"/>
              <a:cs typeface="NikoshBAN" pitchFamily="2" charset="0"/>
            </a:endParaRPr>
          </a:p>
        </p:txBody>
      </p:sp>
      <p:grpSp>
        <p:nvGrpSpPr>
          <p:cNvPr id="7" name="Group 6"/>
          <p:cNvGrpSpPr/>
          <p:nvPr/>
        </p:nvGrpSpPr>
        <p:grpSpPr>
          <a:xfrm>
            <a:off x="339969" y="1922585"/>
            <a:ext cx="4220308" cy="4501661"/>
            <a:chOff x="2714625" y="5292"/>
            <a:chExt cx="5413374" cy="5413374"/>
          </a:xfrm>
        </p:grpSpPr>
        <p:sp>
          <p:nvSpPr>
            <p:cNvPr id="8" name="Oval 7"/>
            <p:cNvSpPr/>
            <p:nvPr/>
          </p:nvSpPr>
          <p:spPr>
            <a:xfrm>
              <a:off x="2714625" y="5292"/>
              <a:ext cx="5413374" cy="5413374"/>
            </a:xfrm>
            <a:prstGeom prst="ellipse">
              <a:avLst/>
            </a:prstGeom>
            <a:blipFill rotWithShape="0">
              <a:blip r:embed="rId5"/>
              <a:stretch>
                <a:fillRect/>
              </a:stretch>
            </a:blipFill>
            <a:ln w="508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Oval 4"/>
            <p:cNvSpPr/>
            <p:nvPr/>
          </p:nvSpPr>
          <p:spPr>
            <a:xfrm>
              <a:off x="3507395" y="798062"/>
              <a:ext cx="3827834" cy="3827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p:txBody>
        </p:sp>
      </p:grpSp>
    </p:spTree>
    <p:extLst>
      <p:ext uri="{BB962C8B-B14F-4D97-AF65-F5344CB8AC3E}">
        <p14:creationId xmlns:p14="http://schemas.microsoft.com/office/powerpoint/2010/main" val="2216549308"/>
      </p:ext>
    </p:extLst>
  </p:cSld>
  <p:clrMapOvr>
    <a:masterClrMapping/>
  </p:clrMapOvr>
  <p:transition spd="slow">
    <p:wedge/>
    <p:sndAc>
      <p:stSnd>
        <p:snd r:embed="rId2"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umon\Desktop\Pic of Motherboard\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3293" y="2297540"/>
            <a:ext cx="2593731" cy="32681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umon\Desktop\Pic of Motherboard\images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143" y="2297540"/>
            <a:ext cx="4233575" cy="31710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36548"/>
            <a:ext cx="12192000" cy="584775"/>
          </a:xfrm>
          <a:prstGeom prst="rect">
            <a:avLst/>
          </a:prstGeom>
          <a:solidFill>
            <a:schemeClr val="accent1">
              <a:lumMod val="75000"/>
            </a:schemeClr>
          </a:solidFill>
        </p:spPr>
        <p:txBody>
          <a:bodyPr wrap="square" rtlCol="0">
            <a:spAutoFit/>
          </a:bodyPr>
          <a:lstStyle/>
          <a:p>
            <a:pPr algn="ctr"/>
            <a:r>
              <a:rPr lang="bn-BD" sz="3200" dirty="0" smtClean="0">
                <a:latin typeface="NikoshBAN" pitchFamily="2" charset="0"/>
                <a:cs typeface="NikoshBAN" pitchFamily="2" charset="0"/>
              </a:rPr>
              <a:t>নিচের ছবিগুলো লক্ষ্য করো</a:t>
            </a:r>
            <a:endParaRPr lang="en-US" dirty="0">
              <a:latin typeface="NikoshBAN" pitchFamily="2" charset="0"/>
              <a:cs typeface="NikoshBAN" pitchFamily="2" charset="0"/>
            </a:endParaRPr>
          </a:p>
        </p:txBody>
      </p:sp>
      <p:sp>
        <p:nvSpPr>
          <p:cNvPr id="3" name="TextBox 2"/>
          <p:cNvSpPr txBox="1"/>
          <p:nvPr/>
        </p:nvSpPr>
        <p:spPr>
          <a:xfrm>
            <a:off x="3154357" y="855785"/>
            <a:ext cx="6188936" cy="584775"/>
          </a:xfrm>
          <a:prstGeom prst="rect">
            <a:avLst/>
          </a:prstGeom>
          <a:solidFill>
            <a:schemeClr val="accent5">
              <a:lumMod val="40000"/>
              <a:lumOff val="60000"/>
            </a:schemeClr>
          </a:solidFill>
          <a:ln>
            <a:solidFill>
              <a:schemeClr val="accent1">
                <a:lumMod val="75000"/>
              </a:schemeClr>
            </a:solidFill>
          </a:ln>
        </p:spPr>
        <p:txBody>
          <a:bodyPr wrap="square" rtlCol="0">
            <a:spAutoFit/>
          </a:bodyPr>
          <a:lstStyle/>
          <a:p>
            <a:pPr algn="ctr"/>
            <a:r>
              <a:rPr lang="bn-BD" sz="3200" dirty="0" smtClean="0">
                <a:latin typeface="NikoshBAN" pitchFamily="2" charset="0"/>
                <a:cs typeface="NikoshBAN" pitchFamily="2" charset="0"/>
              </a:rPr>
              <a:t>হ্যাঁ, এগুলোকে বলে সিস্টেম ইউনিট</a:t>
            </a:r>
            <a:endParaRPr lang="en-US" dirty="0">
              <a:latin typeface="NikoshBAN" pitchFamily="2" charset="0"/>
              <a:cs typeface="NikoshBAN" pitchFamily="2" charset="0"/>
            </a:endParaRPr>
          </a:p>
        </p:txBody>
      </p:sp>
      <p:sp>
        <p:nvSpPr>
          <p:cNvPr id="4" name="TextBox 3"/>
          <p:cNvSpPr txBox="1"/>
          <p:nvPr/>
        </p:nvSpPr>
        <p:spPr>
          <a:xfrm>
            <a:off x="5498123" y="5838092"/>
            <a:ext cx="1934308" cy="646331"/>
          </a:xfrm>
          <a:prstGeom prst="rect">
            <a:avLst/>
          </a:prstGeom>
          <a:solidFill>
            <a:schemeClr val="accent5"/>
          </a:solidFill>
        </p:spPr>
        <p:txBody>
          <a:bodyPr wrap="square" rtlCol="0">
            <a:spAutoFit/>
          </a:bodyPr>
          <a:lstStyle/>
          <a:p>
            <a:pPr algn="ctr"/>
            <a:r>
              <a:rPr lang="bn-BD" sz="3600" dirty="0" smtClean="0"/>
              <a:t>সিপিইউ</a:t>
            </a:r>
            <a:endParaRPr lang="en-US" dirty="0"/>
          </a:p>
        </p:txBody>
      </p:sp>
      <p:sp>
        <p:nvSpPr>
          <p:cNvPr id="5" name="TextBox 4"/>
          <p:cNvSpPr txBox="1"/>
          <p:nvPr/>
        </p:nvSpPr>
        <p:spPr>
          <a:xfrm>
            <a:off x="586154" y="5463555"/>
            <a:ext cx="2825262" cy="646331"/>
          </a:xfrm>
          <a:prstGeom prst="rect">
            <a:avLst/>
          </a:prstGeom>
          <a:solidFill>
            <a:schemeClr val="accent1">
              <a:lumMod val="75000"/>
            </a:schemeClr>
          </a:solidFill>
        </p:spPr>
        <p:txBody>
          <a:bodyPr wrap="square" rtlCol="0">
            <a:spAutoFit/>
          </a:bodyPr>
          <a:lstStyle/>
          <a:p>
            <a:pPr algn="ctr"/>
            <a:r>
              <a:rPr lang="bn-BD" sz="3600" dirty="0" smtClean="0">
                <a:latin typeface="NikoshBAN" pitchFamily="2" charset="0"/>
                <a:cs typeface="NikoshBAN" pitchFamily="2" charset="0"/>
              </a:rPr>
              <a:t>পোর্ট(</a:t>
            </a:r>
            <a:r>
              <a:rPr lang="en-US" sz="3600" dirty="0" smtClean="0">
                <a:latin typeface="NikoshBAN" pitchFamily="2" charset="0"/>
                <a:cs typeface="NikoshBAN" pitchFamily="2" charset="0"/>
              </a:rPr>
              <a:t>Port)</a:t>
            </a:r>
            <a:endParaRPr lang="en-US" dirty="0">
              <a:latin typeface="NikoshBAN" pitchFamily="2" charset="0"/>
              <a:cs typeface="NikoshBAN" pitchFamily="2" charset="0"/>
            </a:endParaRP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43361" y="2989385"/>
            <a:ext cx="3985350" cy="2051540"/>
          </a:xfrm>
          <a:prstGeom prst="rect">
            <a:avLst/>
          </a:prstGeom>
        </p:spPr>
      </p:pic>
    </p:spTree>
    <p:extLst>
      <p:ext uri="{BB962C8B-B14F-4D97-AF65-F5344CB8AC3E}">
        <p14:creationId xmlns:p14="http://schemas.microsoft.com/office/powerpoint/2010/main" val="421067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170433"/>
            <a:ext cx="12191999" cy="1015663"/>
          </a:xfrm>
          <a:prstGeom prst="rect">
            <a:avLst/>
          </a:prstGeom>
          <a:solidFill>
            <a:schemeClr val="accent1">
              <a:lumMod val="75000"/>
            </a:schemeClr>
          </a:solidFill>
        </p:spPr>
        <p:txBody>
          <a:bodyPr wrap="square" rtlCol="0">
            <a:spAutoFit/>
          </a:bodyPr>
          <a:lstStyle/>
          <a:p>
            <a:pPr algn="ctr"/>
            <a:r>
              <a:rPr lang="en-US" sz="6000" dirty="0" err="1" smtClean="0"/>
              <a:t>এসো</a:t>
            </a:r>
            <a:r>
              <a:rPr lang="bn-BD" sz="6000" dirty="0"/>
              <a:t> </a:t>
            </a:r>
            <a:r>
              <a:rPr lang="bn-BD" sz="6000" dirty="0" smtClean="0"/>
              <a:t>একটি </a:t>
            </a:r>
            <a:r>
              <a:rPr lang="en-US" sz="6000" dirty="0" err="1" smtClean="0"/>
              <a:t>ভিডিও</a:t>
            </a:r>
            <a:r>
              <a:rPr lang="en-US" sz="6000" dirty="0" smtClean="0"/>
              <a:t> </a:t>
            </a:r>
            <a:r>
              <a:rPr lang="en-US" sz="6000" dirty="0" err="1" smtClean="0"/>
              <a:t>দেখি</a:t>
            </a:r>
            <a:endParaRPr lang="en-US" sz="3600" dirty="0"/>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3673622630"/>
              </p:ext>
            </p:extLst>
          </p:nvPr>
        </p:nvGraphicFramePr>
        <p:xfrm>
          <a:off x="8686800" y="3342444"/>
          <a:ext cx="914400" cy="771525"/>
        </p:xfrm>
        <a:graphic>
          <a:graphicData uri="http://schemas.openxmlformats.org/presentationml/2006/ole">
            <mc:AlternateContent xmlns:mc="http://schemas.openxmlformats.org/markup-compatibility/2006">
              <mc:Choice xmlns:v="urn:schemas-microsoft-com:vml" Requires="v">
                <p:oleObj spid="_x0000_s1113"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8686800" y="3342444"/>
                        <a:ext cx="914400" cy="771525"/>
                      </a:xfrm>
                      <a:prstGeom prst="rect">
                        <a:avLst/>
                      </a:prstGeom>
                    </p:spPr>
                  </p:pic>
                </p:oleObj>
              </mc:Fallback>
            </mc:AlternateContent>
          </a:graphicData>
        </a:graphic>
      </p:graphicFrame>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097" y="2017226"/>
            <a:ext cx="6647550" cy="3421962"/>
          </a:xfrm>
          <a:prstGeom prst="rect">
            <a:avLst/>
          </a:prstGeom>
        </p:spPr>
      </p:pic>
    </p:spTree>
    <p:extLst>
      <p:ext uri="{BB962C8B-B14F-4D97-AF65-F5344CB8AC3E}">
        <p14:creationId xmlns:p14="http://schemas.microsoft.com/office/powerpoint/2010/main" val="390368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677" y="1870321"/>
            <a:ext cx="6126483" cy="646331"/>
          </a:xfrm>
          <a:prstGeom prst="rect">
            <a:avLst/>
          </a:prstGeom>
          <a:noFill/>
          <a:ln w="76200">
            <a:noFill/>
            <a:prstDash val="sysDash"/>
          </a:ln>
        </p:spPr>
        <p:txBody>
          <a:bodyPr wrap="square" rtlCol="0">
            <a:spAutoFit/>
          </a:bodyPr>
          <a:lstStyle/>
          <a:p>
            <a:r>
              <a:rPr lang="bn-IN" sz="3600" dirty="0" smtClean="0">
                <a:latin typeface="NikoshBAN" pitchFamily="2" charset="0"/>
                <a:cs typeface="NikoshBAN" pitchFamily="2" charset="0"/>
              </a:rPr>
              <a:t>এই </a:t>
            </a:r>
            <a:r>
              <a:rPr lang="bn-IN" sz="3600" dirty="0">
                <a:latin typeface="NikoshBAN" pitchFamily="2" charset="0"/>
                <a:cs typeface="NikoshBAN" pitchFamily="2" charset="0"/>
              </a:rPr>
              <a:t>পাঠ </a:t>
            </a:r>
            <a:r>
              <a:rPr lang="bn-IN" sz="3600" dirty="0" smtClean="0">
                <a:latin typeface="NikoshBAN" pitchFamily="2" charset="0"/>
                <a:cs typeface="NikoshBAN" pitchFamily="2" charset="0"/>
              </a:rPr>
              <a:t>শেষে </a:t>
            </a:r>
            <a:r>
              <a:rPr lang="bn-IN" sz="3600" dirty="0">
                <a:latin typeface="NikoshBAN" pitchFamily="2" charset="0"/>
                <a:cs typeface="NikoshBAN" pitchFamily="2" charset="0"/>
              </a:rPr>
              <a:t>শিক্ষার্থীরা-</a:t>
            </a:r>
            <a:r>
              <a:rPr lang="bn-IN" sz="3600" dirty="0" smtClean="0">
                <a:latin typeface="NikoshBAN" pitchFamily="2" charset="0"/>
                <a:cs typeface="NikoshBAN" pitchFamily="2" charset="0"/>
              </a:rPr>
              <a:t>------</a:t>
            </a:r>
            <a:endParaRPr lang="en-US" sz="4400" dirty="0">
              <a:latin typeface="NikoshBAN" pitchFamily="2" charset="0"/>
              <a:cs typeface="NikoshBAN" pitchFamily="2" charset="0"/>
            </a:endParaRPr>
          </a:p>
        </p:txBody>
      </p:sp>
      <p:sp>
        <p:nvSpPr>
          <p:cNvPr id="3" name="TextBox 2"/>
          <p:cNvSpPr txBox="1"/>
          <p:nvPr/>
        </p:nvSpPr>
        <p:spPr>
          <a:xfrm>
            <a:off x="0" y="232526"/>
            <a:ext cx="8402499" cy="769441"/>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bn-IN" sz="4400" dirty="0" smtClean="0">
                <a:latin typeface="NikoshBAN" pitchFamily="2" charset="0"/>
                <a:cs typeface="NikoshBAN" pitchFamily="2" charset="0"/>
              </a:rPr>
              <a:t> শি</a:t>
            </a:r>
            <a:r>
              <a:rPr lang="bn-BD" sz="4400" dirty="0">
                <a:latin typeface="NikoshBAN" pitchFamily="2" charset="0"/>
                <a:cs typeface="NikoshBAN" pitchFamily="2" charset="0"/>
              </a:rPr>
              <a:t>খ</a:t>
            </a:r>
            <a:r>
              <a:rPr lang="bn-BD" sz="4400" dirty="0" smtClean="0">
                <a:latin typeface="NikoshBAN" pitchFamily="2" charset="0"/>
                <a:cs typeface="NikoshBAN" pitchFamily="2" charset="0"/>
              </a:rPr>
              <a:t>ন</a:t>
            </a:r>
            <a:r>
              <a:rPr lang="bn-IN" sz="4400" dirty="0" smtClean="0">
                <a:latin typeface="NikoshBAN" pitchFamily="2" charset="0"/>
                <a:cs typeface="NikoshBAN" pitchFamily="2" charset="0"/>
              </a:rPr>
              <a:t>ফল-------</a:t>
            </a:r>
            <a:endParaRPr lang="en-US" sz="4400" dirty="0">
              <a:latin typeface="NikoshBAN" pitchFamily="2" charset="0"/>
              <a:cs typeface="NikoshBAN" pitchFamily="2" charset="0"/>
            </a:endParaRPr>
          </a:p>
        </p:txBody>
      </p:sp>
      <p:sp>
        <p:nvSpPr>
          <p:cNvPr id="7" name="TextBox 6"/>
          <p:cNvSpPr txBox="1"/>
          <p:nvPr/>
        </p:nvSpPr>
        <p:spPr>
          <a:xfrm>
            <a:off x="0" y="2886231"/>
            <a:ext cx="11491298" cy="2246769"/>
          </a:xfrm>
          <a:prstGeom prst="rect">
            <a:avLst/>
          </a:prstGeom>
          <a:noFill/>
          <a:ln w="76200">
            <a:noFill/>
            <a:prstDash val="sysDash"/>
          </a:ln>
        </p:spPr>
        <p:txBody>
          <a:bodyPr wrap="square" rtlCol="0">
            <a:spAutoFit/>
          </a:bodyPr>
          <a:lstStyle/>
          <a:p>
            <a:r>
              <a:rPr lang="bn-BD" sz="2800" dirty="0" smtClean="0">
                <a:latin typeface="NikoshBAN" pitchFamily="2" charset="0"/>
                <a:cs typeface="NikoshBAN" pitchFamily="2" charset="0"/>
              </a:rPr>
              <a:t>১। কম্পিউটার সিস্টেম ইউনিট </a:t>
            </a:r>
            <a:r>
              <a:rPr lang="en-US" sz="2800" dirty="0" err="1" smtClean="0">
                <a:latin typeface="NikoshBAN" pitchFamily="2" charset="0"/>
                <a:cs typeface="NikoshBAN" pitchFamily="2" charset="0"/>
              </a:rPr>
              <a:t>কি</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তা </a:t>
            </a:r>
            <a:r>
              <a:rPr lang="en-US" sz="2800" dirty="0" err="1" smtClean="0">
                <a:latin typeface="NikoshBAN" pitchFamily="2" charset="0"/>
                <a:cs typeface="NikoshBAN" pitchFamily="2" charset="0"/>
              </a:rPr>
              <a:t>বলতে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a:t>
            </a:r>
            <a:r>
              <a:rPr lang="en-US" sz="2800" dirty="0" smtClean="0">
                <a:latin typeface="NikoshBAN" pitchFamily="2" charset="0"/>
                <a:cs typeface="NikoshBAN" pitchFamily="2" charset="0"/>
              </a:rPr>
              <a:t>।</a:t>
            </a:r>
            <a:endParaRPr lang="bn-BD" sz="2800" dirty="0" smtClean="0">
              <a:latin typeface="NikoshBAN" pitchFamily="2" charset="0"/>
              <a:cs typeface="NikoshBAN" pitchFamily="2" charset="0"/>
            </a:endParaRPr>
          </a:p>
          <a:p>
            <a:r>
              <a:rPr lang="bn-BD" sz="2800" dirty="0" smtClean="0">
                <a:latin typeface="NikoshBAN" pitchFamily="2" charset="0"/>
                <a:cs typeface="NikoshBAN" pitchFamily="2" charset="0"/>
              </a:rPr>
              <a:t>২। কম্পিউটার সিস্টেমের প্রত্যেকটি ইউনিটের সংযোগ </a:t>
            </a:r>
          </a:p>
          <a:p>
            <a:r>
              <a:rPr lang="bn-BD" sz="2800" dirty="0">
                <a:latin typeface="NikoshBAN" pitchFamily="2" charset="0"/>
                <a:cs typeface="NikoshBAN" pitchFamily="2" charset="0"/>
              </a:rPr>
              <a:t> </a:t>
            </a:r>
            <a:r>
              <a:rPr lang="bn-BD" sz="2800" dirty="0" smtClean="0">
                <a:latin typeface="NikoshBAN" pitchFamily="2" charset="0"/>
                <a:cs typeface="NikoshBAN" pitchFamily="2" charset="0"/>
              </a:rPr>
              <a:t>   ব্যবস্থা ব্যাখ্যা করতে পারবে</a:t>
            </a:r>
          </a:p>
          <a:p>
            <a:r>
              <a:rPr lang="bn-BD" sz="2800" dirty="0" smtClean="0">
                <a:latin typeface="NikoshBAN" pitchFamily="2" charset="0"/>
                <a:cs typeface="NikoshBAN" pitchFamily="2" charset="0"/>
              </a:rPr>
              <a:t>৩। সিস্টেম ইউনিটের বিভিন্ন পোর্টের কাজ বর্ণনা করতে পারবে।</a:t>
            </a:r>
          </a:p>
          <a:p>
            <a:pPr marL="514350" indent="-514350">
              <a:buAutoNum type="arabicPeriod"/>
            </a:pPr>
            <a:endParaRPr lang="en-US" sz="2800" dirty="0"/>
          </a:p>
        </p:txBody>
      </p:sp>
      <p:pic>
        <p:nvPicPr>
          <p:cNvPr id="3075" name="Picture 3" descr="C:\Users\Sumon\Desktop\Pic of Motherboard\imag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8954" y="1523112"/>
            <a:ext cx="4021016" cy="3749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74502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5938" y="600017"/>
            <a:ext cx="4431324" cy="769441"/>
          </a:xfrm>
          <a:prstGeom prst="rect">
            <a:avLst/>
          </a:prstGeom>
          <a:solidFill>
            <a:schemeClr val="accent2">
              <a:lumMod val="75000"/>
            </a:schemeClr>
          </a:solidFill>
        </p:spPr>
        <p:txBody>
          <a:bodyPr wrap="square" rtlCol="0">
            <a:spAutoFit/>
          </a:bodyPr>
          <a:lstStyle/>
          <a:p>
            <a:pPr algn="ctr"/>
            <a:r>
              <a:rPr lang="bn-BD" sz="4400" dirty="0" smtClean="0"/>
              <a:t>সিস্টেম ইউনিট</a:t>
            </a:r>
            <a:endParaRPr lang="en-US" dirty="0"/>
          </a:p>
        </p:txBody>
      </p:sp>
      <p:sp>
        <p:nvSpPr>
          <p:cNvPr id="4" name="TextBox 3"/>
          <p:cNvSpPr txBox="1"/>
          <p:nvPr/>
        </p:nvSpPr>
        <p:spPr>
          <a:xfrm>
            <a:off x="328246" y="2203938"/>
            <a:ext cx="8217877" cy="3785652"/>
          </a:xfrm>
          <a:prstGeom prst="rect">
            <a:avLst/>
          </a:prstGeom>
          <a:solidFill>
            <a:schemeClr val="accent1">
              <a:lumMod val="40000"/>
              <a:lumOff val="60000"/>
            </a:schemeClr>
          </a:solidFill>
        </p:spPr>
        <p:txBody>
          <a:bodyPr wrap="square" rtlCol="0">
            <a:spAutoFit/>
          </a:bodyPr>
          <a:lstStyle/>
          <a:p>
            <a:r>
              <a:rPr lang="bn-BD" sz="2400" dirty="0" smtClean="0">
                <a:latin typeface="NikoshBAN" pitchFamily="2" charset="0"/>
                <a:cs typeface="NikoshBAN" pitchFamily="2" charset="0"/>
              </a:rPr>
              <a:t>কম্পিউটার সিস্টেম একটি বিস্তৃত পদ্ধতি। রেডিও, টেলেভিশন, সিডি প্লেয়ার ইত্যাদির মতো একক কোন যন্ত্র নয়। ইনপুট ইউনিট, প্রসেসিং ইউনিট এবং আউটপুট ইউনিটে ব্যবহৃত বিভিন্ন ধরণের যন্ত্রসমূহের পারস্পরিক সংযোগের মাধ্যমে তৈরি হয় একটি পূর্ণাঙ্গ কম্পিউটার। </a:t>
            </a:r>
          </a:p>
          <a:p>
            <a:r>
              <a:rPr lang="bn-BD" sz="2400" dirty="0" smtClean="0">
                <a:latin typeface="NikoshBAN" pitchFamily="2" charset="0"/>
                <a:cs typeface="NikoshBAN" pitchFamily="2" charset="0"/>
              </a:rPr>
              <a:t>কম্পিউটারের সাথে অনেক রকম ইনপুট-আউটপুট যন্ত্র সংযোগ করা হয়। অন্তর্বর্তী বা ইন্টারফেস বর্তনীর মাধ্যমে এসব যন্ত্রকে কম্পিউটারের সিস্টেম ইউনিটের সাথে সংযোগ দেয়ার জন্য বিভিন্ন ধরণের পয়েন্ট বা সংযোগ মুখ থাকে। এ সংযোগ মুখগুলোকে পোর্ট বলা হয়। এ সমস্ত সংযোগ সাধারণত দু’ধরণের প্লাগযুক্ত ক্যাবলের সাহায্যে সিপিইউ- এর পেছনের প্রান্তে দেয়া হয়। যে প্লাগে পিন লাগানো থাকে তাকে মেল প্লাগ(</a:t>
            </a:r>
            <a:r>
              <a:rPr lang="en-US" sz="2400" dirty="0" smtClean="0">
                <a:latin typeface="NikoshBAN" pitchFamily="2" charset="0"/>
                <a:cs typeface="NikoshBAN" pitchFamily="2" charset="0"/>
              </a:rPr>
              <a:t>Male plug)</a:t>
            </a:r>
            <a:r>
              <a:rPr lang="bn-BD" sz="2400" dirty="0" smtClean="0">
                <a:latin typeface="NikoshBAN" pitchFamily="2" charset="0"/>
                <a:cs typeface="NikoshBAN" pitchFamily="2" charset="0"/>
              </a:rPr>
              <a:t> এবং যে প্লাগে ছিদ্র থাকে তাকে ফিমেল প্লাগ(</a:t>
            </a:r>
            <a:r>
              <a:rPr lang="en-US" sz="2400" dirty="0" smtClean="0">
                <a:latin typeface="NikoshBAN" pitchFamily="2" charset="0"/>
                <a:cs typeface="NikoshBAN" pitchFamily="2" charset="0"/>
              </a:rPr>
              <a:t>Female plug) </a:t>
            </a:r>
            <a:r>
              <a:rPr lang="bn-BD" sz="2400" dirty="0" smtClean="0">
                <a:latin typeface="NikoshBAN" pitchFamily="2" charset="0"/>
                <a:cs typeface="NikoshBAN" pitchFamily="2" charset="0"/>
              </a:rPr>
              <a:t>বলে। </a:t>
            </a:r>
            <a:endParaRPr lang="en-US" dirty="0">
              <a:latin typeface="NikoshBAN" pitchFamily="2" charset="0"/>
              <a:cs typeface="NikoshBAN" pitchFamily="2" charset="0"/>
            </a:endParaRPr>
          </a:p>
        </p:txBody>
      </p:sp>
      <p:pic>
        <p:nvPicPr>
          <p:cNvPr id="2051" name="Picture 3" descr="C:\Users\Sumon\Desktop\Pic of Motherboard\download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2261" y="1322875"/>
            <a:ext cx="259080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umon\Desktop\Pic of Motherboard\download (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6117" y="3712552"/>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270388" y="660461"/>
            <a:ext cx="2098431" cy="400110"/>
          </a:xfrm>
          <a:prstGeom prst="rect">
            <a:avLst/>
          </a:prstGeom>
          <a:solidFill>
            <a:schemeClr val="accent1">
              <a:lumMod val="75000"/>
            </a:schemeClr>
          </a:solidFill>
        </p:spPr>
        <p:txBody>
          <a:bodyPr wrap="square" rtlCol="0">
            <a:spAutoFit/>
          </a:bodyPr>
          <a:lstStyle/>
          <a:p>
            <a:pPr algn="ctr"/>
            <a:r>
              <a:rPr lang="en-US" sz="2000" dirty="0" smtClean="0">
                <a:latin typeface="NikoshBAN" pitchFamily="2" charset="0"/>
                <a:cs typeface="NikoshBAN" pitchFamily="2" charset="0"/>
              </a:rPr>
              <a:t>Female </a:t>
            </a:r>
            <a:r>
              <a:rPr lang="en-US" sz="2000" dirty="0">
                <a:latin typeface="NikoshBAN" pitchFamily="2" charset="0"/>
                <a:cs typeface="NikoshBAN" pitchFamily="2" charset="0"/>
              </a:rPr>
              <a:t>plug</a:t>
            </a:r>
            <a:endParaRPr lang="en-US" sz="2000" dirty="0"/>
          </a:p>
        </p:txBody>
      </p:sp>
      <p:sp>
        <p:nvSpPr>
          <p:cNvPr id="8" name="TextBox 7"/>
          <p:cNvSpPr txBox="1"/>
          <p:nvPr/>
        </p:nvSpPr>
        <p:spPr>
          <a:xfrm>
            <a:off x="9302261" y="5989590"/>
            <a:ext cx="2467708" cy="461665"/>
          </a:xfrm>
          <a:prstGeom prst="rect">
            <a:avLst/>
          </a:prstGeom>
          <a:solidFill>
            <a:schemeClr val="accent1">
              <a:lumMod val="75000"/>
            </a:schemeClr>
          </a:solidFill>
        </p:spPr>
        <p:txBody>
          <a:bodyPr wrap="square" rtlCol="0">
            <a:spAutoFit/>
          </a:bodyPr>
          <a:lstStyle/>
          <a:p>
            <a:r>
              <a:rPr lang="en-US" sz="2400" dirty="0">
                <a:latin typeface="NikoshBAN" pitchFamily="2" charset="0"/>
                <a:cs typeface="NikoshBAN" pitchFamily="2" charset="0"/>
              </a:rPr>
              <a:t>M</a:t>
            </a:r>
            <a:r>
              <a:rPr lang="en-US" sz="2400" dirty="0" smtClean="0">
                <a:latin typeface="NikoshBAN" pitchFamily="2" charset="0"/>
                <a:cs typeface="NikoshBAN" pitchFamily="2" charset="0"/>
              </a:rPr>
              <a:t>ale </a:t>
            </a:r>
            <a:r>
              <a:rPr lang="en-US" sz="2400" dirty="0">
                <a:latin typeface="NikoshBAN" pitchFamily="2" charset="0"/>
                <a:cs typeface="NikoshBAN" pitchFamily="2" charset="0"/>
              </a:rPr>
              <a:t>plug</a:t>
            </a:r>
            <a:endParaRPr lang="en-US" dirty="0"/>
          </a:p>
        </p:txBody>
      </p:sp>
    </p:spTree>
    <p:extLst>
      <p:ext uri="{BB962C8B-B14F-4D97-AF65-F5344CB8AC3E}">
        <p14:creationId xmlns:p14="http://schemas.microsoft.com/office/powerpoint/2010/main" val="429165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arn(inVertical)">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heel(1)">
                                      <p:cBhvr>
                                        <p:cTn id="17" dur="20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umon\Desktop\Pic of Motherboard\images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2334" y="2098431"/>
            <a:ext cx="4246971" cy="316889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umon\Desktop\Pic of Motherboard\downloa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354" y="2051538"/>
            <a:ext cx="5337663" cy="38217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12277" y="515815"/>
            <a:ext cx="8968154" cy="1323439"/>
          </a:xfrm>
          <a:prstGeom prst="rect">
            <a:avLst/>
          </a:prstGeom>
          <a:solidFill>
            <a:schemeClr val="accent1">
              <a:lumMod val="40000"/>
              <a:lumOff val="60000"/>
            </a:schemeClr>
          </a:solidFill>
        </p:spPr>
        <p:txBody>
          <a:bodyPr wrap="square" rtlCol="0">
            <a:spAutoFit/>
          </a:bodyPr>
          <a:lstStyle/>
          <a:p>
            <a:r>
              <a:rPr lang="bn-BD" sz="3200" dirty="0" smtClean="0">
                <a:solidFill>
                  <a:srgbClr val="FF0000"/>
                </a:solidFill>
                <a:latin typeface="NikoshBAN" pitchFamily="2" charset="0"/>
                <a:cs typeface="NikoshBAN" pitchFamily="2" charset="0"/>
              </a:rPr>
              <a:t>সিস্টেম ইউনিটের সংযোগঃ</a:t>
            </a:r>
            <a:r>
              <a:rPr lang="bn-BD" sz="2400" dirty="0" smtClean="0">
                <a:solidFill>
                  <a:srgbClr val="FF0000"/>
                </a:solidFill>
                <a:latin typeface="NikoshBAN" pitchFamily="2" charset="0"/>
                <a:cs typeface="NikoshBAN" pitchFamily="2" charset="0"/>
              </a:rPr>
              <a:t> </a:t>
            </a:r>
          </a:p>
          <a:p>
            <a:r>
              <a:rPr lang="bn-BD" sz="2400" dirty="0" smtClean="0">
                <a:latin typeface="NikoshBAN" pitchFamily="2" charset="0"/>
                <a:cs typeface="NikoshBAN" pitchFamily="2" charset="0"/>
              </a:rPr>
              <a:t>কীবোর্ড, মাউস, মনিটর, প্রিন্টার, স্ক্যানারের সব ক্যাবলই সিস্টেম ইউনিটের সাথে সংযোগ দেয়া হয়।</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293778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569" y="246185"/>
            <a:ext cx="5193323" cy="646331"/>
          </a:xfrm>
          <a:prstGeom prst="rect">
            <a:avLst/>
          </a:prstGeom>
          <a:solidFill>
            <a:srgbClr val="92D050"/>
          </a:solidFill>
        </p:spPr>
        <p:txBody>
          <a:bodyPr wrap="square" rtlCol="0">
            <a:spAutoFit/>
          </a:bodyPr>
          <a:lstStyle/>
          <a:p>
            <a:pPr algn="ctr"/>
            <a:r>
              <a:rPr lang="bn-BD" sz="3600" dirty="0" smtClean="0">
                <a:latin typeface="NikoshBAN" pitchFamily="2" charset="0"/>
                <a:cs typeface="NikoshBAN" pitchFamily="2" charset="0"/>
              </a:rPr>
              <a:t>বিভিন্ন পোর্টের বর্ণনা</a:t>
            </a:r>
            <a:endParaRPr lang="en-US" dirty="0">
              <a:latin typeface="NikoshBAN" pitchFamily="2" charset="0"/>
              <a:cs typeface="NikoshBAN" pitchFamily="2" charset="0"/>
            </a:endParaRPr>
          </a:p>
        </p:txBody>
      </p:sp>
      <p:pic>
        <p:nvPicPr>
          <p:cNvPr id="4098" name="Picture 2" descr="C:\Users\Sumon\Desktop\Pic of Motherboard\download (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569" y="1430215"/>
            <a:ext cx="5692475" cy="276225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1359877" y="2121877"/>
            <a:ext cx="1547446" cy="199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359877" y="3481754"/>
            <a:ext cx="1547446" cy="199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3754" y="1101969"/>
            <a:ext cx="679938" cy="3785652"/>
          </a:xfrm>
          <a:prstGeom prst="rect">
            <a:avLst/>
          </a:prstGeom>
          <a:solidFill>
            <a:schemeClr val="accent1">
              <a:lumMod val="40000"/>
              <a:lumOff val="60000"/>
            </a:schemeClr>
          </a:solidFill>
        </p:spPr>
        <p:txBody>
          <a:bodyPr wrap="square" rtlCol="0">
            <a:spAutoFit/>
          </a:bodyPr>
          <a:lstStyle/>
          <a:p>
            <a:r>
              <a:rPr lang="bn-BD" sz="4000" dirty="0" smtClean="0">
                <a:latin typeface="NikoshBAN" pitchFamily="2" charset="0"/>
                <a:cs typeface="NikoshBAN" pitchFamily="2" charset="0"/>
              </a:rPr>
              <a:t>সিরিয়াল পোর্ট</a:t>
            </a:r>
            <a:endParaRPr lang="en-US" sz="4000" dirty="0">
              <a:latin typeface="NikoshBAN" pitchFamily="2" charset="0"/>
              <a:cs typeface="NikoshBAN" pitchFamily="2" charset="0"/>
            </a:endParaRPr>
          </a:p>
        </p:txBody>
      </p:sp>
      <p:sp>
        <p:nvSpPr>
          <p:cNvPr id="7" name="TextBox 6"/>
          <p:cNvSpPr txBox="1"/>
          <p:nvPr/>
        </p:nvSpPr>
        <p:spPr>
          <a:xfrm>
            <a:off x="609600" y="5438605"/>
            <a:ext cx="11031415" cy="954107"/>
          </a:xfrm>
          <a:prstGeom prst="rect">
            <a:avLst/>
          </a:prstGeom>
          <a:solidFill>
            <a:schemeClr val="bg2">
              <a:lumMod val="90000"/>
            </a:schemeClr>
          </a:solidFill>
        </p:spPr>
        <p:txBody>
          <a:bodyPr wrap="square" rtlCol="0">
            <a:spAutoFit/>
          </a:bodyPr>
          <a:lstStyle/>
          <a:p>
            <a:r>
              <a:rPr lang="bn-BD" sz="2800" dirty="0" smtClean="0">
                <a:latin typeface="NikoshBAN" pitchFamily="2" charset="0"/>
                <a:cs typeface="NikoshBAN" pitchFamily="2" charset="0"/>
              </a:rPr>
              <a:t>সিরিয়াল  পোর্ট একাধিক থাকতে পারে। সিরিয়াল পোর্টকে </a:t>
            </a:r>
            <a:r>
              <a:rPr lang="en-US" sz="2800" dirty="0" smtClean="0">
                <a:latin typeface="Times New Roman" pitchFamily="18" charset="0"/>
                <a:cs typeface="NikoshBAN" pitchFamily="2" charset="0"/>
              </a:rPr>
              <a:t>COM1, COM2, COM3 </a:t>
            </a:r>
            <a:r>
              <a:rPr lang="bn-BD" sz="2800" dirty="0" smtClean="0">
                <a:latin typeface="Times New Roman" pitchFamily="18" charset="0"/>
                <a:cs typeface="NikoshBAN" pitchFamily="2" charset="0"/>
              </a:rPr>
              <a:t>ইত্যাদি নামে অভিহিত করা হয়। সাধারণত সিরিয়াল পোর্ট </a:t>
            </a:r>
            <a:r>
              <a:rPr lang="en-US" sz="2800" dirty="0" smtClean="0">
                <a:latin typeface="Times New Roman" pitchFamily="18" charset="0"/>
                <a:cs typeface="NikoshBAN" pitchFamily="2" charset="0"/>
              </a:rPr>
              <a:t>9 pin </a:t>
            </a:r>
            <a:r>
              <a:rPr lang="bn-BD" sz="2800" dirty="0" smtClean="0">
                <a:latin typeface="NikoshBAN" pitchFamily="2" charset="0"/>
                <a:cs typeface="NikoshBAN" pitchFamily="2" charset="0"/>
              </a:rPr>
              <a:t>এবং</a:t>
            </a:r>
            <a:r>
              <a:rPr lang="en-US" sz="2800" dirty="0" smtClean="0">
                <a:latin typeface="Times New Roman" pitchFamily="18" charset="0"/>
                <a:cs typeface="NikoshBAN" pitchFamily="2" charset="0"/>
              </a:rPr>
              <a:t> 25 pin</a:t>
            </a:r>
            <a:r>
              <a:rPr lang="bn-BD" sz="2800" dirty="0" smtClean="0">
                <a:latin typeface="Times New Roman" pitchFamily="18" charset="0"/>
                <a:cs typeface="NikoshBAN" pitchFamily="2" charset="0"/>
              </a:rPr>
              <a:t> - এর হয়ে থাকে।</a:t>
            </a:r>
            <a:r>
              <a:rPr lang="bn-BD" sz="2400" dirty="0" smtClean="0">
                <a:latin typeface="Times New Roman" pitchFamily="18" charset="0"/>
                <a:cs typeface="NikoshBAN" pitchFamily="2" charset="0"/>
              </a:rPr>
              <a:t> </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207047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umon\Desktop\Pic of Motherboard\download (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754" y="-105507"/>
            <a:ext cx="6628525" cy="4964995"/>
          </a:xfrm>
          <a:prstGeom prst="rect">
            <a:avLst/>
          </a:prstGeom>
          <a:noFill/>
          <a:extLst>
            <a:ext uri="{909E8E84-426E-40DD-AFC4-6F175D3DCCD1}">
              <a14:hiddenFill xmlns:a14="http://schemas.microsoft.com/office/drawing/2010/main">
                <a:solidFill>
                  <a:srgbClr val="FFFFFF"/>
                </a:solidFill>
              </a14:hiddenFill>
            </a:ext>
          </a:extLst>
        </p:spPr>
      </p:pic>
      <p:sp>
        <p:nvSpPr>
          <p:cNvPr id="2" name="Pentagon 1"/>
          <p:cNvSpPr/>
          <p:nvPr/>
        </p:nvSpPr>
        <p:spPr>
          <a:xfrm>
            <a:off x="164123" y="4032738"/>
            <a:ext cx="11347939" cy="23680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Callout 2"/>
          <p:cNvSpPr/>
          <p:nvPr/>
        </p:nvSpPr>
        <p:spPr>
          <a:xfrm>
            <a:off x="9249508" y="199291"/>
            <a:ext cx="2707154" cy="2344617"/>
          </a:xfrm>
          <a:prstGeom prst="wedgeEllipseCallout">
            <a:avLst>
              <a:gd name="adj1" fmla="val -98394"/>
              <a:gd name="adj2" fmla="val 62449"/>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929446" y="832338"/>
            <a:ext cx="1582616" cy="1200329"/>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প্যারালাল পোর্ট</a:t>
            </a:r>
            <a:endParaRPr lang="en-US" dirty="0">
              <a:solidFill>
                <a:srgbClr val="FF0000"/>
              </a:solidFill>
              <a:latin typeface="NikoshBAN" pitchFamily="2" charset="0"/>
              <a:cs typeface="NikoshBAN" pitchFamily="2" charset="0"/>
            </a:endParaRPr>
          </a:p>
        </p:txBody>
      </p:sp>
      <p:sp>
        <p:nvSpPr>
          <p:cNvPr id="5" name="TextBox 4"/>
          <p:cNvSpPr txBox="1"/>
          <p:nvPr/>
        </p:nvSpPr>
        <p:spPr>
          <a:xfrm>
            <a:off x="608724" y="4267200"/>
            <a:ext cx="9695861" cy="1815882"/>
          </a:xfrm>
          <a:prstGeom prst="rect">
            <a:avLst/>
          </a:prstGeom>
          <a:noFill/>
        </p:spPr>
        <p:txBody>
          <a:bodyPr wrap="square" rtlCol="0">
            <a:spAutoFit/>
          </a:bodyPr>
          <a:lstStyle/>
          <a:p>
            <a:r>
              <a:rPr lang="bn-BD" sz="2800" dirty="0" smtClean="0">
                <a:latin typeface="NikoshBAN" pitchFamily="2" charset="0"/>
                <a:cs typeface="NikoshBAN" pitchFamily="2" charset="0"/>
              </a:rPr>
              <a:t>পার্সোনাল কম্পিউটারে একটি গুরুত্বপূর্ণ  পোর্ট হচ্ছে প্যারালাল পোর্ট।  এ ধরণের পোর্টের মাধ্যমে ডাটাসমূহ সমান্তরালভাবে আদান-প্রদান করা হয়ে থাকে। প্যারালাল পোর্ট </a:t>
            </a:r>
            <a:r>
              <a:rPr lang="en-US" sz="2800" dirty="0" smtClean="0">
                <a:latin typeface="Times New Roman" pitchFamily="18" charset="0"/>
                <a:cs typeface="Times New Roman" pitchFamily="18" charset="0"/>
              </a:rPr>
              <a:t>LPT1, LPT-2 </a:t>
            </a:r>
            <a:r>
              <a:rPr lang="bn-BD" sz="2800" dirty="0" smtClean="0">
                <a:latin typeface="NikoshBAN" pitchFamily="2" charset="0"/>
                <a:cs typeface="NikoshBAN" pitchFamily="2" charset="0"/>
              </a:rPr>
              <a:t>দ্বারা চিহ্নিত হয়ে থাকে। </a:t>
            </a:r>
            <a:r>
              <a:rPr lang="bn-BD" sz="2800" dirty="0">
                <a:latin typeface="NikoshBAN" pitchFamily="2" charset="0"/>
                <a:cs typeface="NikoshBAN" pitchFamily="2" charset="0"/>
              </a:rPr>
              <a:t>প্যারালাল </a:t>
            </a:r>
            <a:r>
              <a:rPr lang="bn-BD" sz="2800" dirty="0" smtClean="0">
                <a:latin typeface="NikoshBAN" pitchFamily="2" charset="0"/>
                <a:cs typeface="NikoshBAN" pitchFamily="2" charset="0"/>
              </a:rPr>
              <a:t>পোর্ট সাধারণত </a:t>
            </a:r>
            <a:r>
              <a:rPr lang="en-US" sz="2800" dirty="0" smtClean="0">
                <a:latin typeface="Times New Roman" pitchFamily="18" charset="0"/>
                <a:cs typeface="Times New Roman" pitchFamily="18" charset="0"/>
              </a:rPr>
              <a:t>25 Pin </a:t>
            </a:r>
            <a:r>
              <a:rPr lang="bn-BD" sz="2800" dirty="0" smtClean="0">
                <a:latin typeface="NikoshBAN" pitchFamily="2" charset="0"/>
                <a:cs typeface="NikoshBAN" pitchFamily="2" charset="0"/>
              </a:rPr>
              <a:t>বিশিষ্ট হয়ে থাকে। উক্ত পোর্টে প্রিন্টার, স্ক্যানার, সিডি ড্রাইভ ইত্যাদি ডিভাইসসমূহ সংযোগ দেয়া হয়। </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424269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ikoshBAN">
      <a:majorFont>
        <a:latin typeface="NikoshBAN"/>
        <a:ea typeface=""/>
        <a:cs typeface="NikoshBAN"/>
      </a:majorFont>
      <a:minorFont>
        <a:latin typeface="NikoshBAN"/>
        <a:ea typeface=""/>
        <a:cs typeface="NikoshB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tile tx="0" ty="0" sx="100000" sy="100000" flip="none" algn="tl"/>
        </a:blipFill>
        <a:ln w="63500" cap="rnd">
          <a:solidFill>
            <a:schemeClr val="tx1"/>
          </a:solidFill>
          <a:roun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TotalTime>
  <Words>479</Words>
  <Application>Microsoft Office PowerPoint</Application>
  <PresentationFormat>Custom</PresentationFormat>
  <Paragraphs>56</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Packager Shell Object</vt:lpstr>
      <vt:lpstr> স্বাগতম</vt:lpstr>
      <vt:lpstr>শিক্ষক 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কম্পিউটার অফিস অ্যাপ্লিকেশন-১ ক্লাশে উপস্থিত থাকার জন্য একাদশ শ্রেণির সকল ছাত্র-ছাত্রীকে জানাই আমার আন্তরিক  অভিনন্দন।</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Sumon</cp:lastModifiedBy>
  <cp:revision>150</cp:revision>
  <dcterms:created xsi:type="dcterms:W3CDTF">2019-11-27T15:07:02Z</dcterms:created>
  <dcterms:modified xsi:type="dcterms:W3CDTF">2020-02-28T04:18:39Z</dcterms:modified>
</cp:coreProperties>
</file>