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76" r:id="rId3"/>
    <p:sldId id="258" r:id="rId4"/>
    <p:sldId id="259" r:id="rId5"/>
    <p:sldId id="261" r:id="rId6"/>
    <p:sldId id="262" r:id="rId7"/>
    <p:sldId id="263" r:id="rId8"/>
    <p:sldId id="278" r:id="rId9"/>
    <p:sldId id="265" r:id="rId10"/>
    <p:sldId id="266" r:id="rId11"/>
    <p:sldId id="267" r:id="rId12"/>
    <p:sldId id="269" r:id="rId13"/>
    <p:sldId id="279" r:id="rId14"/>
    <p:sldId id="284" r:id="rId15"/>
    <p:sldId id="283" r:id="rId16"/>
    <p:sldId id="282"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64713-CA35-49BC-8586-D12DEBE9B9DB}" type="datetimeFigureOut">
              <a:rPr lang="en-US" smtClean="0"/>
              <a:pPr/>
              <a:t>2/25/2020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2F17ED-AC41-42EA-8C8B-F43D70FB0EC9}" type="slidenum">
              <a:rPr lang="en-US" smtClean="0"/>
              <a:pPr/>
              <a:t>‹#›</a:t>
            </a:fld>
            <a:endParaRPr lang="en-US"/>
          </a:p>
        </p:txBody>
      </p:sp>
    </p:spTree>
    <p:extLst>
      <p:ext uri="{BB962C8B-B14F-4D97-AF65-F5344CB8AC3E}">
        <p14:creationId xmlns:p14="http://schemas.microsoft.com/office/powerpoint/2010/main" val="262588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লেখাগুলো</a:t>
            </a:r>
            <a:r>
              <a:rPr lang="en-US" baseline="0" dirty="0" smtClean="0"/>
              <a:t> </a:t>
            </a:r>
            <a:r>
              <a:rPr lang="en-US" baseline="0" dirty="0" err="1" smtClean="0"/>
              <a:t>কম্পিউটারে</a:t>
            </a:r>
            <a:r>
              <a:rPr lang="en-US" baseline="0" dirty="0" smtClean="0"/>
              <a:t> </a:t>
            </a:r>
            <a:r>
              <a:rPr lang="en-US" baseline="0" dirty="0" err="1" smtClean="0"/>
              <a:t>কিভাবে</a:t>
            </a:r>
            <a:r>
              <a:rPr lang="en-US" baseline="0" dirty="0" smtClean="0"/>
              <a:t> </a:t>
            </a:r>
            <a:r>
              <a:rPr lang="en-US" baseline="0" dirty="0" err="1" smtClean="0"/>
              <a:t>উঠছে</a:t>
            </a:r>
            <a:r>
              <a:rPr lang="en-US" baseline="0" dirty="0" smtClean="0"/>
              <a:t> </a:t>
            </a:r>
            <a:r>
              <a:rPr lang="en-US" baseline="0" dirty="0" err="1" smtClean="0"/>
              <a:t>তোমরা</a:t>
            </a:r>
            <a:r>
              <a:rPr lang="en-US" baseline="0" dirty="0" smtClean="0"/>
              <a:t> </a:t>
            </a:r>
            <a:r>
              <a:rPr lang="en-US" baseline="0" dirty="0" err="1" smtClean="0"/>
              <a:t>কী</a:t>
            </a:r>
            <a:r>
              <a:rPr lang="en-US" baseline="0" dirty="0" smtClean="0"/>
              <a:t> </a:t>
            </a:r>
            <a:r>
              <a:rPr lang="en-US" baseline="0" dirty="0" err="1" smtClean="0"/>
              <a:t>বলতে</a:t>
            </a:r>
            <a:r>
              <a:rPr lang="en-US" baseline="0" dirty="0" smtClean="0"/>
              <a:t> </a:t>
            </a:r>
            <a:r>
              <a:rPr lang="en-US" baseline="0" dirty="0" err="1" smtClean="0"/>
              <a:t>পারবে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A07295-77FC-4F80-82CA-6BC0FBCB4A21}" type="slidenum">
              <a:rPr lang="en-US" smtClean="0"/>
              <a:pPr/>
              <a:t>12</a:t>
            </a:fld>
            <a:endParaRPr lang="en-US"/>
          </a:p>
        </p:txBody>
      </p:sp>
    </p:spTree>
    <p:extLst>
      <p:ext uri="{BB962C8B-B14F-4D97-AF65-F5344CB8AC3E}">
        <p14:creationId xmlns:p14="http://schemas.microsoft.com/office/powerpoint/2010/main" val="5744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hyperlink" Target="mailto:sumonpouta1@gmail.com"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1905000"/>
            <a:ext cx="8763000" cy="396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6600" dirty="0">
                <a:solidFill>
                  <a:srgbClr val="7030A0"/>
                </a:solidFill>
                <a:latin typeface="NikoshBAN" panose="02000000000000000000" pitchFamily="2" charset="0"/>
                <a:cs typeface="NikoshBAN" panose="02000000000000000000" pitchFamily="2" charset="0"/>
              </a:rPr>
              <a:t>ইনপুট </a:t>
            </a:r>
            <a:r>
              <a:rPr lang="bn-BD" sz="6600" dirty="0" smtClean="0">
                <a:solidFill>
                  <a:srgbClr val="7030A0"/>
                </a:solidFill>
                <a:latin typeface="NikoshBAN" panose="02000000000000000000" pitchFamily="2" charset="0"/>
                <a:cs typeface="NikoshBAN" panose="02000000000000000000" pitchFamily="2" charset="0"/>
              </a:rPr>
              <a:t>ডিভাইস</a:t>
            </a:r>
            <a:endParaRPr lang="en-US" sz="6600" dirty="0" smtClean="0">
              <a:solidFill>
                <a:srgbClr val="7030A0"/>
              </a:solidFill>
              <a:latin typeface="NikoshBAN" panose="02000000000000000000" pitchFamily="2" charset="0"/>
              <a:cs typeface="NikoshBAN" panose="02000000000000000000" pitchFamily="2" charset="0"/>
            </a:endParaRPr>
          </a:p>
          <a:p>
            <a:pPr algn="ctr"/>
            <a:r>
              <a:rPr lang="en-US" sz="6600" dirty="0" smtClean="0">
                <a:solidFill>
                  <a:srgbClr val="7030A0"/>
                </a:solidFill>
                <a:latin typeface="NikoshBAN" panose="02000000000000000000" pitchFamily="2" charset="0"/>
                <a:cs typeface="NikoshBAN" panose="02000000000000000000" pitchFamily="2" charset="0"/>
              </a:rPr>
              <a:t>Input Device</a:t>
            </a:r>
          </a:p>
          <a:p>
            <a:pPr algn="ctr"/>
            <a:endParaRPr lang="en-US" sz="6600" dirty="0">
              <a:solidFill>
                <a:srgbClr val="7030A0"/>
              </a:solidFill>
            </a:endParaRPr>
          </a:p>
        </p:txBody>
      </p:sp>
      <p:sp>
        <p:nvSpPr>
          <p:cNvPr id="3" name="Title 2"/>
          <p:cNvSpPr>
            <a:spLocks noGrp="1"/>
          </p:cNvSpPr>
          <p:nvPr>
            <p:ph type="title"/>
          </p:nvPr>
        </p:nvSpPr>
        <p:spPr>
          <a:xfrm>
            <a:off x="0" y="274638"/>
            <a:ext cx="9144000" cy="1143000"/>
          </a:xfrm>
          <a:solidFill>
            <a:schemeClr val="tx1">
              <a:lumMod val="85000"/>
              <a:lumOff val="15000"/>
            </a:schemeClr>
          </a:solidFill>
        </p:spPr>
        <p:txBody>
          <a:bodyPr>
            <a:normAutofit/>
          </a:bodyPr>
          <a:lstStyle/>
          <a:p>
            <a:r>
              <a:rPr lang="bn-BD" sz="66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66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স্বাগতম</a:t>
            </a:r>
            <a:endParaRPr lang="en-US" sz="6600" dirty="0">
              <a:solidFill>
                <a:srgbClr val="FF0000"/>
              </a:solidFill>
            </a:endParaRPr>
          </a:p>
        </p:txBody>
      </p:sp>
      <p:sp>
        <p:nvSpPr>
          <p:cNvPr id="6" name="Content Placeholder 5"/>
          <p:cNvSpPr>
            <a:spLocks noGrp="1"/>
          </p:cNvSpPr>
          <p:nvPr>
            <p:ph idx="1"/>
          </p:nvPr>
        </p:nvSpPr>
        <p:spPr>
          <a:xfrm>
            <a:off x="0" y="1600202"/>
            <a:ext cx="9144000" cy="495299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32195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737" y="4668798"/>
            <a:ext cx="9116291" cy="2123658"/>
          </a:xfrm>
          <a:prstGeom prst="rect">
            <a:avLst/>
          </a:prstGeom>
          <a:noFill/>
        </p:spPr>
        <p:txBody>
          <a:bodyPr wrap="square" rtlCol="0">
            <a:spAutoFit/>
          </a:bodyPr>
          <a:lstStyle/>
          <a:p>
            <a:r>
              <a:rPr lang="bn-BD" sz="4400" dirty="0" smtClean="0">
                <a:solidFill>
                  <a:srgbClr val="0070C0"/>
                </a:solidFill>
                <a:latin typeface="NikoshBAN" pitchFamily="2" charset="0"/>
                <a:cs typeface="NikoshBAN" pitchFamily="2" charset="0"/>
              </a:rPr>
              <a:t>এ অংশের মাধ্যমে যাবতীয় নিয়ন্ত্রণ কাজ সংঘটিত হয়। অর্থাৎ কোন নির্দেশের পর কোন নির্দেশ পালিত হবে তা এ অংশে নির্ধারিত হয়। </a:t>
            </a:r>
            <a:endParaRPr lang="en-US" sz="4400" dirty="0">
              <a:solidFill>
                <a:srgbClr val="0070C0"/>
              </a:solidFill>
              <a:latin typeface="NikoshBAN" pitchFamily="2" charset="0"/>
              <a:cs typeface="NikoshBAN" pitchFamily="2" charset="0"/>
            </a:endParaRPr>
          </a:p>
        </p:txBody>
      </p:sp>
      <p:sp>
        <p:nvSpPr>
          <p:cNvPr id="2" name="Rectangle 1"/>
          <p:cNvSpPr/>
          <p:nvPr/>
        </p:nvSpPr>
        <p:spPr>
          <a:xfrm>
            <a:off x="27709" y="228600"/>
            <a:ext cx="8915400" cy="707886"/>
          </a:xfrm>
          <a:prstGeom prst="rect">
            <a:avLst/>
          </a:prstGeom>
          <a:solidFill>
            <a:schemeClr val="accent6">
              <a:lumMod val="75000"/>
            </a:schemeClr>
          </a:solidFill>
        </p:spPr>
        <p:txBody>
          <a:bodyPr wrap="square">
            <a:spAutoFit/>
          </a:bodyPr>
          <a:lstStyle/>
          <a:p>
            <a:pPr lvl="0" algn="ctr"/>
            <a:r>
              <a:rPr lang="bn-BD" sz="4000" dirty="0">
                <a:solidFill>
                  <a:prstClr val="black"/>
                </a:solidFill>
                <a:latin typeface="NikoshBAN" pitchFamily="2" charset="0"/>
                <a:cs typeface="NikoshBAN" pitchFamily="2" charset="0"/>
              </a:rPr>
              <a:t>নিয়ন্ত্রণ অংশ বা কন্ট্রোল ইউনিট</a:t>
            </a:r>
            <a:endParaRPr lang="en-US" sz="4000" dirty="0">
              <a:solidFill>
                <a:prstClr val="black"/>
              </a:solidFill>
              <a:latin typeface="NikoshBAN" pitchFamily="2" charset="0"/>
              <a:cs typeface="NikoshBAN" pitchFamily="2" charset="0"/>
            </a:endParaRPr>
          </a:p>
        </p:txBody>
      </p:sp>
      <p:pic>
        <p:nvPicPr>
          <p:cNvPr id="5" name="Picture 3" descr="C:\Users\Sumon\Desktop\Pic of Processor\download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3352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3952008" y="2607468"/>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8800" y="2582129"/>
            <a:ext cx="3079689" cy="646331"/>
          </a:xfrm>
          <a:prstGeom prst="rect">
            <a:avLst/>
          </a:prstGeom>
          <a:solidFill>
            <a:schemeClr val="tx2">
              <a:lumMod val="60000"/>
              <a:lumOff val="40000"/>
            </a:schemeClr>
          </a:solidFill>
        </p:spPr>
        <p:txBody>
          <a:bodyPr wrap="none">
            <a:spAutoFit/>
          </a:bodyPr>
          <a:lstStyle/>
          <a:p>
            <a:r>
              <a:rPr lang="bn-BD" sz="3600" dirty="0">
                <a:solidFill>
                  <a:prstClr val="black"/>
                </a:solidFill>
              </a:rPr>
              <a:t>কন্ট্রোল ইউনিট</a:t>
            </a:r>
            <a:endParaRPr lang="en-US" sz="3600" dirty="0"/>
          </a:p>
        </p:txBody>
      </p:sp>
    </p:spTree>
    <p:extLst>
      <p:ext uri="{BB962C8B-B14F-4D97-AF65-F5344CB8AC3E}">
        <p14:creationId xmlns:p14="http://schemas.microsoft.com/office/powerpoint/2010/main" val="30331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327" y="228600"/>
            <a:ext cx="8839200" cy="769441"/>
          </a:xfrm>
          <a:prstGeom prst="rect">
            <a:avLst/>
          </a:prstGeom>
          <a:solidFill>
            <a:schemeClr val="accent6">
              <a:lumMod val="75000"/>
            </a:schemeClr>
          </a:solidFill>
        </p:spPr>
        <p:txBody>
          <a:bodyPr wrap="square" rtlCol="0">
            <a:spAutoFit/>
          </a:bodyPr>
          <a:lstStyle/>
          <a:p>
            <a:pPr algn="ctr"/>
            <a:r>
              <a:rPr lang="bn-BD" sz="4400" dirty="0">
                <a:latin typeface="NikoshBAN" pitchFamily="2" charset="0"/>
                <a:cs typeface="NikoshBAN" pitchFamily="2" charset="0"/>
              </a:rPr>
              <a:t>রেজিস্টার স্মৃতি বা মেমোরি </a:t>
            </a:r>
            <a:r>
              <a:rPr lang="bn-BD" sz="4400" dirty="0" smtClean="0">
                <a:latin typeface="NikoshBAN" pitchFamily="2" charset="0"/>
                <a:cs typeface="NikoshBAN" pitchFamily="2" charset="0"/>
              </a:rPr>
              <a:t>ইউনিট</a:t>
            </a:r>
            <a:endParaRPr lang="en-US" sz="4400" dirty="0">
              <a:latin typeface="NikoshBAN" pitchFamily="2" charset="0"/>
              <a:cs typeface="NikoshBAN" pitchFamily="2" charset="0"/>
            </a:endParaRPr>
          </a:p>
        </p:txBody>
      </p:sp>
      <p:sp>
        <p:nvSpPr>
          <p:cNvPr id="2" name="Rectangle 1"/>
          <p:cNvSpPr/>
          <p:nvPr/>
        </p:nvSpPr>
        <p:spPr>
          <a:xfrm>
            <a:off x="0" y="5562600"/>
            <a:ext cx="9144000" cy="1200329"/>
          </a:xfrm>
          <a:prstGeom prst="rect">
            <a:avLst/>
          </a:prstGeom>
        </p:spPr>
        <p:txBody>
          <a:bodyPr wrap="square">
            <a:spAutoFit/>
          </a:bodyPr>
          <a:lstStyle/>
          <a:p>
            <a:pPr lvl="0" algn="just"/>
            <a:r>
              <a:rPr lang="bn-BD" sz="3600" dirty="0">
                <a:solidFill>
                  <a:prstClr val="black"/>
                </a:solidFill>
                <a:latin typeface="NikoshBAN" pitchFamily="2" charset="0"/>
                <a:cs typeface="NikoshBAN" pitchFamily="2" charset="0"/>
              </a:rPr>
              <a:t>এটি ছোট আকারের </a:t>
            </a:r>
            <a:r>
              <a:rPr lang="bn-BD" sz="3600" dirty="0" smtClean="0">
                <a:solidFill>
                  <a:prstClr val="black"/>
                </a:solidFill>
                <a:latin typeface="NikoshBAN" pitchFamily="2" charset="0"/>
                <a:cs typeface="NikoshBAN" pitchFamily="2" charset="0"/>
              </a:rPr>
              <a:t>অত্যন্ত </a:t>
            </a:r>
            <a:r>
              <a:rPr lang="bn-BD" sz="3600" dirty="0">
                <a:solidFill>
                  <a:prstClr val="black"/>
                </a:solidFill>
                <a:latin typeface="NikoshBAN" pitchFamily="2" charset="0"/>
                <a:cs typeface="NikoshBAN" pitchFamily="2" charset="0"/>
              </a:rPr>
              <a:t>দ্রুতগতির অস্থায়ী মেমোরী বা স্মৃতি। এখান থেকে প্রয়োজনীয় তথ্য নিয়ে দ্রুত প্রক্রিয়াকরণ সম্পন্ন হয়।</a:t>
            </a:r>
            <a:endParaRPr lang="en-US" sz="3600" dirty="0">
              <a:solidFill>
                <a:prstClr val="black"/>
              </a:solidFill>
              <a:latin typeface="NikoshBAN" pitchFamily="2" charset="0"/>
              <a:cs typeface="NikoshBAN" pitchFamily="2" charset="0"/>
            </a:endParaRPr>
          </a:p>
        </p:txBody>
      </p:sp>
      <p:pic>
        <p:nvPicPr>
          <p:cNvPr id="4098" name="Picture 2" descr="C:\Users\Sumon\Desktop\Pic of Processor\download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3200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4114800" y="3237633"/>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62600" y="3119076"/>
            <a:ext cx="2667000" cy="584775"/>
          </a:xfrm>
          <a:prstGeom prst="rect">
            <a:avLst/>
          </a:prstGeom>
          <a:solidFill>
            <a:schemeClr val="accent3"/>
          </a:solidFill>
        </p:spPr>
        <p:txBody>
          <a:bodyPr wrap="square" rtlCol="0">
            <a:spAutoFit/>
          </a:bodyPr>
          <a:lstStyle/>
          <a:p>
            <a:r>
              <a:rPr lang="bn-BD" sz="3200" dirty="0"/>
              <a:t>মেমরি ইউনিট</a:t>
            </a:r>
            <a:endParaRPr lang="en-US" dirty="0"/>
          </a:p>
        </p:txBody>
      </p:sp>
    </p:spTree>
    <p:extLst>
      <p:ext uri="{BB962C8B-B14F-4D97-AF65-F5344CB8AC3E}">
        <p14:creationId xmlns:p14="http://schemas.microsoft.com/office/powerpoint/2010/main" val="10211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a:ext>
            </a:extLst>
          </a:blip>
          <a:srcRect l="3213" t="2716" r="3213" b="-1052"/>
          <a:stretch/>
        </p:blipFill>
        <p:spPr>
          <a:xfrm>
            <a:off x="2602058" y="1198142"/>
            <a:ext cx="3813845" cy="3591985"/>
          </a:xfrm>
          <a:prstGeom prst="rect">
            <a:avLst/>
          </a:prstGeom>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3651" y="1232778"/>
            <a:ext cx="3437653"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78510" y="4572000"/>
            <a:ext cx="3190491" cy="2021514"/>
          </a:xfrm>
          <a:prstGeom prst="rect">
            <a:avLst/>
          </a:prstGeom>
          <a:ln>
            <a:noFill/>
          </a:ln>
          <a:effectLst>
            <a:softEdge rad="112500"/>
          </a:effectLst>
        </p:spPr>
      </p:pic>
      <p:sp>
        <p:nvSpPr>
          <p:cNvPr id="9" name="Rectangle 8"/>
          <p:cNvSpPr/>
          <p:nvPr/>
        </p:nvSpPr>
        <p:spPr>
          <a:xfrm>
            <a:off x="2874460" y="1648361"/>
            <a:ext cx="3221541" cy="1871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36311" y="0"/>
            <a:ext cx="7793182" cy="830997"/>
          </a:xfrm>
          <a:prstGeom prst="rect">
            <a:avLst/>
          </a:prstGeom>
          <a:solidFill>
            <a:schemeClr val="accent3"/>
          </a:solidFill>
        </p:spPr>
        <p:txBody>
          <a:bodyPr wrap="square" rtlCol="0">
            <a:spAutoFit/>
          </a:bodyPr>
          <a:lstStyle/>
          <a:p>
            <a:pPr algn="ctr"/>
            <a:r>
              <a:rPr lang="en-US" sz="48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4800" dirty="0" err="1"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প্রসেসরের</a:t>
            </a:r>
            <a:r>
              <a:rPr lang="en-US" sz="48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4800" dirty="0" err="1"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কার্যপ্রণালী</a:t>
            </a:r>
            <a:r>
              <a:rPr lang="en-US" sz="48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endParaRPr lang="en-US" sz="48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3042249" y="1847964"/>
            <a:ext cx="2980456" cy="954107"/>
          </a:xfrm>
          <a:prstGeom prst="rect">
            <a:avLst/>
          </a:prstGeom>
          <a:noFill/>
        </p:spPr>
        <p:txBody>
          <a:bodyPr wrap="square" rtlCol="0">
            <a:spAutoFit/>
          </a:bodyPr>
          <a:lstStyle/>
          <a:p>
            <a:pPr algn="just"/>
            <a:r>
              <a:rPr lang="en-US" sz="2800" dirty="0" err="1" smtClean="0">
                <a:effectLst>
                  <a:outerShdw blurRad="38100" dist="38100" dir="2700000" algn="tl">
                    <a:srgbClr val="000000">
                      <a:alpha val="43137"/>
                    </a:srgbClr>
                  </a:outerShdw>
                </a:effectLst>
                <a:latin typeface="NikoshBAN" pitchFamily="2" charset="0"/>
                <a:cs typeface="NikoshBAN" pitchFamily="2" charset="0"/>
              </a:rPr>
              <a:t>আমার</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সোনার</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বাংলা</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আমি</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তোমায়</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ভালোবাসি</a:t>
            </a:r>
            <a:r>
              <a:rPr lang="en-US" sz="2800" dirty="0" smtClean="0">
                <a:effectLst>
                  <a:outerShdw blurRad="38100" dist="38100" dir="2700000" algn="tl">
                    <a:srgbClr val="000000">
                      <a:alpha val="43137"/>
                    </a:srgbClr>
                  </a:outerShdw>
                </a:effectLst>
                <a:latin typeface="NikoshBAN" pitchFamily="2" charset="0"/>
                <a:cs typeface="NikoshBAN" pitchFamily="2" charset="0"/>
              </a:rPr>
              <a:t>।</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7808" y="4095750"/>
            <a:ext cx="2371725" cy="238125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6575" y="4724401"/>
            <a:ext cx="1114425" cy="990599"/>
          </a:xfrm>
          <a:prstGeom prst="rect">
            <a:avLst/>
          </a:prstGeom>
        </p:spPr>
      </p:pic>
      <p:cxnSp>
        <p:nvCxnSpPr>
          <p:cNvPr id="15" name="Straight Arrow Connector 14"/>
          <p:cNvCxnSpPr/>
          <p:nvPr/>
        </p:nvCxnSpPr>
        <p:spPr>
          <a:xfrm>
            <a:off x="5410200" y="5410200"/>
            <a:ext cx="971450" cy="0"/>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6" idx="0"/>
          </p:cNvCxnSpPr>
          <p:nvPr/>
        </p:nvCxnSpPr>
        <p:spPr>
          <a:xfrm rot="16200000" flipV="1">
            <a:off x="6564286" y="3246364"/>
            <a:ext cx="666750" cy="1032021"/>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705601" y="4572001"/>
            <a:ext cx="1523999" cy="12954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97377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nodeType="clickEffect">
                                  <p:stCondLst>
                                    <p:cond delay="1000"/>
                                  </p:stCondLst>
                                  <p:endCondLst>
                                    <p:cond evt="onNext" delay="0">
                                      <p:tgtEl>
                                        <p:sldTgt/>
                                      </p:tgtEl>
                                    </p:cond>
                                  </p:endCondLst>
                                  <p:iterate type="lt">
                                    <p:tmPct val="5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equential Access Storage 3"/>
          <p:cNvSpPr/>
          <p:nvPr/>
        </p:nvSpPr>
        <p:spPr>
          <a:xfrm>
            <a:off x="2286000" y="304800"/>
            <a:ext cx="5105400" cy="2819400"/>
          </a:xfrm>
          <a:prstGeom prst="flowChartMagneticTap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latin typeface="NikoshBAN" pitchFamily="2" charset="0"/>
                <a:cs typeface="NikoshBAN" pitchFamily="2" charset="0"/>
              </a:rPr>
              <a:t>উত্তর বলি </a:t>
            </a:r>
          </a:p>
          <a:p>
            <a:pPr algn="ctr"/>
            <a:r>
              <a:rPr lang="bn-BD" sz="6000" b="1" dirty="0" smtClean="0">
                <a:latin typeface="NikoshBAN" pitchFamily="2" charset="0"/>
                <a:cs typeface="NikoshBAN" pitchFamily="2" charset="0"/>
              </a:rPr>
              <a:t>(একক কাজ)</a:t>
            </a:r>
            <a:endParaRPr lang="en-US" sz="6000" b="1" dirty="0">
              <a:latin typeface="NikoshBAN" pitchFamily="2" charset="0"/>
              <a:cs typeface="NikoshBAN" pitchFamily="2" charset="0"/>
            </a:endParaRPr>
          </a:p>
        </p:txBody>
      </p:sp>
      <p:sp>
        <p:nvSpPr>
          <p:cNvPr id="5" name="Rounded Rectangle 4"/>
          <p:cNvSpPr/>
          <p:nvPr/>
        </p:nvSpPr>
        <p:spPr>
          <a:xfrm>
            <a:off x="457200" y="3581400"/>
            <a:ext cx="8305800" cy="2514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4400" dirty="0" smtClean="0">
                <a:latin typeface="NikoshBAN" pitchFamily="2" charset="0"/>
                <a:cs typeface="NikoshBAN" pitchFamily="2" charset="0"/>
              </a:rPr>
              <a:t>◊কত </a:t>
            </a:r>
            <a:r>
              <a:rPr lang="bn-BD" sz="4400" dirty="0">
                <a:latin typeface="NikoshBAN" pitchFamily="2" charset="0"/>
                <a:cs typeface="NikoshBAN" pitchFamily="2" charset="0"/>
              </a:rPr>
              <a:t>সালে </a:t>
            </a:r>
            <a:r>
              <a:rPr lang="bn-BD" sz="4400" dirty="0" smtClean="0">
                <a:latin typeface="NikoshBAN" pitchFamily="2" charset="0"/>
                <a:cs typeface="NikoshBAN" pitchFamily="2" charset="0"/>
              </a:rPr>
              <a:t>মাক্রো</a:t>
            </a:r>
            <a:r>
              <a:rPr lang="en-US" sz="4400" dirty="0" smtClean="0">
                <a:latin typeface="NikoshBAN" pitchFamily="2" charset="0"/>
                <a:cs typeface="NikoshBAN" pitchFamily="2" charset="0"/>
              </a:rPr>
              <a:t> </a:t>
            </a:r>
            <a:r>
              <a:rPr lang="bn-BD" sz="4400" dirty="0" smtClean="0">
                <a:latin typeface="NikoshBAN" pitchFamily="2" charset="0"/>
                <a:cs typeface="NikoshBAN" pitchFamily="2" charset="0"/>
              </a:rPr>
              <a:t>প্রসেসরে</a:t>
            </a:r>
            <a:r>
              <a:rPr lang="bn-BD" sz="4400" dirty="0">
                <a:latin typeface="NikoshBAN" pitchFamily="2" charset="0"/>
                <a:cs typeface="NikoshBAN" pitchFamily="2" charset="0"/>
              </a:rPr>
              <a:t>র</a:t>
            </a:r>
            <a:r>
              <a:rPr lang="en-US" sz="4400" dirty="0" smtClean="0">
                <a:latin typeface="NikoshBAN" pitchFamily="2" charset="0"/>
                <a:cs typeface="NikoshBAN" pitchFamily="2" charset="0"/>
              </a:rPr>
              <a:t> </a:t>
            </a:r>
            <a:r>
              <a:rPr lang="bn-BD" sz="4400" dirty="0" smtClean="0">
                <a:latin typeface="NikoshBAN" pitchFamily="2" charset="0"/>
                <a:cs typeface="NikoshBAN" pitchFamily="2" charset="0"/>
              </a:rPr>
              <a:t>যাত্রা </a:t>
            </a:r>
            <a:r>
              <a:rPr lang="bn-BD" sz="4400" dirty="0">
                <a:latin typeface="NikoshBAN" pitchFamily="2" charset="0"/>
                <a:cs typeface="NikoshBAN" pitchFamily="2" charset="0"/>
              </a:rPr>
              <a:t>শুরু এবং সেটা কাদের মাধ্যমে? বর্ণনা কর।</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4143133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2699B-9285-470B-BDD8-D870372CF0FB}" type="datetime12">
              <a:rPr lang="en-US" smtClean="0"/>
              <a:t>8:57 AM</a:t>
            </a:fld>
            <a:endParaRPr lang="en-US"/>
          </a:p>
        </p:txBody>
      </p:sp>
      <p:sp>
        <p:nvSpPr>
          <p:cNvPr id="3" name="Slide Number Placeholder 2"/>
          <p:cNvSpPr>
            <a:spLocks noGrp="1"/>
          </p:cNvSpPr>
          <p:nvPr>
            <p:ph type="sldNum" sz="quarter" idx="12"/>
          </p:nvPr>
        </p:nvSpPr>
        <p:spPr/>
        <p:txBody>
          <a:bodyPr/>
          <a:lstStyle/>
          <a:p>
            <a:fld id="{77F65391-0DB0-4FAB-A6D0-73C85A0AECF0}" type="slidenum">
              <a:rPr lang="en-US" smtClean="0"/>
              <a:t>14</a:t>
            </a:fld>
            <a:endParaRPr lang="en-US"/>
          </a:p>
        </p:txBody>
      </p:sp>
    </p:spTree>
    <p:extLst>
      <p:ext uri="{BB962C8B-B14F-4D97-AF65-F5344CB8AC3E}">
        <p14:creationId xmlns:p14="http://schemas.microsoft.com/office/powerpoint/2010/main" val="2944243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0" y="228600"/>
            <a:ext cx="6172200" cy="3429000"/>
            <a:chOff x="2286000" y="29029"/>
            <a:chExt cx="4114799" cy="2146150"/>
          </a:xfrm>
        </p:grpSpPr>
        <p:pic>
          <p:nvPicPr>
            <p:cNvPr id="3" name="Picture 2" descr="D:\Picture\house.jpg"/>
            <p:cNvPicPr>
              <a:picLocks noChangeAspect="1" noChangeArrowheads="1"/>
            </p:cNvPicPr>
            <p:nvPr/>
          </p:nvPicPr>
          <p:blipFill>
            <a:blip r:embed="rId2"/>
            <a:srcRect/>
            <a:stretch>
              <a:fillRect/>
            </a:stretch>
          </p:blipFill>
          <p:spPr bwMode="auto">
            <a:xfrm>
              <a:off x="2286000" y="29029"/>
              <a:ext cx="4114799" cy="2146150"/>
            </a:xfrm>
            <a:prstGeom prst="rect">
              <a:avLst/>
            </a:prstGeom>
            <a:noFill/>
          </p:spPr>
        </p:pic>
        <p:sp>
          <p:nvSpPr>
            <p:cNvPr id="4" name="TextBox 3"/>
            <p:cNvSpPr txBox="1"/>
            <p:nvPr/>
          </p:nvSpPr>
          <p:spPr>
            <a:xfrm>
              <a:off x="2598060" y="978040"/>
              <a:ext cx="3429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i="1" u="sng" dirty="0" err="1"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বাড়ির</a:t>
              </a:r>
              <a:r>
                <a:rPr lang="en-US" sz="5400" b="1" i="1" u="sng" dirty="0"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 </a:t>
              </a:r>
              <a:r>
                <a:rPr lang="en-US" sz="5400" b="1" i="1" u="sng" dirty="0" err="1"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কাজ</a:t>
              </a:r>
              <a:endParaRPr lang="en-US" sz="5400" b="1" i="1" u="sng" dirty="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endParaRPr>
            </a:p>
          </p:txBody>
        </p:sp>
      </p:grpSp>
      <p:sp>
        <p:nvSpPr>
          <p:cNvPr id="5" name="Rounded Rectangle 4"/>
          <p:cNvSpPr/>
          <p:nvPr/>
        </p:nvSpPr>
        <p:spPr>
          <a:xfrm>
            <a:off x="533400" y="4267200"/>
            <a:ext cx="8001000" cy="1676400"/>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a:solidFill>
                  <a:srgbClr val="FF0000"/>
                </a:solidFill>
                <a:latin typeface="NikoshBAN" pitchFamily="2" charset="0"/>
                <a:cs typeface="NikoshBAN" pitchFamily="2" charset="0"/>
              </a:rPr>
              <a:t>‘প্রসেসর হলো কম্পিউটারের প্রধান প্রক্রিয়াকরণ অংশ’ পাঠের আলোকে </a:t>
            </a:r>
            <a:r>
              <a:rPr lang="bn-BD" sz="4000" dirty="0" smtClean="0">
                <a:solidFill>
                  <a:srgbClr val="FF0000"/>
                </a:solidFill>
                <a:latin typeface="NikoshBAN" pitchFamily="2" charset="0"/>
                <a:cs typeface="NikoshBAN" pitchFamily="2" charset="0"/>
              </a:rPr>
              <a:t>উক্তিটির </a:t>
            </a:r>
            <a:r>
              <a:rPr lang="bn-BD" sz="4000" dirty="0">
                <a:solidFill>
                  <a:srgbClr val="FF0000"/>
                </a:solidFill>
                <a:latin typeface="NikoshBAN" pitchFamily="2" charset="0"/>
                <a:cs typeface="NikoshBAN" pitchFamily="2" charset="0"/>
              </a:rPr>
              <a:t>যথার্থতা যাচাই কর।</a:t>
            </a:r>
            <a:endParaRPr lang="en-US"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147667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78636" cy="707886"/>
          </a:xfrm>
          <a:prstGeom prst="rect">
            <a:avLst/>
          </a:prstGeom>
          <a:solidFill>
            <a:schemeClr val="accent1">
              <a:lumMod val="60000"/>
              <a:lumOff val="40000"/>
            </a:schemeClr>
          </a:solidFill>
        </p:spPr>
        <p:txBody>
          <a:bodyPr wrap="square" rtlCol="0">
            <a:spAutoFit/>
          </a:bodyPr>
          <a:lstStyle/>
          <a:p>
            <a:pPr algn="ctr"/>
            <a:r>
              <a:rPr lang="bn-BD" sz="4000" dirty="0">
                <a:latin typeface="NikoshBAN" pitchFamily="2" charset="0"/>
                <a:cs typeface="NikoshBAN" pitchFamily="2" charset="0"/>
              </a:rPr>
              <a:t>মূল্যায়ন</a:t>
            </a:r>
            <a:endParaRPr lang="en-US" dirty="0"/>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169352783"/>
              </p:ext>
            </p:extLst>
          </p:nvPr>
        </p:nvGraphicFramePr>
        <p:xfrm>
          <a:off x="4267200" y="2133600"/>
          <a:ext cx="914400" cy="771525"/>
        </p:xfrm>
        <a:graphic>
          <a:graphicData uri="http://schemas.openxmlformats.org/presentationml/2006/ole">
            <mc:AlternateContent xmlns:mc="http://schemas.openxmlformats.org/markup-compatibility/2006">
              <mc:Choice xmlns:v="urn:schemas-microsoft-com:vml" Requires="v">
                <p:oleObj spid="_x0000_s106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267200" y="2133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09963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a:solidFill>
            <a:srgbClr val="CCCC00"/>
          </a:solidFill>
        </p:spPr>
        <p:txBody>
          <a:bodyPr>
            <a:normAutofit fontScale="90000"/>
          </a:bodyPr>
          <a:lstStyle/>
          <a:p>
            <a:pPr algn="ctr"/>
            <a:r>
              <a:rPr lang="bn-BD" sz="3200" dirty="0" smtClean="0">
                <a:solidFill>
                  <a:srgbClr val="FF0000"/>
                </a:solidFill>
                <a:latin typeface="NikoshBAN" pitchFamily="2" charset="0"/>
                <a:cs typeface="NikoshBAN" pitchFamily="2" charset="0"/>
              </a:rPr>
              <a:t>কম্পিউটার অফিস অ্যাপ্লিকেশন-১ ক্লাশে উপস্থিত থাকার জন্য একাদশ শ্রেণির সকল ছাত্র-ছাত্রীকে জানাই আমার আন্তরিক</a:t>
            </a:r>
            <a:br>
              <a:rPr lang="bn-BD" sz="3200" dirty="0" smtClean="0">
                <a:solidFill>
                  <a:srgbClr val="FF0000"/>
                </a:solidFill>
                <a:latin typeface="NikoshBAN" pitchFamily="2" charset="0"/>
                <a:cs typeface="NikoshBAN" pitchFamily="2" charset="0"/>
              </a:rPr>
            </a:br>
            <a:r>
              <a:rPr lang="bn-BD" sz="3200" dirty="0" smtClean="0">
                <a:solidFill>
                  <a:srgbClr val="FF0000"/>
                </a:solidFill>
                <a:latin typeface="NikoshBAN" pitchFamily="2" charset="0"/>
                <a:cs typeface="NikoshBAN" pitchFamily="2" charset="0"/>
              </a:rPr>
              <a:t> অভিনন্দন।</a:t>
            </a:r>
            <a:endParaRPr lang="en-US" sz="3200" dirty="0">
              <a:solidFill>
                <a:srgbClr val="FF0000"/>
              </a:solidFill>
              <a:latin typeface="NikoshBAN" pitchFamily="2" charset="0"/>
              <a:cs typeface="NikoshBAN" pitchFamily="2" charset="0"/>
            </a:endParaRPr>
          </a:p>
        </p:txBody>
      </p:sp>
      <p:pic>
        <p:nvPicPr>
          <p:cNvPr id="4" name="Content Placeholder 3" descr="FB_IMG_1483274546302.jpg"/>
          <p:cNvPicPr>
            <a:picLocks noGrp="1" noChangeAspect="1"/>
          </p:cNvPicPr>
          <p:nvPr>
            <p:ph idx="1"/>
          </p:nvPr>
        </p:nvPicPr>
        <p:blipFill>
          <a:blip r:embed="rId3"/>
          <a:stretch>
            <a:fillRect/>
          </a:stretch>
        </p:blipFill>
        <p:spPr>
          <a:xfrm>
            <a:off x="228600" y="2133600"/>
            <a:ext cx="8686800" cy="4572000"/>
          </a:xfrm>
        </p:spPr>
      </p:pic>
    </p:spTree>
  </p:cSld>
  <p:clrMapOvr>
    <a:masterClrMapping/>
  </p:clrMapOvr>
  <p:transition spd="slow">
    <p:wedge/>
    <p:sndAc>
      <p:stSnd>
        <p:snd r:embed="rId2" name="cashreg.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9144000" cy="1219200"/>
          </a:xfrm>
          <a:blipFill>
            <a:blip r:embed="rId3"/>
            <a:tile tx="0" ty="0" sx="100000" sy="100000" flip="none" algn="tl"/>
          </a:blipFill>
          <a:effectLst>
            <a:glow rad="101600">
              <a:schemeClr val="accent3">
                <a:satMod val="175000"/>
                <a:alpha val="40000"/>
              </a:schemeClr>
            </a:glow>
          </a:effectLst>
        </p:spPr>
        <p:txBody>
          <a:bodyPr/>
          <a:lstStyle/>
          <a:p>
            <a:pPr algn="ctr"/>
            <a:r>
              <a:rPr lang="bn-BD" dirty="0" smtClean="0">
                <a:latin typeface="NikoshBAN" pitchFamily="2" charset="0"/>
                <a:cs typeface="NikoshBAN" pitchFamily="2" charset="0"/>
              </a:rPr>
              <a:t>শিক্ষক পরিচিতি</a:t>
            </a:r>
            <a:endParaRPr lang="en-US" dirty="0">
              <a:latin typeface="NikoshBAN" pitchFamily="2" charset="0"/>
              <a:cs typeface="NikoshBAN" pitchFamily="2" charset="0"/>
            </a:endParaRPr>
          </a:p>
        </p:txBody>
      </p:sp>
      <p:pic>
        <p:nvPicPr>
          <p:cNvPr id="7" name="Content Placeholder 6" descr="10385498_283200031862588_934423274146873667_n.jpg"/>
          <p:cNvPicPr>
            <a:picLocks noGrp="1" noChangeAspect="1"/>
          </p:cNvPicPr>
          <p:nvPr>
            <p:ph sz="half" idx="1"/>
          </p:nvPr>
        </p:nvPicPr>
        <p:blipFill>
          <a:blip r:embed="rId4">
            <a:lum bright="-10000"/>
          </a:blip>
          <a:stretch>
            <a:fillRect/>
          </a:stretch>
        </p:blipFill>
        <p:spPr>
          <a:xfrm>
            <a:off x="596445" y="1920875"/>
            <a:ext cx="3760111" cy="4433888"/>
          </a:xfrm>
        </p:spPr>
      </p:pic>
      <p:sp>
        <p:nvSpPr>
          <p:cNvPr id="6" name="Content Placeholder 5"/>
          <p:cNvSpPr>
            <a:spLocks noGrp="1"/>
          </p:cNvSpPr>
          <p:nvPr>
            <p:ph sz="half" idx="2"/>
          </p:nvPr>
        </p:nvSpPr>
        <p:spPr>
          <a:xfrm>
            <a:off x="4648200" y="1828801"/>
            <a:ext cx="4495800" cy="4297363"/>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solidFill>
              <a:srgbClr val="CCECFF"/>
            </a:solidFill>
          </a:ln>
        </p:spPr>
        <p:txBody>
          <a:bodyPr>
            <a:normAutofit lnSpcReduction="10000"/>
          </a:bodyPr>
          <a:lstStyle/>
          <a:p>
            <a:pPr>
              <a:buFont typeface="Wingdings" pitchFamily="2" charset="2"/>
              <a:buChar char="Ø"/>
            </a:pPr>
            <a:r>
              <a:rPr lang="bn-BD" dirty="0" smtClean="0">
                <a:latin typeface="NikoshBAN" pitchFamily="2" charset="0"/>
                <a:cs typeface="NikoshBAN" pitchFamily="2" charset="0"/>
              </a:rPr>
              <a:t>নামঃ মোঃ ওবায়দুর রহমান</a:t>
            </a:r>
            <a:r>
              <a:rPr lang="en-US" dirty="0" smtClean="0">
                <a:latin typeface="NikoshBAN" pitchFamily="2" charset="0"/>
                <a:cs typeface="NikoshBAN" pitchFamily="2" charset="0"/>
              </a:rPr>
              <a:t>  ( </a:t>
            </a:r>
            <a:r>
              <a:rPr lang="bn-BD" dirty="0" smtClean="0">
                <a:latin typeface="NikoshBAN" pitchFamily="2" charset="0"/>
                <a:cs typeface="NikoshBAN" pitchFamily="2" charset="0"/>
              </a:rPr>
              <a:t>সুমন)</a:t>
            </a:r>
          </a:p>
          <a:p>
            <a:pPr>
              <a:buFont typeface="Wingdings" pitchFamily="2" charset="2"/>
              <a:buChar char="Ø"/>
            </a:pPr>
            <a:r>
              <a:rPr lang="bn-BD" sz="2400" dirty="0" smtClean="0">
                <a:latin typeface="NikoshBAN" pitchFamily="2" charset="0"/>
                <a:cs typeface="NikoshBAN" pitchFamily="2" charset="0"/>
              </a:rPr>
              <a:t>প্রতিষ্ঠানের নামঃ সান্তাহার টেকনিক্যাল অ্যান্ড বিজনেস ম্যানেজমেন্ট কলেজ ।</a:t>
            </a:r>
          </a:p>
          <a:p>
            <a:pPr>
              <a:buFont typeface="Wingdings" pitchFamily="2" charset="2"/>
              <a:buChar char="Ø"/>
            </a:pPr>
            <a:r>
              <a:rPr lang="bn-BD" dirty="0" smtClean="0">
                <a:latin typeface="NikoshBAN" pitchFamily="2" charset="0"/>
                <a:cs typeface="NikoshBAN" pitchFamily="2" charset="0"/>
              </a:rPr>
              <a:t>সান্তাহার , আদমদীঘি , বগুড়া ।</a:t>
            </a:r>
          </a:p>
          <a:p>
            <a:pPr>
              <a:buFont typeface="Wingdings" pitchFamily="2" charset="2"/>
              <a:buChar char="Ø"/>
            </a:pPr>
            <a:r>
              <a:rPr lang="bn-BD" dirty="0" smtClean="0">
                <a:latin typeface="NikoshBAN" pitchFamily="2" charset="0"/>
                <a:cs typeface="NikoshBAN" pitchFamily="2" charset="0"/>
              </a:rPr>
              <a:t>পদবীঃ প্রভাষক (কম্পিউটার)</a:t>
            </a:r>
          </a:p>
          <a:p>
            <a:pPr>
              <a:buFont typeface="Wingdings" pitchFamily="2" charset="2"/>
              <a:buChar char="Ø"/>
            </a:pPr>
            <a:r>
              <a:rPr lang="bn-BD" dirty="0" smtClean="0">
                <a:latin typeface="NikoshBAN" pitchFamily="2" charset="0"/>
                <a:cs typeface="NikoshBAN" pitchFamily="2" charset="0"/>
              </a:rPr>
              <a:t>মোবাইলঃ ০১৭১৮-২২০২৪২</a:t>
            </a:r>
          </a:p>
          <a:p>
            <a:pPr>
              <a:buNone/>
            </a:pPr>
            <a:r>
              <a:rPr lang="bn-BD" dirty="0" smtClean="0">
                <a:latin typeface="Times New Roman" pitchFamily="18" charset="0"/>
                <a:cs typeface="NikoshBAN" pitchFamily="2" charset="0"/>
              </a:rPr>
              <a:t> </a:t>
            </a:r>
            <a:r>
              <a:rPr lang="en-US" dirty="0" smtClean="0">
                <a:latin typeface="Times New Roman" pitchFamily="18" charset="0"/>
                <a:cs typeface="NikoshBAN" pitchFamily="2" charset="0"/>
              </a:rPr>
              <a:t>E-Mail: </a:t>
            </a:r>
            <a:r>
              <a:rPr lang="en-US" dirty="0" smtClean="0">
                <a:solidFill>
                  <a:schemeClr val="tx2">
                    <a:lumMod val="50000"/>
                  </a:schemeClr>
                </a:solidFill>
                <a:latin typeface="Times New Roman" pitchFamily="18" charset="0"/>
                <a:cs typeface="NikoshBAN" pitchFamily="2" charset="0"/>
                <a:hlinkClick r:id="rId5"/>
              </a:rPr>
              <a:t>sumonpouta1@gmail.com</a:t>
            </a:r>
            <a:endParaRPr lang="en-US" dirty="0" smtClean="0">
              <a:solidFill>
                <a:schemeClr val="tx2">
                  <a:lumMod val="50000"/>
                </a:schemeClr>
              </a:solidFill>
              <a:latin typeface="Times New Roman" pitchFamily="18" charset="0"/>
              <a:cs typeface="NikoshBAN" pitchFamily="2" charset="0"/>
            </a:endParaRPr>
          </a:p>
          <a:p>
            <a:pPr>
              <a:buNone/>
            </a:pPr>
            <a:r>
              <a:rPr lang="bn-BD" dirty="0" smtClean="0">
                <a:solidFill>
                  <a:srgbClr val="FF0000"/>
                </a:solidFill>
                <a:latin typeface="Times New Roman" pitchFamily="18" charset="0"/>
                <a:cs typeface="NikoshBAN" pitchFamily="2" charset="0"/>
              </a:rPr>
              <a:t>ফেসবুক আইডিঃ সুমন রহমান।</a:t>
            </a:r>
          </a:p>
          <a:p>
            <a:pPr>
              <a:buNone/>
            </a:pPr>
            <a:endParaRPr lang="bn-BD" sz="2400" dirty="0" smtClean="0">
              <a:solidFill>
                <a:srgbClr val="FF0000"/>
              </a:solidFill>
              <a:latin typeface="NikoshBAN" pitchFamily="2" charset="0"/>
              <a:cs typeface="NikoshBAN" pitchFamily="2" charset="0"/>
            </a:endParaRPr>
          </a:p>
          <a:p>
            <a:pPr>
              <a:buNone/>
            </a:pPr>
            <a:endParaRPr lang="bn-BD" sz="2400" dirty="0" smtClean="0">
              <a:solidFill>
                <a:srgbClr val="FF0000"/>
              </a:solidFill>
              <a:latin typeface="NikoshBAN" pitchFamily="2" charset="0"/>
              <a:cs typeface="NikoshBAN" pitchFamily="2" charset="0"/>
            </a:endParaRPr>
          </a:p>
          <a:p>
            <a:pPr>
              <a:buNone/>
            </a:pPr>
            <a:endParaRPr lang="en-US" dirty="0">
              <a:solidFill>
                <a:srgbClr val="FF0000"/>
              </a:solidFill>
              <a:latin typeface="NikoshBAN" pitchFamily="2" charset="0"/>
              <a:cs typeface="NikoshBAN" pitchFamily="2" charset="0"/>
            </a:endParaRPr>
          </a:p>
        </p:txBody>
      </p:sp>
    </p:spTree>
  </p:cSld>
  <p:clrMapOvr>
    <a:masterClrMapping/>
  </p:clrMapOvr>
  <p:transition spd="slow">
    <p:wedge/>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584775"/>
          </a:xfrm>
          <a:prstGeom prst="rect">
            <a:avLst/>
          </a:prstGeom>
          <a:solidFill>
            <a:schemeClr val="tx2">
              <a:lumMod val="40000"/>
              <a:lumOff val="60000"/>
            </a:schemeClr>
          </a:solidFill>
        </p:spPr>
        <p:txBody>
          <a:bodyPr wrap="square" rtlCol="0">
            <a:spAutoFit/>
          </a:bodyPr>
          <a:lstStyle/>
          <a:p>
            <a:pPr algn="ctr"/>
            <a:r>
              <a:rPr lang="bn-BD" sz="3200" dirty="0" smtClean="0">
                <a:latin typeface="NikoshBAN" pitchFamily="2" charset="0"/>
                <a:cs typeface="NikoshBAN" pitchFamily="2" charset="0"/>
              </a:rPr>
              <a:t>এসো নিচের ছবিগুলো দেখি ও অনুধাবন করার চেষ্টা করি</a:t>
            </a:r>
            <a:endParaRPr lang="en-US" sz="3200" dirty="0">
              <a:latin typeface="NikoshBAN" pitchFamily="2" charset="0"/>
              <a:cs typeface="NikoshBAN" pitchFamily="2" charset="0"/>
            </a:endParaRPr>
          </a:p>
        </p:txBody>
      </p:sp>
      <p:sp>
        <p:nvSpPr>
          <p:cNvPr id="7" name="TextBox 6"/>
          <p:cNvSpPr txBox="1"/>
          <p:nvPr/>
        </p:nvSpPr>
        <p:spPr>
          <a:xfrm>
            <a:off x="838200" y="6172200"/>
            <a:ext cx="7010400" cy="707886"/>
          </a:xfrm>
          <a:prstGeom prst="rect">
            <a:avLst/>
          </a:prstGeom>
          <a:solidFill>
            <a:schemeClr val="accent6">
              <a:lumMod val="75000"/>
            </a:schemeClr>
          </a:solidFill>
        </p:spPr>
        <p:txBody>
          <a:bodyPr wrap="square" rtlCol="0">
            <a:spAutoFit/>
          </a:bodyPr>
          <a:lstStyle/>
          <a:p>
            <a:pPr algn="ctr"/>
            <a:r>
              <a:rPr lang="bn-BD" sz="4000" dirty="0" smtClean="0">
                <a:latin typeface="NikoshBAN" pitchFamily="2" charset="0"/>
                <a:cs typeface="NikoshBAN" pitchFamily="2" charset="0"/>
              </a:rPr>
              <a:t>বলতে পারো ছবিগুলো কিসের?</a:t>
            </a:r>
            <a:endParaRPr lang="en-US" sz="2800" dirty="0">
              <a:latin typeface="NikoshBAN" pitchFamily="2" charset="0"/>
              <a:cs typeface="NikoshBAN" pitchFamily="2" charset="0"/>
            </a:endParaRPr>
          </a:p>
        </p:txBody>
      </p:sp>
      <p:pic>
        <p:nvPicPr>
          <p:cNvPr id="1026" name="Picture 2" descr="C:\Users\Sumon\Desktop\Pic of Processor\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1301894"/>
            <a:ext cx="26670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umon\Desktop\Pic of Processor\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06657"/>
            <a:ext cx="28194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umon\Desktop\Pic of Processor\download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733800"/>
            <a:ext cx="2533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umon\Desktop\Pic of Processor\download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4425" y="371301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24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236" y="533400"/>
            <a:ext cx="7620000" cy="1569660"/>
          </a:xfrm>
          <a:prstGeom prst="rect">
            <a:avLst/>
          </a:prstGeom>
          <a:solidFill>
            <a:schemeClr val="tx2">
              <a:lumMod val="40000"/>
              <a:lumOff val="60000"/>
            </a:schemeClr>
          </a:solidFill>
        </p:spPr>
        <p:txBody>
          <a:bodyPr wrap="square" rtlCol="0">
            <a:spAutoFit/>
          </a:bodyPr>
          <a:lstStyle/>
          <a:p>
            <a:pPr algn="ctr"/>
            <a:r>
              <a:rPr lang="bn-BD" sz="9600" dirty="0" smtClean="0">
                <a:latin typeface="NikoshBAN" pitchFamily="2" charset="0"/>
                <a:cs typeface="NikoshBAN" pitchFamily="2" charset="0"/>
              </a:rPr>
              <a:t>মাইক্রোপ্রসেসর</a:t>
            </a:r>
            <a:endParaRPr lang="en-US" sz="9600" dirty="0">
              <a:latin typeface="NikoshBAN" pitchFamily="2" charset="0"/>
              <a:cs typeface="NikoshBAN" pitchFamily="2" charset="0"/>
            </a:endParaRPr>
          </a:p>
        </p:txBody>
      </p:sp>
      <p:pic>
        <p:nvPicPr>
          <p:cNvPr id="2050" name="Picture 2" descr="C:\Users\Sumon\Desktop\Pic of Processor\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4" y="2209026"/>
            <a:ext cx="2619375" cy="23193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umon\Desktop\Pic of Processor\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103060"/>
            <a:ext cx="3381375" cy="25312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1600" y="5334000"/>
            <a:ext cx="7191375" cy="707886"/>
          </a:xfrm>
          <a:prstGeom prst="rect">
            <a:avLst/>
          </a:prstGeom>
          <a:solidFill>
            <a:schemeClr val="tx2">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হ্যাঁ, ঠিকই ধরেছ..................</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130744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2391" y="2362200"/>
            <a:ext cx="7620000" cy="3785652"/>
          </a:xfrm>
          <a:prstGeom prst="rect">
            <a:avLst/>
          </a:prstGeom>
          <a:solidFill>
            <a:srgbClr val="92D050"/>
          </a:solidFill>
        </p:spPr>
        <p:txBody>
          <a:bodyPr wrap="square" rtlCol="0">
            <a:spAutoFit/>
          </a:bodyPr>
          <a:lstStyle/>
          <a:p>
            <a:r>
              <a:rPr lang="bn-BD" sz="4800" dirty="0" smtClean="0">
                <a:latin typeface="NikoshBAN" pitchFamily="2" charset="0"/>
                <a:cs typeface="NikoshBAN" pitchFamily="2" charset="0"/>
              </a:rPr>
              <a:t>এই পাঠ শেষে শিক্ষার্থীরা-------</a:t>
            </a:r>
          </a:p>
          <a:p>
            <a:pPr marL="457200" indent="-457200">
              <a:buFont typeface="Wingdings" pitchFamily="2" charset="2"/>
              <a:buChar char="ü"/>
            </a:pPr>
            <a:r>
              <a:rPr lang="bn-BD" sz="4800" dirty="0">
                <a:latin typeface="NikoshBAN" pitchFamily="2" charset="0"/>
                <a:cs typeface="NikoshBAN" pitchFamily="2" charset="0"/>
              </a:rPr>
              <a:t> </a:t>
            </a:r>
            <a:r>
              <a:rPr lang="bn-BD" sz="4800" dirty="0" smtClean="0">
                <a:latin typeface="NikoshBAN" pitchFamily="2" charset="0"/>
                <a:cs typeface="NikoshBAN" pitchFamily="2" charset="0"/>
              </a:rPr>
              <a:t>প্রসেসর কি তা জানতে পারবে।</a:t>
            </a:r>
          </a:p>
          <a:p>
            <a:pPr marL="457200" indent="-457200">
              <a:buFont typeface="Wingdings" pitchFamily="2" charset="2"/>
              <a:buChar char="ü"/>
            </a:pPr>
            <a:r>
              <a:rPr lang="bn-BD" sz="4800" dirty="0">
                <a:latin typeface="NikoshBAN" pitchFamily="2" charset="0"/>
                <a:cs typeface="NikoshBAN" pitchFamily="2" charset="0"/>
              </a:rPr>
              <a:t> </a:t>
            </a:r>
            <a:r>
              <a:rPr lang="bn-BD" sz="4800" dirty="0" smtClean="0">
                <a:latin typeface="NikoshBAN" pitchFamily="2" charset="0"/>
                <a:cs typeface="NikoshBAN" pitchFamily="2" charset="0"/>
              </a:rPr>
              <a:t>প্রসেসর আবিষ্কারের ইতিহাস ব্যাখ্যা করতে পারবে।</a:t>
            </a:r>
          </a:p>
          <a:p>
            <a:pPr marL="457200" indent="-457200">
              <a:buFont typeface="Wingdings" pitchFamily="2" charset="2"/>
              <a:buChar char="ü"/>
            </a:pPr>
            <a:r>
              <a:rPr lang="bn-BD" sz="4800" dirty="0">
                <a:latin typeface="NikoshBAN" pitchFamily="2" charset="0"/>
                <a:cs typeface="NikoshBAN" pitchFamily="2" charset="0"/>
              </a:rPr>
              <a:t> </a:t>
            </a:r>
            <a:r>
              <a:rPr lang="bn-BD" sz="4800" dirty="0" smtClean="0">
                <a:latin typeface="NikoshBAN" pitchFamily="2" charset="0"/>
                <a:cs typeface="NikoshBAN" pitchFamily="2" charset="0"/>
              </a:rPr>
              <a:t>প্রসেসরের কাজ বর্ণনা করতে পারবে। </a:t>
            </a:r>
            <a:endParaRPr lang="en-US" sz="4800" dirty="0">
              <a:latin typeface="NikoshBAN" pitchFamily="2" charset="0"/>
              <a:cs typeface="NikoshBAN" pitchFamily="2" charset="0"/>
            </a:endParaRPr>
          </a:p>
        </p:txBody>
      </p:sp>
      <p:sp>
        <p:nvSpPr>
          <p:cNvPr id="2" name="TextBox 1"/>
          <p:cNvSpPr txBox="1"/>
          <p:nvPr/>
        </p:nvSpPr>
        <p:spPr>
          <a:xfrm>
            <a:off x="0" y="0"/>
            <a:ext cx="9164782" cy="1015663"/>
          </a:xfrm>
          <a:prstGeom prst="rect">
            <a:avLst/>
          </a:prstGeom>
          <a:solidFill>
            <a:schemeClr val="tx2">
              <a:lumMod val="60000"/>
              <a:lumOff val="40000"/>
            </a:schemeClr>
          </a:solidFill>
        </p:spPr>
        <p:txBody>
          <a:bodyPr wrap="square" rtlCol="0">
            <a:spAutoFit/>
          </a:bodyPr>
          <a:lstStyle/>
          <a:p>
            <a:pPr algn="ctr"/>
            <a:r>
              <a:rPr lang="bn-BD" sz="6000"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3183888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692727"/>
            <a:ext cx="2362200" cy="769441"/>
          </a:xfrm>
          <a:prstGeom prst="rect">
            <a:avLst/>
          </a:prstGeom>
          <a:solidFill>
            <a:schemeClr val="tx2">
              <a:lumMod val="60000"/>
              <a:lumOff val="40000"/>
            </a:schemeClr>
          </a:solidFill>
        </p:spPr>
        <p:txBody>
          <a:bodyPr wrap="square" rtlCol="0">
            <a:spAutoFit/>
          </a:bodyPr>
          <a:lstStyle/>
          <a:p>
            <a:r>
              <a:rPr lang="bn-BD" sz="4400" dirty="0" smtClean="0">
                <a:latin typeface="NikoshBAN" pitchFamily="2" charset="0"/>
                <a:cs typeface="NikoshBAN" pitchFamily="2" charset="0"/>
              </a:rPr>
              <a:t>প্রসেসর কি?</a:t>
            </a:r>
            <a:endParaRPr lang="en-US" sz="4400" dirty="0">
              <a:latin typeface="NikoshBAN" pitchFamily="2" charset="0"/>
              <a:cs typeface="NikoshBAN" pitchFamily="2" charset="0"/>
            </a:endParaRPr>
          </a:p>
        </p:txBody>
      </p:sp>
      <p:sp>
        <p:nvSpPr>
          <p:cNvPr id="3" name="TextBox 2"/>
          <p:cNvSpPr txBox="1"/>
          <p:nvPr/>
        </p:nvSpPr>
        <p:spPr>
          <a:xfrm>
            <a:off x="304800" y="2667000"/>
            <a:ext cx="8229600" cy="2800767"/>
          </a:xfrm>
          <a:prstGeom prst="rect">
            <a:avLst/>
          </a:prstGeom>
          <a:solidFill>
            <a:schemeClr val="accent6">
              <a:lumMod val="60000"/>
              <a:lumOff val="40000"/>
            </a:schemeClr>
          </a:solidFill>
        </p:spPr>
        <p:txBody>
          <a:bodyPr wrap="square" rtlCol="0">
            <a:spAutoFit/>
          </a:bodyPr>
          <a:lstStyle/>
          <a:p>
            <a:pPr algn="just"/>
            <a:r>
              <a:rPr lang="bn-BD" sz="4400" dirty="0" smtClean="0">
                <a:latin typeface="NikoshBAN" pitchFamily="2" charset="0"/>
                <a:cs typeface="NikoshBAN" pitchFamily="2" charset="0"/>
              </a:rPr>
              <a:t>প্রসেসর হলো এমন একটি অতি ক্ষুদ্র ইলেক্ট্রনিক্স চিপস যা কম্পিউটারের প্রধান প্রক্রিয়াকরণ যন্ত্র হিসেবে ব্যবহার করা হয়। এটিকে আবার কম্পিউটারের সিপিইউ ও বলা হয়।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202177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533400"/>
            <a:ext cx="3352800" cy="4559808"/>
          </a:xfrm>
          <a:prstGeom prst="rect">
            <a:avLst/>
          </a:prstGeom>
        </p:spPr>
      </p:pic>
      <p:sp>
        <p:nvSpPr>
          <p:cNvPr id="3" name="TextBox 2"/>
          <p:cNvSpPr txBox="1"/>
          <p:nvPr/>
        </p:nvSpPr>
        <p:spPr>
          <a:xfrm>
            <a:off x="207818" y="976745"/>
            <a:ext cx="4572000" cy="4832092"/>
          </a:xfrm>
          <a:prstGeom prst="rect">
            <a:avLst/>
          </a:prstGeom>
          <a:solidFill>
            <a:schemeClr val="accent1"/>
          </a:solidFill>
        </p:spPr>
        <p:txBody>
          <a:bodyPr wrap="square" rtlCol="0">
            <a:spAutoFit/>
          </a:bodyPr>
          <a:lstStyle/>
          <a:p>
            <a:pPr algn="just"/>
            <a:r>
              <a:rPr lang="bn-BD" sz="2800" dirty="0" smtClean="0">
                <a:latin typeface="NikoshBAN" pitchFamily="2" charset="0"/>
                <a:cs typeface="NikoshBAN" pitchFamily="2" charset="0"/>
              </a:rPr>
              <a:t>১৯৭১ সালেই প্রথম ইন্টেল কোম্পানী মাইক্রোপ্রসেসর উদ্ভাবন করেন এবং যার নাম দেয়া হয়েছিল ৪০০৪। এটির উদ্ভাবক ছিলেন যৌথভাবে মার্কিন যুক্তরাষ্ট্রের টেড হফ,স্ট্যান মেজর, ফেডরিকো ফ্যাগন এবং জাপানের বিজ্ঞানী মাসাতোশি শিমা। অসংখ্য ট্রনজিস্টরের সমন্বয়ে প্রসেসর গঠিত।</a:t>
            </a:r>
          </a:p>
          <a:p>
            <a:pPr algn="just"/>
            <a:r>
              <a:rPr lang="bn-BD" sz="2800" dirty="0" smtClean="0">
                <a:latin typeface="NikoshBAN" pitchFamily="2" charset="0"/>
                <a:cs typeface="NikoshBAN" pitchFamily="2" charset="0"/>
              </a:rPr>
              <a:t>বর্তমানে বাজারে যে প্রসেসর পাওয়া যায় সেগুলোতে প্রায় ২২৭,০০,০০,০০০টি ট্রানজিস্টর রয়েছে।</a:t>
            </a:r>
            <a:endParaRPr lang="en-US" sz="2800" dirty="0">
              <a:latin typeface="NikoshBAN" pitchFamily="2" charset="0"/>
              <a:cs typeface="NikoshBAN" pitchFamily="2" charset="0"/>
            </a:endParaRPr>
          </a:p>
        </p:txBody>
      </p:sp>
      <p:sp>
        <p:nvSpPr>
          <p:cNvPr id="4" name="TextBox 3"/>
          <p:cNvSpPr txBox="1"/>
          <p:nvPr/>
        </p:nvSpPr>
        <p:spPr>
          <a:xfrm>
            <a:off x="7772400" y="3606225"/>
            <a:ext cx="1143000" cy="584775"/>
          </a:xfrm>
          <a:prstGeom prst="rect">
            <a:avLst/>
          </a:prstGeom>
          <a:solidFill>
            <a:srgbClr val="00B0F0"/>
          </a:solidFill>
        </p:spPr>
        <p:txBody>
          <a:bodyPr wrap="square" rtlCol="0">
            <a:spAutoFit/>
          </a:bodyPr>
          <a:lstStyle/>
          <a:p>
            <a:r>
              <a:rPr lang="bn-BD" sz="3200" dirty="0" smtClean="0">
                <a:latin typeface="NikoshBAN" pitchFamily="2" charset="0"/>
                <a:cs typeface="NikoshBAN" pitchFamily="2" charset="0"/>
              </a:rPr>
              <a:t>প্রসেসর</a:t>
            </a:r>
            <a:endParaRPr lang="en-US" sz="3200" dirty="0">
              <a:latin typeface="NikoshBAN" pitchFamily="2" charset="0"/>
              <a:cs typeface="NikoshBAN" pitchFamily="2" charset="0"/>
            </a:endParaRPr>
          </a:p>
        </p:txBody>
      </p:sp>
      <p:sp>
        <p:nvSpPr>
          <p:cNvPr id="5" name="TextBox 4"/>
          <p:cNvSpPr txBox="1"/>
          <p:nvPr/>
        </p:nvSpPr>
        <p:spPr>
          <a:xfrm>
            <a:off x="1905000" y="179457"/>
            <a:ext cx="3810000" cy="707886"/>
          </a:xfrm>
          <a:prstGeom prst="rect">
            <a:avLst/>
          </a:prstGeom>
          <a:solidFill>
            <a:schemeClr val="accent2">
              <a:lumMod val="75000"/>
            </a:schemeClr>
          </a:solidFill>
        </p:spPr>
        <p:txBody>
          <a:bodyPr wrap="square" rtlCol="0">
            <a:spAutoFit/>
          </a:bodyPr>
          <a:lstStyle/>
          <a:p>
            <a:pPr algn="ctr"/>
            <a:r>
              <a:rPr lang="bn-BD" sz="4000" dirty="0" smtClean="0">
                <a:latin typeface="NikoshBAN" pitchFamily="2" charset="0"/>
                <a:cs typeface="NikoshBAN" pitchFamily="2" charset="0"/>
              </a:rPr>
              <a:t>ইতিহাস</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92313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4" name="Picture 2" descr="C:\Users\Sumon\Desktop\Pic of Processor\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28699"/>
            <a:ext cx="3214688" cy="155733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343400" y="1633537"/>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43600" y="1295400"/>
            <a:ext cx="2895600" cy="1200329"/>
          </a:xfrm>
          <a:prstGeom prst="rect">
            <a:avLst/>
          </a:prstGeom>
          <a:solidFill>
            <a:schemeClr val="accent6">
              <a:lumMod val="40000"/>
              <a:lumOff val="60000"/>
            </a:schemeClr>
          </a:solidFill>
        </p:spPr>
        <p:txBody>
          <a:bodyPr wrap="square" rtlCol="0">
            <a:spAutoFit/>
          </a:bodyPr>
          <a:lstStyle/>
          <a:p>
            <a:r>
              <a:rPr lang="bn-BD" sz="3600" dirty="0">
                <a:latin typeface="NikoshBAN" pitchFamily="2" charset="0"/>
                <a:cs typeface="NikoshBAN" pitchFamily="2" charset="0"/>
              </a:rPr>
              <a:t>এরিথমেটিক লজিক ইউনিট</a:t>
            </a:r>
            <a:endParaRPr lang="en-US" dirty="0"/>
          </a:p>
        </p:txBody>
      </p:sp>
      <p:sp>
        <p:nvSpPr>
          <p:cNvPr id="6" name="TextBox 5"/>
          <p:cNvSpPr txBox="1"/>
          <p:nvPr/>
        </p:nvSpPr>
        <p:spPr>
          <a:xfrm>
            <a:off x="685800" y="228600"/>
            <a:ext cx="7620000" cy="861774"/>
          </a:xfrm>
          <a:prstGeom prst="rect">
            <a:avLst/>
          </a:prstGeom>
          <a:noFill/>
        </p:spPr>
        <p:txBody>
          <a:bodyPr wrap="square" rtlCol="0">
            <a:spAutoFit/>
          </a:bodyPr>
          <a:lstStyle/>
          <a:p>
            <a:pPr algn="ctr"/>
            <a:r>
              <a:rPr lang="bn-BD" sz="3200" dirty="0">
                <a:latin typeface="NikoshBAN" pitchFamily="2" charset="0"/>
                <a:cs typeface="NikoshBAN" pitchFamily="2" charset="0"/>
              </a:rPr>
              <a:t>প্রধান তিনটি ইউনিটের সমন্বয়ে প্রসেসর গঠিত </a:t>
            </a:r>
            <a:endParaRPr lang="en-US" sz="3200" dirty="0">
              <a:latin typeface="NikoshBAN" pitchFamily="2" charset="0"/>
              <a:cs typeface="NikoshBAN" pitchFamily="2" charset="0"/>
            </a:endParaRPr>
          </a:p>
          <a:p>
            <a:endParaRPr lang="en-US" dirty="0"/>
          </a:p>
        </p:txBody>
      </p:sp>
      <p:pic>
        <p:nvPicPr>
          <p:cNvPr id="3075" name="Picture 3" descr="C:\Users\Sumon\Desktop\Pic of Processor\download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73" y="3048000"/>
            <a:ext cx="2914650" cy="1562100"/>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4191000" y="3655218"/>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8464" y="3536661"/>
            <a:ext cx="3124200" cy="584775"/>
          </a:xfrm>
          <a:prstGeom prst="rect">
            <a:avLst/>
          </a:prstGeom>
          <a:solidFill>
            <a:schemeClr val="accent6">
              <a:lumMod val="40000"/>
              <a:lumOff val="60000"/>
            </a:schemeClr>
          </a:solidFill>
        </p:spPr>
        <p:txBody>
          <a:bodyPr wrap="square">
            <a:spAutoFit/>
          </a:bodyPr>
          <a:lstStyle/>
          <a:p>
            <a:r>
              <a:rPr lang="bn-BD" sz="3200" dirty="0">
                <a:solidFill>
                  <a:prstClr val="black"/>
                </a:solidFill>
              </a:rPr>
              <a:t>কন্ট্রোল ইউনিট</a:t>
            </a:r>
            <a:endParaRPr lang="en-US" dirty="0"/>
          </a:p>
        </p:txBody>
      </p:sp>
      <p:pic>
        <p:nvPicPr>
          <p:cNvPr id="3076" name="Picture 4" descr="C:\Users\Sumon\Desktop\Pic of Processor\download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959927"/>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a:xfrm>
            <a:off x="4114800" y="5710020"/>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15001" y="5474842"/>
            <a:ext cx="3124200" cy="584775"/>
          </a:xfrm>
          <a:prstGeom prst="rect">
            <a:avLst/>
          </a:prstGeom>
          <a:solidFill>
            <a:schemeClr val="accent6">
              <a:lumMod val="40000"/>
              <a:lumOff val="60000"/>
            </a:schemeClr>
          </a:solidFill>
        </p:spPr>
        <p:txBody>
          <a:bodyPr wrap="square">
            <a:spAutoFit/>
          </a:bodyPr>
          <a:lstStyle/>
          <a:p>
            <a:r>
              <a:rPr lang="bn-BD" sz="3200" dirty="0"/>
              <a:t>মেমরি ইউনিট</a:t>
            </a:r>
            <a:endParaRPr lang="en-US" dirty="0"/>
          </a:p>
        </p:txBody>
      </p:sp>
    </p:spTree>
    <p:extLst>
      <p:ext uri="{BB962C8B-B14F-4D97-AF65-F5344CB8AC3E}">
        <p14:creationId xmlns:p14="http://schemas.microsoft.com/office/powerpoint/2010/main" val="125190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arn(inVertical)">
                                      <p:cBhvr>
                                        <p:cTn id="14" dur="500"/>
                                        <p:tgtEl>
                                          <p:spTgt spid="307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ppt_x"/>
                                          </p:val>
                                        </p:tav>
                                        <p:tav tm="100000">
                                          <p:val>
                                            <p:strVal val="#ppt_x"/>
                                          </p:val>
                                        </p:tav>
                                      </p:tavLst>
                                    </p:anim>
                                    <p:anim calcmode="lin" valueType="num">
                                      <p:cBhvr additive="base">
                                        <p:cTn id="26" dur="500" fill="hold"/>
                                        <p:tgtEl>
                                          <p:spTgt spid="307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wheel(1)">
                                      <p:cBhvr>
                                        <p:cTn id="39" dur="2000"/>
                                        <p:tgtEl>
                                          <p:spTgt spid="3076"/>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2000"/>
                                        <p:tgtEl>
                                          <p:spTgt spid="13"/>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animBg="1"/>
      <p:bldP spid="8" grpId="0" animBg="1"/>
      <p:bldP spid="13"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36" y="152400"/>
            <a:ext cx="9144000" cy="646331"/>
          </a:xfrm>
          <a:prstGeom prst="rect">
            <a:avLst/>
          </a:prstGeom>
          <a:solidFill>
            <a:schemeClr val="tx2">
              <a:lumMod val="60000"/>
              <a:lumOff val="40000"/>
            </a:schemeClr>
          </a:solidFill>
        </p:spPr>
        <p:txBody>
          <a:bodyPr wrap="square" rtlCol="0">
            <a:spAutoFit/>
          </a:bodyPr>
          <a:lstStyle/>
          <a:p>
            <a:pPr algn="ctr"/>
            <a:r>
              <a:rPr lang="bn-BD" sz="3600" dirty="0">
                <a:latin typeface="NikoshBAN" pitchFamily="2" charset="0"/>
                <a:cs typeface="NikoshBAN" pitchFamily="2" charset="0"/>
              </a:rPr>
              <a:t>গাণিতিক যুক্তি ইউনিট বা এরিটমেটিক লজিক ইউনিট (এএলইউ</a:t>
            </a:r>
            <a:r>
              <a:rPr lang="bn-BD" sz="3600" dirty="0" smtClean="0">
                <a:latin typeface="NikoshBAN" pitchFamily="2" charset="0"/>
                <a:cs typeface="NikoshBAN" pitchFamily="2" charset="0"/>
              </a:rPr>
              <a:t>)</a:t>
            </a:r>
            <a:endParaRPr lang="bn-BD" dirty="0">
              <a:latin typeface="NikoshBAN" pitchFamily="2" charset="0"/>
              <a:cs typeface="NikoshBAN" pitchFamily="2" charset="0"/>
            </a:endParaRPr>
          </a:p>
        </p:txBody>
      </p:sp>
      <p:sp>
        <p:nvSpPr>
          <p:cNvPr id="4" name="TextBox 3"/>
          <p:cNvSpPr txBox="1"/>
          <p:nvPr/>
        </p:nvSpPr>
        <p:spPr>
          <a:xfrm>
            <a:off x="0" y="4774939"/>
            <a:ext cx="9047019" cy="1938992"/>
          </a:xfrm>
          <a:prstGeom prst="rect">
            <a:avLst/>
          </a:prstGeom>
          <a:solidFill>
            <a:srgbClr val="00B0F0"/>
          </a:solidFill>
        </p:spPr>
        <p:txBody>
          <a:bodyPr wrap="square" rtlCol="0">
            <a:spAutoFit/>
          </a:bodyPr>
          <a:lstStyle/>
          <a:p>
            <a:r>
              <a:rPr lang="bn-BD" sz="4000" dirty="0" smtClean="0">
                <a:latin typeface="NikoshBAN" pitchFamily="2" charset="0"/>
                <a:cs typeface="NikoshBAN" pitchFamily="2" charset="0"/>
              </a:rPr>
              <a:t>এ অংশে যাবতীয় গাণিতিক ও  যৌক্তিক সিদ্ধান্তমূলক কাজ সংঘটিত হয়। যেমন- যোগ,বিয়োগ,গুণ,ভাগ ইত্যাদির কাজ।</a:t>
            </a:r>
            <a:endParaRPr lang="en-US" sz="4000" dirty="0">
              <a:latin typeface="NikoshBAN" pitchFamily="2" charset="0"/>
              <a:cs typeface="NikoshBAN" pitchFamily="2" charset="0"/>
            </a:endParaRPr>
          </a:p>
        </p:txBody>
      </p:sp>
      <p:sp>
        <p:nvSpPr>
          <p:cNvPr id="10" name="Rectangle 9"/>
          <p:cNvSpPr/>
          <p:nvPr/>
        </p:nvSpPr>
        <p:spPr>
          <a:xfrm>
            <a:off x="6019800" y="2088635"/>
            <a:ext cx="2685929" cy="1200329"/>
          </a:xfrm>
          <a:prstGeom prst="rect">
            <a:avLst/>
          </a:prstGeom>
          <a:solidFill>
            <a:schemeClr val="accent1">
              <a:lumMod val="40000"/>
              <a:lumOff val="60000"/>
            </a:schemeClr>
          </a:solidFill>
        </p:spPr>
        <p:txBody>
          <a:bodyPr wrap="square">
            <a:spAutoFit/>
          </a:bodyPr>
          <a:lstStyle/>
          <a:p>
            <a:pPr lvl="0"/>
            <a:r>
              <a:rPr lang="bn-BD" sz="3600" dirty="0">
                <a:solidFill>
                  <a:prstClr val="black"/>
                </a:solidFill>
                <a:latin typeface="NikoshBAN" pitchFamily="2" charset="0"/>
                <a:cs typeface="NikoshBAN" pitchFamily="2" charset="0"/>
              </a:rPr>
              <a:t>এরিথমেটিক </a:t>
            </a:r>
            <a:r>
              <a:rPr lang="bn-BD" sz="3600" dirty="0" smtClean="0">
                <a:solidFill>
                  <a:prstClr val="black"/>
                </a:solidFill>
                <a:latin typeface="NikoshBAN" pitchFamily="2" charset="0"/>
                <a:cs typeface="NikoshBAN" pitchFamily="2" charset="0"/>
              </a:rPr>
              <a:t>লজিক ইউনিট</a:t>
            </a:r>
            <a:endParaRPr lang="en-US" dirty="0">
              <a:solidFill>
                <a:prstClr val="black"/>
              </a:solidFill>
            </a:endParaRPr>
          </a:p>
        </p:txBody>
      </p:sp>
      <p:pic>
        <p:nvPicPr>
          <p:cNvPr id="11" name="Picture 2" descr="C:\Users\Sumon\Desktop\Pic of Processor\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3214688" cy="2590800"/>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a:off x="4003964" y="2514967"/>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9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350</Words>
  <Application>Microsoft Office PowerPoint</Application>
  <PresentationFormat>On-screen Show (4:3)</PresentationFormat>
  <Paragraphs>53</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Packager Shell Object</vt:lpstr>
      <vt:lpstr> স্বাগতম</vt:lpstr>
      <vt:lpstr>শিক্ষক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কম্পিউটার অফিস অ্যাপ্লিকেশন-১ ক্লাশে উপস্থিত থাকার জন্য একাদশ শ্রেণির সকল ছাত্র-ছাত্রীকে জানাই আমার আন্তরিক  অভিনন্দন।</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Sumon</cp:lastModifiedBy>
  <cp:revision>91</cp:revision>
  <dcterms:created xsi:type="dcterms:W3CDTF">2006-08-16T00:00:00Z</dcterms:created>
  <dcterms:modified xsi:type="dcterms:W3CDTF">2020-02-25T03:08:04Z</dcterms:modified>
</cp:coreProperties>
</file>