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6" r:id="rId2"/>
    <p:sldId id="256" r:id="rId3"/>
    <p:sldId id="257" r:id="rId4"/>
    <p:sldId id="27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8" r:id="rId14"/>
    <p:sldId id="267" r:id="rId15"/>
    <p:sldId id="26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E6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59" autoAdjust="0"/>
    <p:restoredTop sz="94660"/>
  </p:normalViewPr>
  <p:slideViewPr>
    <p:cSldViewPr snapToGrid="0">
      <p:cViewPr varScale="1">
        <p:scale>
          <a:sx n="73" d="100"/>
          <a:sy n="73" d="100"/>
        </p:scale>
        <p:origin x="7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BE2809-4551-4899-A543-3CBBF95698F2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D923F6-8C21-4108-815D-F19C04140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053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D923F6-8C21-4108-815D-F19C0414065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741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3BF65-DA05-4C4E-BD41-73459639D9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5AF33F-499F-4E72-9DC1-60B133F1EE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79E9B-9913-4BFD-8CC8-78A9FB49D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B69B-BEAC-4295-85E7-6B3E8710F562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36E81C-6EAB-4459-94DB-40E3664D1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813539-BF02-4E74-9706-D43921950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8BF42-72FE-4E10-8330-798D167DE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892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08DB3-65DD-4003-BA8D-8C765B88E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2BA90D-FB3C-4B65-9A0E-A94E8E5491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9ED2AB-9CFA-4643-B9AF-C2BD73EDE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B69B-BEAC-4295-85E7-6B3E8710F562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2A48E5-B850-4EDF-AF57-40EDA7C3E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ED4994-5BA9-41B8-ACEE-883A357D1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8BF42-72FE-4E10-8330-798D167DE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160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ECFD233-44D6-4658-A648-CBE246E9E5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3962AD-1E23-4609-9E20-CC309A29AF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67F1A6-8076-4B64-A340-972EC1109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B69B-BEAC-4295-85E7-6B3E8710F562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A98B8A-5EA9-4A4C-8F7F-6456F2DB8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874B7E-34B5-43BA-B025-D34BFD044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8BF42-72FE-4E10-8330-798D167DE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255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61769-5145-43AF-833B-1AA2DAF98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61532-E50B-4B1F-B737-A06421370E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DD8457-38CA-47E4-AA5D-2A0A1FEB9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B69B-BEAC-4295-85E7-6B3E8710F562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599408-80EE-4908-9ABD-25AD8BE6C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7A499A-D7BF-439C-B45B-387FA7B35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8BF42-72FE-4E10-8330-798D167DE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994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925C8-FB38-42B7-9A8E-605B0337A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EDDFFF-46C2-49F3-A964-1554418D9C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E9D10E-21E4-417A-BAE1-B7F5E1129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B69B-BEAC-4295-85E7-6B3E8710F562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1D4B32-341D-4FBD-B730-30057A191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8342EF-8B5A-4830-8DD7-68216EE3F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8BF42-72FE-4E10-8330-798D167DE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175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61FBC-7664-450C-90E6-85D3A9F2A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3EC81C-7085-47D3-80AF-7D195F46E6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091FDD-74F1-49C5-9CAD-61A82F5154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4E1C8F-25F8-4F79-9C74-FD723A560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B69B-BEAC-4295-85E7-6B3E8710F562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0C9E95-1F91-413F-A36E-903BEF139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12BC59-F393-4DA0-8C09-A7E5BB816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8BF42-72FE-4E10-8330-798D167DE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24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ECB11-4263-49A0-B025-E2C2721EC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230CA2-5177-4FEA-BDFF-6DDA6F4D37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87C7E2-DE9E-48BF-90AF-F63FC4965F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5735A8-78A3-467F-A40D-F44F765D7E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60772F-4661-43DC-A7FF-8A1E8953AB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54D958-1BAD-4AAD-92BB-D42F5A088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B69B-BEAC-4295-85E7-6B3E8710F562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DFC66A-E606-4E8A-82F2-E1C7FBB3E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167217-E926-4407-B43F-A6992A9FA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8BF42-72FE-4E10-8330-798D167DE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050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3EB18-C990-4C59-8C06-871976C45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2218EA-FD73-426D-A492-0BDA9ADE5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B69B-BEAC-4295-85E7-6B3E8710F562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828BF0-4E86-4DB1-BFEF-39E988BA1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20D2AC-9C48-410E-A2DE-1FB94460D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8BF42-72FE-4E10-8330-798D167DE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477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EBA822-9B7C-45D3-8C53-EC041F242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B69B-BEAC-4295-85E7-6B3E8710F562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04B86C-F939-41C7-A3D0-94523862A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FFB61F-7608-46B3-B9E1-7BEDEF2BA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8BF42-72FE-4E10-8330-798D167DE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676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8E25F-3D94-4AA8-841A-A717ACC4F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FC1E3-BBA6-4BD5-98A8-F2AD22ED07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E8D04D-A49F-4745-885B-CE0F79C286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EA3EAF-E8B7-4192-ADFF-4E1F6D1B0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B69B-BEAC-4295-85E7-6B3E8710F562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9B1BFB-A7AE-45EB-BA2C-411BC6E99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DC7E0B-8182-4533-B1B8-30E3445A5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8BF42-72FE-4E10-8330-798D167DE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994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B5F7D-032F-41E2-9592-6F5400685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76C608-3A76-4A9F-8D05-C0D45C17B6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2CEE1C-1626-421B-996F-3656A1B9F9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921D05-0372-4A93-8D67-BC78AF18E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B69B-BEAC-4295-85E7-6B3E8710F562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8F9C3B-47B1-4E1C-A927-EEDB79F07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1F4154-80C3-4A77-80CC-2BA8ADBA0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8BF42-72FE-4E10-8330-798D167DE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352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2206FB-4383-4AC0-A87D-64F1F7C47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98AA96-68B6-4EC0-B6B7-936B8A4AA6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A7A1BF-6152-4A8E-B611-529482C098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3B69B-BEAC-4295-85E7-6B3E8710F562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2704E5-A6DB-4451-B70E-307727D65E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441BD-8395-4D3A-9A00-0C7B210ED3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8BF42-72FE-4E10-8330-798D167DE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287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ar: 32 Points 1">
            <a:extLst>
              <a:ext uri="{FF2B5EF4-FFF2-40B4-BE49-F238E27FC236}">
                <a16:creationId xmlns:a16="http://schemas.microsoft.com/office/drawing/2014/main" id="{B24584A3-5E4E-43A9-A6E0-E1E9C664473C}"/>
              </a:ext>
            </a:extLst>
          </p:cNvPr>
          <p:cNvSpPr/>
          <p:nvPr/>
        </p:nvSpPr>
        <p:spPr>
          <a:xfrm>
            <a:off x="-567559" y="0"/>
            <a:ext cx="14031310" cy="6558455"/>
          </a:xfrm>
          <a:prstGeom prst="star32">
            <a:avLst/>
          </a:prstGeom>
          <a:solidFill>
            <a:srgbClr val="F7E6C8"/>
          </a:solidFill>
          <a:ln>
            <a:prstDash val="sysDash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>
                <a:blipFill>
                  <a:blip r:embed="rId2"/>
                  <a:tile tx="0" ty="0" sx="100000" sy="100000" flip="none" algn="tl"/>
                </a:blipFill>
                <a:latin typeface="Times New Roman" panose="02020603050405020304" pitchFamily="18" charset="0"/>
                <a:cs typeface="Times New Roman" panose="02020603050405020304" pitchFamily="18" charset="0"/>
              </a:rPr>
              <a:t>Assalamualikum</a:t>
            </a:r>
            <a:endParaRPr lang="en-US" sz="8000" dirty="0">
              <a:blipFill>
                <a:blip r:embed="rId2"/>
                <a:tile tx="0" ty="0" sx="100000" sy="100000" flip="none" algn="tl"/>
              </a:blip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661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B27F3FF-2ACA-48AB-9240-647F4D34AB23}"/>
              </a:ext>
            </a:extLst>
          </p:cNvPr>
          <p:cNvSpPr/>
          <p:nvPr/>
        </p:nvSpPr>
        <p:spPr>
          <a:xfrm>
            <a:off x="0" y="1"/>
            <a:ext cx="12475029" cy="73413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C4D07412-1533-48D5-B6BE-00143A397B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586057"/>
              </p:ext>
            </p:extLst>
          </p:nvPr>
        </p:nvGraphicFramePr>
        <p:xfrm>
          <a:off x="1332411" y="509452"/>
          <a:ext cx="9407434" cy="6146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7530">
                  <a:extLst>
                    <a:ext uri="{9D8B030D-6E8A-4147-A177-3AD203B41FA5}">
                      <a16:colId xmlns:a16="http://schemas.microsoft.com/office/drawing/2014/main" val="3743927971"/>
                    </a:ext>
                  </a:extLst>
                </a:gridCol>
                <a:gridCol w="2914952">
                  <a:extLst>
                    <a:ext uri="{9D8B030D-6E8A-4147-A177-3AD203B41FA5}">
                      <a16:colId xmlns:a16="http://schemas.microsoft.com/office/drawing/2014/main" val="3149333083"/>
                    </a:ext>
                  </a:extLst>
                </a:gridCol>
                <a:gridCol w="2914952">
                  <a:extLst>
                    <a:ext uri="{9D8B030D-6E8A-4147-A177-3AD203B41FA5}">
                      <a16:colId xmlns:a16="http://schemas.microsoft.com/office/drawing/2014/main" val="985675637"/>
                    </a:ext>
                  </a:extLst>
                </a:gridCol>
              </a:tblGrid>
              <a:tr h="930361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Positive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Comparative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Superlative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2800399"/>
                  </a:ext>
                </a:extLst>
              </a:tr>
              <a:tr h="745102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Bigger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Biggest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1051231"/>
                  </a:ext>
                </a:extLst>
              </a:tr>
              <a:tr h="745102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Gayer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Gayest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4390597"/>
                  </a:ext>
                </a:extLst>
              </a:tr>
              <a:tr h="745102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Hotter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Hottest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8066246"/>
                  </a:ext>
                </a:extLst>
              </a:tr>
              <a:tr h="745102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Sadder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Saddest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314668"/>
                  </a:ext>
                </a:extLst>
              </a:tr>
              <a:tr h="745102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Good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Better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Best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4535237"/>
                  </a:ext>
                </a:extLst>
              </a:tr>
              <a:tr h="745102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Little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Less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Least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0778611"/>
                  </a:ext>
                </a:extLst>
              </a:tr>
              <a:tr h="745102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Beautiful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More beautiful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Most beautiful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8141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05512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w: Right 3">
            <a:extLst>
              <a:ext uri="{FF2B5EF4-FFF2-40B4-BE49-F238E27FC236}">
                <a16:creationId xmlns:a16="http://schemas.microsoft.com/office/drawing/2014/main" id="{6540C7AE-BCBC-4903-8E86-014AD8116609}"/>
              </a:ext>
            </a:extLst>
          </p:cNvPr>
          <p:cNvSpPr/>
          <p:nvPr/>
        </p:nvSpPr>
        <p:spPr>
          <a:xfrm>
            <a:off x="2769325" y="-91439"/>
            <a:ext cx="4258491" cy="1423850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Pair works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733FCC6F-AEA2-42A0-BD50-DE72D268C467}"/>
              </a:ext>
            </a:extLst>
          </p:cNvPr>
          <p:cNvSpPr/>
          <p:nvPr/>
        </p:nvSpPr>
        <p:spPr>
          <a:xfrm>
            <a:off x="1149531" y="1894114"/>
            <a:ext cx="8712926" cy="1802678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Write down the following degree of comparison</a:t>
            </a: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36822004-60F5-459A-9234-6B6EC0D303A1}"/>
              </a:ext>
            </a:extLst>
          </p:cNvPr>
          <p:cNvSpPr/>
          <p:nvPr/>
        </p:nvSpPr>
        <p:spPr>
          <a:xfrm>
            <a:off x="1149531" y="3958045"/>
            <a:ext cx="8961121" cy="2899955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Cheap ,old , weak, brave, fat, pretty, bad, heavy, many, active. </a:t>
            </a:r>
          </a:p>
        </p:txBody>
      </p:sp>
    </p:spTree>
    <p:extLst>
      <p:ext uri="{BB962C8B-B14F-4D97-AF65-F5344CB8AC3E}">
        <p14:creationId xmlns:p14="http://schemas.microsoft.com/office/powerpoint/2010/main" val="2000017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D6D4C51-1DEC-495F-A544-D2AF800A2D3B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871457236"/>
              </p:ext>
            </p:extLst>
          </p:nvPr>
        </p:nvGraphicFramePr>
        <p:xfrm>
          <a:off x="156754" y="1371600"/>
          <a:ext cx="11612879" cy="57117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6457">
                  <a:extLst>
                    <a:ext uri="{9D8B030D-6E8A-4147-A177-3AD203B41FA5}">
                      <a16:colId xmlns:a16="http://schemas.microsoft.com/office/drawing/2014/main" val="2064560817"/>
                    </a:ext>
                  </a:extLst>
                </a:gridCol>
                <a:gridCol w="3923211">
                  <a:extLst>
                    <a:ext uri="{9D8B030D-6E8A-4147-A177-3AD203B41FA5}">
                      <a16:colId xmlns:a16="http://schemas.microsoft.com/office/drawing/2014/main" val="461536885"/>
                    </a:ext>
                  </a:extLst>
                </a:gridCol>
                <a:gridCol w="3923211">
                  <a:extLst>
                    <a:ext uri="{9D8B030D-6E8A-4147-A177-3AD203B41FA5}">
                      <a16:colId xmlns:a16="http://schemas.microsoft.com/office/drawing/2014/main" val="730579736"/>
                    </a:ext>
                  </a:extLst>
                </a:gridCol>
              </a:tblGrid>
              <a:tr h="494891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Positive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Comparative 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Superlative 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6100868"/>
                  </a:ext>
                </a:extLst>
              </a:tr>
              <a:tr h="446994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Cheap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Cheaper 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Cheapest 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9138436"/>
                  </a:ext>
                </a:extLst>
              </a:tr>
              <a:tr h="412160">
                <a:tc>
                  <a:txBody>
                    <a:bodyPr/>
                    <a:lstStyle/>
                    <a:p>
                      <a:r>
                        <a:rPr lang="en-US" sz="2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Weak 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Weaker 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Weakest 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4246932"/>
                  </a:ext>
                </a:extLst>
              </a:tr>
              <a:tr h="412160">
                <a:tc>
                  <a:txBody>
                    <a:bodyPr/>
                    <a:lstStyle/>
                    <a:p>
                      <a:r>
                        <a:rPr lang="en-US" sz="2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Old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Older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Oldet 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7251056"/>
                  </a:ext>
                </a:extLst>
              </a:tr>
              <a:tr h="412160">
                <a:tc>
                  <a:txBody>
                    <a:bodyPr/>
                    <a:lstStyle/>
                    <a:p>
                      <a:r>
                        <a:rPr lang="en-US" sz="2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Brave 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Braver 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Bravest 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6199417"/>
                  </a:ext>
                </a:extLst>
              </a:tr>
              <a:tr h="412160">
                <a:tc>
                  <a:txBody>
                    <a:bodyPr/>
                    <a:lstStyle/>
                    <a:p>
                      <a:r>
                        <a:rPr lang="en-US" sz="2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Fat 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Fatter 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Fattest 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489972"/>
                  </a:ext>
                </a:extLst>
              </a:tr>
              <a:tr h="412160">
                <a:tc>
                  <a:txBody>
                    <a:bodyPr/>
                    <a:lstStyle/>
                    <a:p>
                      <a:r>
                        <a:rPr lang="en-US" sz="2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Bad 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Worse 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Worst 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8240736"/>
                  </a:ext>
                </a:extLst>
              </a:tr>
              <a:tr h="41216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Pretty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Prettier 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Prettiest 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2035061"/>
                  </a:ext>
                </a:extLst>
              </a:tr>
              <a:tr h="530137">
                <a:tc>
                  <a:txBody>
                    <a:bodyPr/>
                    <a:lstStyle/>
                    <a:p>
                      <a:r>
                        <a:rPr lang="en-US" sz="2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active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More  active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Most active 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3374701"/>
                  </a:ext>
                </a:extLst>
              </a:tr>
              <a:tr h="412160">
                <a:tc>
                  <a:txBody>
                    <a:bodyPr/>
                    <a:lstStyle/>
                    <a:p>
                      <a:r>
                        <a:rPr lang="en-US" sz="2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Many 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More 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Most 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2806999"/>
                  </a:ext>
                </a:extLst>
              </a:tr>
              <a:tr h="412160">
                <a:tc>
                  <a:txBody>
                    <a:bodyPr/>
                    <a:lstStyle/>
                    <a:p>
                      <a:r>
                        <a:rPr lang="en-US" sz="2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heavy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Heavier 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Heaviest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4964062"/>
                  </a:ext>
                </a:extLst>
              </a:tr>
            </a:tbl>
          </a:graphicData>
        </a:graphic>
      </p:graphicFrame>
      <p:sp>
        <p:nvSpPr>
          <p:cNvPr id="5" name="Oval 4">
            <a:extLst>
              <a:ext uri="{FF2B5EF4-FFF2-40B4-BE49-F238E27FC236}">
                <a16:creationId xmlns:a16="http://schemas.microsoft.com/office/drawing/2014/main" id="{766C06AF-9399-4DBE-A6C6-001714C6F0FE}"/>
              </a:ext>
            </a:extLst>
          </p:cNvPr>
          <p:cNvSpPr/>
          <p:nvPr/>
        </p:nvSpPr>
        <p:spPr>
          <a:xfrm>
            <a:off x="3546564" y="222070"/>
            <a:ext cx="2795452" cy="11495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Answer </a:t>
            </a:r>
          </a:p>
        </p:txBody>
      </p:sp>
    </p:spTree>
    <p:extLst>
      <p:ext uri="{BB962C8B-B14F-4D97-AF65-F5344CB8AC3E}">
        <p14:creationId xmlns:p14="http://schemas.microsoft.com/office/powerpoint/2010/main" val="44677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A177AD9-61A9-4587-B3D1-31B40EA9C002}"/>
              </a:ext>
            </a:extLst>
          </p:cNvPr>
          <p:cNvSpPr/>
          <p:nvPr/>
        </p:nvSpPr>
        <p:spPr>
          <a:xfrm>
            <a:off x="300446" y="117566"/>
            <a:ext cx="11325497" cy="6466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rrow: Left-Right 2">
            <a:extLst>
              <a:ext uri="{FF2B5EF4-FFF2-40B4-BE49-F238E27FC236}">
                <a16:creationId xmlns:a16="http://schemas.microsoft.com/office/drawing/2014/main" id="{27A2FB96-F81E-4CAA-9920-2EDACA4563B2}"/>
              </a:ext>
            </a:extLst>
          </p:cNvPr>
          <p:cNvSpPr/>
          <p:nvPr/>
        </p:nvSpPr>
        <p:spPr>
          <a:xfrm>
            <a:off x="4127863" y="953589"/>
            <a:ext cx="4741817" cy="1685108"/>
          </a:xfrm>
          <a:prstGeom prst="left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r>
              <a:rPr lang="en-US" dirty="0"/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2D99531-C994-4F8C-8D7B-F8ECB8F278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211" y="2220686"/>
            <a:ext cx="3724173" cy="300935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F41D7FC-283F-42BA-8B6D-B60D94D7AC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2069" y="3390629"/>
            <a:ext cx="2762250" cy="16573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CDD4389-9A93-44AB-BCC8-627A1FD4C3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2660" y="2769326"/>
            <a:ext cx="2762250" cy="2460715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32BB42ED-7C04-4BAA-80CB-F451E437EC5E}"/>
              </a:ext>
            </a:extLst>
          </p:cNvPr>
          <p:cNvSpPr/>
          <p:nvPr/>
        </p:nvSpPr>
        <p:spPr>
          <a:xfrm>
            <a:off x="1278187" y="5483548"/>
            <a:ext cx="1463040" cy="768256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?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B648D31-0005-4915-A379-08C49F2B7E51}"/>
              </a:ext>
            </a:extLst>
          </p:cNvPr>
          <p:cNvSpPr/>
          <p:nvPr/>
        </p:nvSpPr>
        <p:spPr>
          <a:xfrm>
            <a:off x="8791303" y="5569683"/>
            <a:ext cx="1463040" cy="768256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/>
              <a:t>?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5EE2184-CB32-4BE3-B2A1-8AA2747995DF}"/>
              </a:ext>
            </a:extLst>
          </p:cNvPr>
          <p:cNvSpPr/>
          <p:nvPr/>
        </p:nvSpPr>
        <p:spPr>
          <a:xfrm>
            <a:off x="5188862" y="5230041"/>
            <a:ext cx="1463040" cy="105849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55751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ar: 32 Points 3">
            <a:extLst>
              <a:ext uri="{FF2B5EF4-FFF2-40B4-BE49-F238E27FC236}">
                <a16:creationId xmlns:a16="http://schemas.microsoft.com/office/drawing/2014/main" id="{E59122C2-492E-45E3-8B09-7DAB5C4699FF}"/>
              </a:ext>
            </a:extLst>
          </p:cNvPr>
          <p:cNvSpPr/>
          <p:nvPr/>
        </p:nvSpPr>
        <p:spPr>
          <a:xfrm>
            <a:off x="1345474" y="156754"/>
            <a:ext cx="8151223" cy="1985554"/>
          </a:xfrm>
          <a:prstGeom prst="star32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Home work </a:t>
            </a:r>
          </a:p>
        </p:txBody>
      </p:sp>
      <p:sp>
        <p:nvSpPr>
          <p:cNvPr id="5" name="Arrow: Left-Right 4">
            <a:extLst>
              <a:ext uri="{FF2B5EF4-FFF2-40B4-BE49-F238E27FC236}">
                <a16:creationId xmlns:a16="http://schemas.microsoft.com/office/drawing/2014/main" id="{8CD66098-3312-4839-8B8E-5E8B3FA0F371}"/>
              </a:ext>
            </a:extLst>
          </p:cNvPr>
          <p:cNvSpPr/>
          <p:nvPr/>
        </p:nvSpPr>
        <p:spPr>
          <a:xfrm>
            <a:off x="-104502" y="2285999"/>
            <a:ext cx="11521439" cy="4036423"/>
          </a:xfrm>
          <a:prstGeom prst="leftRight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Honest , important, proper, dutiful, feeble, careful, ill,  easy, merry, mighty, mad , red ,able ,true, high, tall, bold, cold, clever. </a:t>
            </a:r>
          </a:p>
        </p:txBody>
      </p:sp>
    </p:spTree>
    <p:extLst>
      <p:ext uri="{BB962C8B-B14F-4D97-AF65-F5344CB8AC3E}">
        <p14:creationId xmlns:p14="http://schemas.microsoft.com/office/powerpoint/2010/main" val="631639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4C6CB4A-0B56-4DB8-9F1A-12B109FA578A}"/>
              </a:ext>
            </a:extLst>
          </p:cNvPr>
          <p:cNvSpPr/>
          <p:nvPr/>
        </p:nvSpPr>
        <p:spPr>
          <a:xfrm>
            <a:off x="-1101771" y="-248195"/>
            <a:ext cx="12461966" cy="73543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9184E94-0440-4927-AAEA-A2E7979B3A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93668" y="-1313632"/>
            <a:ext cx="12757920" cy="6800032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51A7A5B9-81E9-43BA-A94D-4F02798FA92C}"/>
              </a:ext>
            </a:extLst>
          </p:cNvPr>
          <p:cNvSpPr/>
          <p:nvPr/>
        </p:nvSpPr>
        <p:spPr>
          <a:xfrm>
            <a:off x="6479177" y="3226526"/>
            <a:ext cx="4881018" cy="3845381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Allah Hafeez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B411CFC-82E0-4B4D-9D39-920F09748729}"/>
              </a:ext>
            </a:extLst>
          </p:cNvPr>
          <p:cNvSpPr/>
          <p:nvPr/>
        </p:nvSpPr>
        <p:spPr>
          <a:xfrm>
            <a:off x="-1293223" y="2573383"/>
            <a:ext cx="4441371" cy="4284617"/>
          </a:xfrm>
          <a:prstGeom prst="ellips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Thanks all for being helpful.</a:t>
            </a:r>
          </a:p>
        </p:txBody>
      </p:sp>
    </p:spTree>
    <p:extLst>
      <p:ext uri="{BB962C8B-B14F-4D97-AF65-F5344CB8AC3E}">
        <p14:creationId xmlns:p14="http://schemas.microsoft.com/office/powerpoint/2010/main" val="2412114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11DCDF0-7BEE-4F6D-A78C-42389243C5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1425"/>
            <a:ext cx="12192000" cy="7400849"/>
          </a:xfrm>
          <a:prstGeom prst="rect">
            <a:avLst/>
          </a:prstGeom>
        </p:spPr>
      </p:pic>
      <p:sp>
        <p:nvSpPr>
          <p:cNvPr id="9" name="Star: 16 Points 8">
            <a:extLst>
              <a:ext uri="{FF2B5EF4-FFF2-40B4-BE49-F238E27FC236}">
                <a16:creationId xmlns:a16="http://schemas.microsoft.com/office/drawing/2014/main" id="{85B3E555-8153-430C-9448-DE10A8B840FD}"/>
              </a:ext>
            </a:extLst>
          </p:cNvPr>
          <p:cNvSpPr/>
          <p:nvPr/>
        </p:nvSpPr>
        <p:spPr>
          <a:xfrm>
            <a:off x="1387366" y="1671145"/>
            <a:ext cx="8576441" cy="4114800"/>
          </a:xfrm>
          <a:prstGeom prst="star1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Welcome to my new class</a:t>
            </a:r>
          </a:p>
        </p:txBody>
      </p:sp>
    </p:spTree>
    <p:extLst>
      <p:ext uri="{BB962C8B-B14F-4D97-AF65-F5344CB8AC3E}">
        <p14:creationId xmlns:p14="http://schemas.microsoft.com/office/powerpoint/2010/main" val="3537424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8362FCF-0713-4A79-84AF-92F8728FAABD}"/>
              </a:ext>
            </a:extLst>
          </p:cNvPr>
          <p:cNvSpPr txBox="1"/>
          <p:nvPr/>
        </p:nvSpPr>
        <p:spPr>
          <a:xfrm flipH="1">
            <a:off x="873408" y="579687"/>
            <a:ext cx="5422889" cy="101566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Teacher’s Profile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997B93D7-CA34-475F-AB1A-4BB26A0D72EB}"/>
              </a:ext>
            </a:extLst>
          </p:cNvPr>
          <p:cNvSpPr/>
          <p:nvPr/>
        </p:nvSpPr>
        <p:spPr>
          <a:xfrm>
            <a:off x="873408" y="2204581"/>
            <a:ext cx="5937542" cy="3952140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Md.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Didarul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Alam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teacher, </a:t>
            </a:r>
          </a:p>
          <a:p>
            <a:pPr algn="ctr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Teriail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M/L High School,</a:t>
            </a:r>
          </a:p>
          <a:p>
            <a:pPr algn="ctr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Sitakund,Chittagong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Mobile no: 01915873510</a:t>
            </a:r>
          </a:p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Email-didar.stk12@gmail.com. 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2A629B9-746D-4576-9532-82EB13F12431}"/>
              </a:ext>
            </a:extLst>
          </p:cNvPr>
          <p:cNvSpPr/>
          <p:nvPr/>
        </p:nvSpPr>
        <p:spPr>
          <a:xfrm>
            <a:off x="7202466" y="1595351"/>
            <a:ext cx="4459266" cy="4078940"/>
          </a:xfrm>
          <a:prstGeom prst="roundRect">
            <a:avLst/>
          </a:prstGeom>
          <a:solidFill>
            <a:srgbClr val="00206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 : Eight </a:t>
            </a:r>
          </a:p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Subject: English 2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paper </a:t>
            </a:r>
          </a:p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Topic : comparison  of degree </a:t>
            </a:r>
          </a:p>
        </p:txBody>
      </p:sp>
    </p:spTree>
    <p:extLst>
      <p:ext uri="{BB962C8B-B14F-4D97-AF65-F5344CB8AC3E}">
        <p14:creationId xmlns:p14="http://schemas.microsoft.com/office/powerpoint/2010/main" val="3698240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00FA086-3FF1-405D-9E16-F5671AB02A48}"/>
              </a:ext>
            </a:extLst>
          </p:cNvPr>
          <p:cNvSpPr/>
          <p:nvPr/>
        </p:nvSpPr>
        <p:spPr>
          <a:xfrm>
            <a:off x="-1" y="0"/>
            <a:ext cx="12192000" cy="716488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717D124-FF27-40D1-AA78-B508B77881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97533"/>
            <a:ext cx="4509371" cy="585233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3F53943-FE79-427D-8DCC-6B71001DB1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9121" y="737667"/>
            <a:ext cx="4020857" cy="331945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B588EC9-D092-4844-A8C2-1C4B51FA6F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7868" y="1597635"/>
            <a:ext cx="2571098" cy="2122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438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CEFCFAE-2EA8-49E6-95D7-DF1BBE72ACBC}"/>
              </a:ext>
            </a:extLst>
          </p:cNvPr>
          <p:cNvSpPr/>
          <p:nvPr/>
        </p:nvSpPr>
        <p:spPr>
          <a:xfrm>
            <a:off x="0" y="-125261"/>
            <a:ext cx="12192000" cy="710225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tar: 10 Points 7">
            <a:extLst>
              <a:ext uri="{FF2B5EF4-FFF2-40B4-BE49-F238E27FC236}">
                <a16:creationId xmlns:a16="http://schemas.microsoft.com/office/drawing/2014/main" id="{878D2795-5CDE-4846-8333-A80411812BC9}"/>
              </a:ext>
            </a:extLst>
          </p:cNvPr>
          <p:cNvSpPr/>
          <p:nvPr/>
        </p:nvSpPr>
        <p:spPr>
          <a:xfrm>
            <a:off x="864295" y="0"/>
            <a:ext cx="6338171" cy="3632548"/>
          </a:xfrm>
          <a:prstGeom prst="star10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Today’s lesson is </a:t>
            </a: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3F4DEB33-D74F-43D6-B801-B4F4B08F63E7}"/>
              </a:ext>
            </a:extLst>
          </p:cNvPr>
          <p:cNvSpPr/>
          <p:nvPr/>
        </p:nvSpPr>
        <p:spPr>
          <a:xfrm>
            <a:off x="2417523" y="4070959"/>
            <a:ext cx="9244209" cy="2141951"/>
          </a:xfrm>
          <a:prstGeom prst="rightArrow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Degree of adjective</a:t>
            </a:r>
          </a:p>
        </p:txBody>
      </p:sp>
    </p:spTree>
    <p:extLst>
      <p:ext uri="{BB962C8B-B14F-4D97-AF65-F5344CB8AC3E}">
        <p14:creationId xmlns:p14="http://schemas.microsoft.com/office/powerpoint/2010/main" val="1600574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w: Right 3">
            <a:extLst>
              <a:ext uri="{FF2B5EF4-FFF2-40B4-BE49-F238E27FC236}">
                <a16:creationId xmlns:a16="http://schemas.microsoft.com/office/drawing/2014/main" id="{D93B9E7C-B38A-430F-8D92-3924CD78A141}"/>
              </a:ext>
            </a:extLst>
          </p:cNvPr>
          <p:cNvSpPr/>
          <p:nvPr/>
        </p:nvSpPr>
        <p:spPr>
          <a:xfrm>
            <a:off x="653142" y="91440"/>
            <a:ext cx="8490857" cy="1854925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this lesson ,students will be able </a:t>
            </a: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06A5CC6A-3923-4EBD-B1E7-9075F9824235}"/>
              </a:ext>
            </a:extLst>
          </p:cNvPr>
          <p:cNvSpPr/>
          <p:nvPr/>
        </p:nvSpPr>
        <p:spPr>
          <a:xfrm>
            <a:off x="522513" y="2135777"/>
            <a:ext cx="8621486" cy="1528354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know about the kinds of degree’s of adjective.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5E07043C-EF0B-4F39-B441-C46ACEC3169E}"/>
              </a:ext>
            </a:extLst>
          </p:cNvPr>
          <p:cNvSpPr/>
          <p:nvPr/>
        </p:nvSpPr>
        <p:spPr>
          <a:xfrm>
            <a:off x="522513" y="3938451"/>
            <a:ext cx="8490857" cy="1528354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know form of adjective.</a:t>
            </a: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0E311A3C-6BDF-4C68-8505-43D36BCC0E3E}"/>
              </a:ext>
            </a:extLst>
          </p:cNvPr>
          <p:cNvSpPr/>
          <p:nvPr/>
        </p:nvSpPr>
        <p:spPr>
          <a:xfrm>
            <a:off x="522513" y="5656217"/>
            <a:ext cx="8490857" cy="1528354"/>
          </a:xfrm>
          <a:prstGeom prst="rightArrow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know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some vocabularies.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2340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81DF12A-7493-4EB8-A32D-512DC0F126BB}"/>
              </a:ext>
            </a:extLst>
          </p:cNvPr>
          <p:cNvSpPr/>
          <p:nvPr/>
        </p:nvSpPr>
        <p:spPr>
          <a:xfrm>
            <a:off x="-60158" y="132349"/>
            <a:ext cx="12192000" cy="701441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A401A1AD-8663-4C12-BFBF-ACF06EA79039}"/>
              </a:ext>
            </a:extLst>
          </p:cNvPr>
          <p:cNvSpPr/>
          <p:nvPr/>
        </p:nvSpPr>
        <p:spPr>
          <a:xfrm>
            <a:off x="1121943" y="0"/>
            <a:ext cx="7303169" cy="19731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the form of degree of adjective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48939CC-8E4E-48EA-A284-64FE13BD4BD9}"/>
              </a:ext>
            </a:extLst>
          </p:cNvPr>
          <p:cNvSpPr/>
          <p:nvPr/>
        </p:nvSpPr>
        <p:spPr>
          <a:xfrm>
            <a:off x="4366462" y="3669626"/>
            <a:ext cx="3511214" cy="283945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Comparative 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609085B-928F-4FD3-8D81-77F0053DFA14}"/>
              </a:ext>
            </a:extLst>
          </p:cNvPr>
          <p:cNvSpPr/>
          <p:nvPr/>
        </p:nvSpPr>
        <p:spPr>
          <a:xfrm>
            <a:off x="459205" y="4295272"/>
            <a:ext cx="3104148" cy="2310064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Positive </a:t>
            </a:r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457666F4-FE48-41A0-A2F0-5F56797EF6C7}"/>
              </a:ext>
            </a:extLst>
          </p:cNvPr>
          <p:cNvSpPr/>
          <p:nvPr/>
        </p:nvSpPr>
        <p:spPr>
          <a:xfrm>
            <a:off x="1925052" y="1696447"/>
            <a:ext cx="4014538" cy="19731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are ……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26EF0851-154A-475E-944F-702CA940E079}"/>
              </a:ext>
            </a:extLst>
          </p:cNvPr>
          <p:cNvSpPr/>
          <p:nvPr/>
        </p:nvSpPr>
        <p:spPr>
          <a:xfrm>
            <a:off x="8376986" y="3043982"/>
            <a:ext cx="3277603" cy="3561354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Superlative</a:t>
            </a:r>
          </a:p>
        </p:txBody>
      </p:sp>
    </p:spTree>
    <p:extLst>
      <p:ext uri="{BB962C8B-B14F-4D97-AF65-F5344CB8AC3E}">
        <p14:creationId xmlns:p14="http://schemas.microsoft.com/office/powerpoint/2010/main" val="1680197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94781E1-72A7-4F7A-9F63-24C9C1521B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7402994"/>
              </p:ext>
            </p:extLst>
          </p:nvPr>
        </p:nvGraphicFramePr>
        <p:xfrm>
          <a:off x="1332412" y="1750423"/>
          <a:ext cx="10175966" cy="4846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7586">
                  <a:extLst>
                    <a:ext uri="{9D8B030D-6E8A-4147-A177-3AD203B41FA5}">
                      <a16:colId xmlns:a16="http://schemas.microsoft.com/office/drawing/2014/main" val="2114355864"/>
                    </a:ext>
                  </a:extLst>
                </a:gridCol>
                <a:gridCol w="3419190">
                  <a:extLst>
                    <a:ext uri="{9D8B030D-6E8A-4147-A177-3AD203B41FA5}">
                      <a16:colId xmlns:a16="http://schemas.microsoft.com/office/drawing/2014/main" val="129257995"/>
                    </a:ext>
                  </a:extLst>
                </a:gridCol>
                <a:gridCol w="3419190">
                  <a:extLst>
                    <a:ext uri="{9D8B030D-6E8A-4147-A177-3AD203B41FA5}">
                      <a16:colId xmlns:a16="http://schemas.microsoft.com/office/drawing/2014/main" val="2809047334"/>
                    </a:ext>
                  </a:extLst>
                </a:gridCol>
              </a:tblGrid>
              <a:tr h="1153404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Positive</a:t>
                      </a:r>
                      <a:r>
                        <a:rPr lang="en-US" dirty="0"/>
                        <a:t>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Comparative </a:t>
                      </a: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Superlative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237576"/>
                  </a:ext>
                </a:extLst>
              </a:tr>
              <a:tr h="738583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Small 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Smaller 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smallest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4946155"/>
                  </a:ext>
                </a:extLst>
              </a:tr>
              <a:tr h="738583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Large 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Larger 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Largest 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6043429"/>
                  </a:ext>
                </a:extLst>
              </a:tr>
              <a:tr h="738583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Long 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Longer 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Longest 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8005249"/>
                  </a:ext>
                </a:extLst>
              </a:tr>
              <a:tr h="738583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Poor 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Poorer 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Poorest 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8173546"/>
                  </a:ext>
                </a:extLst>
              </a:tr>
              <a:tr h="738583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Fine 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finer 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finest 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4874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2892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140EA3A-0285-4B7A-82F8-96585D9A9E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521483"/>
              </p:ext>
            </p:extLst>
          </p:nvPr>
        </p:nvGraphicFramePr>
        <p:xfrm>
          <a:off x="561703" y="274320"/>
          <a:ext cx="11181805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0811">
                  <a:extLst>
                    <a:ext uri="{9D8B030D-6E8A-4147-A177-3AD203B41FA5}">
                      <a16:colId xmlns:a16="http://schemas.microsoft.com/office/drawing/2014/main" val="3661892584"/>
                    </a:ext>
                  </a:extLst>
                </a:gridCol>
                <a:gridCol w="3705497">
                  <a:extLst>
                    <a:ext uri="{9D8B030D-6E8A-4147-A177-3AD203B41FA5}">
                      <a16:colId xmlns:a16="http://schemas.microsoft.com/office/drawing/2014/main" val="1546061855"/>
                    </a:ext>
                  </a:extLst>
                </a:gridCol>
                <a:gridCol w="3705497">
                  <a:extLst>
                    <a:ext uri="{9D8B030D-6E8A-4147-A177-3AD203B41FA5}">
                      <a16:colId xmlns:a16="http://schemas.microsoft.com/office/drawing/2014/main" val="3660368600"/>
                    </a:ext>
                  </a:extLst>
                </a:gridCol>
              </a:tblGrid>
              <a:tr h="944880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Positive </a:t>
                      </a: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Comparative 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Superlative </a:t>
                      </a: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3435548"/>
                  </a:ext>
                </a:extLst>
              </a:tr>
              <a:tr h="944880">
                <a:tc>
                  <a:txBody>
                    <a:bodyPr/>
                    <a:lstStyle/>
                    <a:p>
                      <a:r>
                        <a:rPr lang="en-US" dirty="0"/>
                        <a:t>Dry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Drier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Driest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950948"/>
                  </a:ext>
                </a:extLst>
              </a:tr>
              <a:tr h="944880">
                <a:tc>
                  <a:txBody>
                    <a:bodyPr/>
                    <a:lstStyle/>
                    <a:p>
                      <a:r>
                        <a:rPr lang="en-US" dirty="0"/>
                        <a:t>Busy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Busier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Busiest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0136072"/>
                  </a:ext>
                </a:extLst>
              </a:tr>
              <a:tr h="944880">
                <a:tc>
                  <a:txBody>
                    <a:bodyPr/>
                    <a:lstStyle/>
                    <a:p>
                      <a:r>
                        <a:rPr lang="en-US" dirty="0"/>
                        <a:t>Happy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Happier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Happiest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4798110"/>
                  </a:ext>
                </a:extLst>
              </a:tr>
              <a:tr h="944880">
                <a:tc>
                  <a:txBody>
                    <a:bodyPr/>
                    <a:lstStyle/>
                    <a:p>
                      <a:r>
                        <a:rPr lang="en-US" dirty="0"/>
                        <a:t>Lazy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Lazier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Laziest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441150"/>
                  </a:ext>
                </a:extLst>
              </a:tr>
              <a:tr h="944880">
                <a:tc>
                  <a:txBody>
                    <a:bodyPr/>
                    <a:lstStyle/>
                    <a:p>
                      <a:r>
                        <a:rPr lang="en-US" dirty="0"/>
                        <a:t>Merry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Merrier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Merrier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69370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9096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280</Words>
  <Application>Microsoft Office PowerPoint</Application>
  <PresentationFormat>Widescreen</PresentationFormat>
  <Paragraphs>129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Nurul Kabir</dc:creator>
  <cp:lastModifiedBy>Nurul Kabir</cp:lastModifiedBy>
  <cp:revision>17</cp:revision>
  <dcterms:created xsi:type="dcterms:W3CDTF">2022-02-05T06:32:19Z</dcterms:created>
  <dcterms:modified xsi:type="dcterms:W3CDTF">2022-02-08T15:05:21Z</dcterms:modified>
</cp:coreProperties>
</file>