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338" r:id="rId2"/>
    <p:sldId id="270" r:id="rId3"/>
    <p:sldId id="321" r:id="rId4"/>
    <p:sldId id="272" r:id="rId5"/>
    <p:sldId id="322" r:id="rId6"/>
    <p:sldId id="324" r:id="rId7"/>
    <p:sldId id="323" r:id="rId8"/>
    <p:sldId id="273" r:id="rId9"/>
    <p:sldId id="274" r:id="rId10"/>
    <p:sldId id="312" r:id="rId11"/>
    <p:sldId id="314" r:id="rId12"/>
    <p:sldId id="313" r:id="rId13"/>
    <p:sldId id="315" r:id="rId14"/>
    <p:sldId id="329" r:id="rId15"/>
    <p:sldId id="330" r:id="rId16"/>
    <p:sldId id="341" r:id="rId17"/>
    <p:sldId id="342" r:id="rId18"/>
    <p:sldId id="343" r:id="rId19"/>
    <p:sldId id="333" r:id="rId20"/>
    <p:sldId id="331" r:id="rId21"/>
    <p:sldId id="332" r:id="rId22"/>
    <p:sldId id="334" r:id="rId23"/>
    <p:sldId id="335" r:id="rId24"/>
    <p:sldId id="336" r:id="rId25"/>
    <p:sldId id="318" r:id="rId26"/>
    <p:sldId id="344" r:id="rId27"/>
    <p:sldId id="345" r:id="rId28"/>
    <p:sldId id="319" r:id="rId29"/>
    <p:sldId id="339" r:id="rId30"/>
    <p:sldId id="320" r:id="rId31"/>
    <p:sldId id="34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33CC"/>
    <a:srgbClr val="66FF33"/>
    <a:srgbClr val="FFFFCC"/>
    <a:srgbClr val="00CC00"/>
    <a:srgbClr val="0000CC"/>
    <a:srgbClr val="FFFF99"/>
    <a:srgbClr val="F50BD4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843985"/>
            <a:ext cx="121131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11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1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11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26202"/>
            <a:ext cx="1219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6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 smtClean="0">
                <a:solidFill>
                  <a:srgbClr val="0BFB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 smtClean="0">
                <a:solidFill>
                  <a:srgbClr val="3B0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7" name="Picture 3" descr="C:\Users\USER\Desktop\Picture-3\f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72" y="990059"/>
            <a:ext cx="5134294" cy="286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4" y="990058"/>
            <a:ext cx="5404949" cy="286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86" y="3927048"/>
            <a:ext cx="5404949" cy="265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Off-page Connector 10"/>
          <p:cNvSpPr/>
          <p:nvPr/>
        </p:nvSpPr>
        <p:spPr>
          <a:xfrm>
            <a:off x="4959606" y="250738"/>
            <a:ext cx="2272788" cy="692727"/>
          </a:xfrm>
          <a:prstGeom prst="flowChartOffpageConnector">
            <a:avLst/>
          </a:prstGeom>
          <a:solidFill>
            <a:srgbClr val="FFFF00"/>
          </a:solidFill>
          <a:ln w="38100">
            <a:solidFill>
              <a:srgbClr val="E719AC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সমাজ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1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7" name="Picture 2" descr="C:\Users\TTC\Desktop\Pix\pego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95" y="856823"/>
            <a:ext cx="5265683" cy="28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Picture-3\s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00092"/>
            <a:ext cx="5943599" cy="29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2" y="884141"/>
            <a:ext cx="5092262" cy="283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Off-page Connector 10"/>
          <p:cNvSpPr/>
          <p:nvPr/>
        </p:nvSpPr>
        <p:spPr>
          <a:xfrm>
            <a:off x="4959606" y="250738"/>
            <a:ext cx="2272788" cy="692727"/>
          </a:xfrm>
          <a:prstGeom prst="flowChartOffpageConnector">
            <a:avLst/>
          </a:prstGeom>
          <a:solidFill>
            <a:srgbClr val="FFFF00"/>
          </a:solidFill>
          <a:ln w="38100">
            <a:solidFill>
              <a:srgbClr val="E719AC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সমাজ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1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>
            <a:off x="2238713" y="320753"/>
            <a:ext cx="7662042" cy="692727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33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প্রেক্ষাপট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151" y="995224"/>
            <a:ext cx="10988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সামাজিক জীব। সমাজ ছাড়া সে বাস করতে পারেনা।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168" y="2160204"/>
            <a:ext cx="109885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রাষ্ট্রবিজ্ঞানের জনক গ্রিক দার্শনিক এরিস্টটল বলেছেন –</a:t>
            </a:r>
          </a:p>
          <a:p>
            <a:pPr algn="just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“মানুষ স্বভাবতই সামাজিক ও রাজনৈতিক জীব এবং যে সমাজে বসবাস করে না, সে হয় দেবতা না হয় পশু।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(Man is by nature a social and political animal and a man who is not a member of a society is either a Good or a beast.)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645" y="699607"/>
            <a:ext cx="115877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সুদূর অতীতে সমাজবদ্ধ মানুষের নাগরিক জীবনকে কেন্দ্র করে কতগুলো নিয়ম-কানুন, রীতি-নীতি প্রচলিত ছিল।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বর্তমান সময়েও গড়ে উঠেছে বিভিন্ন নিয়ম-কানুন, রীতি-নীতি ও আচার-অনুষ্ঠান।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নাগরিক জীবনের এসব দিক নিয়ে আলোচনার জন্য তাই গড়ে উঠেছে জ্ঞানের এক বিশেষ শাখা, যার নাম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smtClean="0">
                <a:solidFill>
                  <a:srgbClr val="E719AC"/>
                </a:solidFill>
                <a:latin typeface="NikoshBAN" pitchFamily="2" charset="0"/>
                <a:cs typeface="NikoshBAN" pitchFamily="2" charset="0"/>
              </a:rPr>
              <a:t>Civics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 পৌরনীতি। </a:t>
            </a:r>
          </a:p>
          <a:p>
            <a:pPr algn="just"/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পৌরনীতি মূলত একটি </a:t>
            </a:r>
            <a:r>
              <a:rPr lang="bn-BD" sz="4400" dirty="0" smtClean="0">
                <a:solidFill>
                  <a:srgbClr val="E719AC"/>
                </a:solidFill>
                <a:latin typeface="NikoshBAN" pitchFamily="2" charset="0"/>
                <a:cs typeface="NikoshBAN" pitchFamily="2" charset="0"/>
              </a:rPr>
              <a:t>সামাজিক বিজ্ঞান।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>
            <a:off x="3484179" y="307373"/>
            <a:ext cx="5502166" cy="849315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902" y="1337378"/>
            <a:ext cx="11335407" cy="4308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পৌরনীতির ইংরেজি প্রতিশব্দ</a:t>
            </a:r>
            <a:r>
              <a:rPr lang="bn-BD" sz="4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‘Civics’</a:t>
            </a:r>
            <a:r>
              <a:rPr lang="bn-BD" sz="4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‘সিভিক্স’ শব্দটি এসেছে ল্যাটিন শব্দ</a:t>
            </a:r>
            <a:r>
              <a:rPr lang="bn-BD" sz="4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Civis</a:t>
            </a:r>
            <a:r>
              <a:rPr lang="en-US" sz="44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Civitas</a:t>
            </a:r>
            <a:r>
              <a:rPr lang="en-US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থেকে।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endParaRPr lang="en-US" sz="4400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400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 শব্দগত অর্থে পৌরনীতি হ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লঃ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নগররাষ্ট্রে বসবাসরত নাগরিকদের আচর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কার্যাবলি সংক্রান্ত বিজ্ঞান।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020207" y="2795631"/>
            <a:ext cx="1813036" cy="533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Civis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442843" y="2795631"/>
            <a:ext cx="1676400" cy="533400"/>
          </a:xfrm>
          <a:prstGeom prst="rect">
            <a:avLst/>
          </a:prstGeom>
          <a:solidFill>
            <a:srgbClr val="CC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endParaRPr lang="en-US" sz="4000" dirty="0">
              <a:solidFill>
                <a:srgbClr val="CC0099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909443" y="2992635"/>
            <a:ext cx="4572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20207" y="3444232"/>
            <a:ext cx="1813036" cy="533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Civitas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442843" y="3468156"/>
            <a:ext cx="1676400" cy="533400"/>
          </a:xfrm>
          <a:prstGeom prst="rect">
            <a:avLst/>
          </a:prstGeom>
          <a:solidFill>
            <a:srgbClr val="CC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নগররাষ্ট্র</a:t>
            </a:r>
            <a:endParaRPr lang="en-US" sz="4000" dirty="0">
              <a:solidFill>
                <a:srgbClr val="CC0099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09443" y="3639606"/>
            <a:ext cx="4572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902" y="1072053"/>
            <a:ext cx="11335407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 ভাষায়</a:t>
            </a:r>
            <a:r>
              <a:rPr lang="en-US" sz="5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------</a:t>
            </a:r>
            <a:endParaRPr lang="bn-BD" sz="5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নগরকে ‘পুর’ বা ‘পুরী’ এবং নগরের অধিবাসীদেরকে বলা হয় ‘পুরবাসী’। এ জন্যই নাগরিক জীবনের অপর নাম ‘পৌর জীবন’ এবং নাগরিক জীবন সম্পর্কিত বিদ্যার নাম ‘পৌরনীতি’।   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434" y="564389"/>
            <a:ext cx="1133540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গ্রিসে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গ্রিসের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এথেন্স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স্পার্টা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নগর-রাষ্ট্রগুলো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জনসখ্যা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পরিচালনায়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তাদেরকেই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7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পৌরনীতিকে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শব্দগত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রাষ্ট্রগুলো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নগররাষ্ট্র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434" y="832405"/>
            <a:ext cx="11335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ধারণাও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পোষণ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503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434" y="1053119"/>
            <a:ext cx="113354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নাগরিকদের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পর্যালোচনার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শাস্ত্র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সিভিক্স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’।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>
            <a:off x="4319755" y="321231"/>
            <a:ext cx="4020207" cy="692727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787" y="2395960"/>
            <a:ext cx="11351172" cy="23083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“যে সকল প্রতিষ্ঠান, অভ্যাস, কার্যাবলি ও চেতনার দ্বারা মানুষ রাজনৈতিক সমাজের প্রতি দায়িত্ব ও কর্তব্য পালন এবং অধিকার ভোগ করতে পারে, তার অধ্যয়নই হচ্ছে পৌরনীতি।”    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787" y="1295239"/>
            <a:ext cx="9338067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এফ. আই. গ্লাউড 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F. I.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Gloud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মতে- </a:t>
            </a:r>
          </a:p>
        </p:txBody>
      </p:sp>
    </p:spTree>
    <p:extLst>
      <p:ext uri="{BB962C8B-B14F-4D97-AF65-F5344CB8AC3E}">
        <p14:creationId xmlns:p14="http://schemas.microsoft.com/office/powerpoint/2010/main" val="34425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1" name="Flowchart: Preparation 10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solidFill>
            <a:srgbClr val="D024BC"/>
          </a:solidFill>
          <a:ln w="5715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6" y="922039"/>
            <a:ext cx="4351755" cy="5155627"/>
          </a:xfrm>
          <a:prstGeom prst="ellipse">
            <a:avLst/>
          </a:prstGeom>
          <a:ln w="76200" cap="rnd">
            <a:solidFill>
              <a:srgbClr val="FF33CC"/>
            </a:solidFill>
          </a:ln>
          <a:effectLst>
            <a:glow rad="101600">
              <a:srgbClr val="FF0000">
                <a:alpha val="60000"/>
              </a:srgb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817008" y="1720418"/>
            <a:ext cx="716615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000" b="1" dirty="0" smtClean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6000" b="1" dirty="0" smtClean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6000" b="1" dirty="0" smtClean="0">
              <a:solidFill>
                <a:srgbClr val="E71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6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 smtClean="0">
              <a:solidFill>
                <a:srgbClr val="F511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9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788" y="1819262"/>
            <a:ext cx="11340286" cy="3477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“নাগরিকতার সাথে জড়িত সকল প্রশ্ন সম্পর্কে যে শাস্ত্র আলোচনা করে, তাই পৌরনীতি।” তিনি আরো বলেন, “পৌরনীতি হচ্ছে জ্ঞানের সেই শাখা, যা নাগরিকতার অতীত, বর্তমান ও ভবিষ্যৎ এবং স্থানীয়, জাতীয় ও মানবতার সাথে জড়িত সকল বিষয় নিয়ে আলোচনা করে।”   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901" y="773771"/>
            <a:ext cx="914400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ই. এম. হোয়াইট 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E. M. White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মতে- </a:t>
            </a:r>
          </a:p>
        </p:txBody>
      </p:sp>
    </p:spTree>
    <p:extLst>
      <p:ext uri="{BB962C8B-B14F-4D97-AF65-F5344CB8AC3E}">
        <p14:creationId xmlns:p14="http://schemas.microsoft.com/office/powerpoint/2010/main" val="12419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791" y="1371600"/>
            <a:ext cx="1111027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“পৌরনীতি হলো রাষ্ট্রবিজ্ঞানের সেই শাখা যা নাগরিকের অধিকার ও কর্তব্য নিয়ে আলোচনা করে।”   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789" y="3797371"/>
            <a:ext cx="11130456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“পৌরনীতিকে সামাজিক বিজ্ঞানের সেই শাখা বলে অভিহিত করা যায়, যেখানে সরকারের সংগঠন ও পদ্ধতি এবং নাগরিকের অধিকার ও কর্তব্যসমূহ আলোচনা করা হয়।”   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790" y="683170"/>
            <a:ext cx="104481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Webster’s International Dictionary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 মতে-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789" y="2987135"/>
            <a:ext cx="871833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Encyclopaedia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Britanica</a:t>
            </a:r>
            <a:r>
              <a: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 মতে-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3242" y="2521921"/>
            <a:ext cx="1044551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“পৌরনীতি হচ্ছে প্রতিষ্ঠান, আচরণ ও চেতনার অধ্যয়ন শাস্ত্র যার মাধ্যমে একজন পুরুষ বা নারী কর্তব্য পালন ও সুযোগ সুবিধা ভোগ সম্পর্কে জানতে পারে।”   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810" y="1562214"/>
            <a:ext cx="81534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ফ্রেডরিক জেমস গুল্ড এর মতে-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4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2250" y="990600"/>
            <a:ext cx="80929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অতএব পৌরনীতি বলতে বোঝায়- </a:t>
            </a:r>
          </a:p>
          <a:p>
            <a:pPr algn="just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জীবনের সাথে সম্পর্কিত স্থানীয়,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বা রাষ্ট্রীয় এবং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 বিষয় সম্পর্কে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জ্ঞানের যে শাখা আলোচনা করে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 পৌরনীতি বলে</a:t>
            </a:r>
            <a:r>
              <a:rPr lang="bn-BD" sz="4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267" y="212830"/>
            <a:ext cx="1046968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0110" y="1489840"/>
            <a:ext cx="2680138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endParaRPr lang="en-US" sz="32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263" y="2759604"/>
            <a:ext cx="1125792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endParaRPr lang="en-US" sz="2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8925" y="2698194"/>
            <a:ext cx="1219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302255" y="3242440"/>
            <a:ext cx="2460" cy="2630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67559" y="2068078"/>
            <a:ext cx="0" cy="3810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0167" y="3847575"/>
            <a:ext cx="1020096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endParaRPr lang="en-US" sz="2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0168" y="4822972"/>
            <a:ext cx="1588336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US" sz="2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4147" y="4832464"/>
            <a:ext cx="177225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US" sz="2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1055" y="5901684"/>
            <a:ext cx="1610046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2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1751" y="5900246"/>
            <a:ext cx="1951104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2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2151" y="3499942"/>
            <a:ext cx="1219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5153" y="4276096"/>
            <a:ext cx="17526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মানবতা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948159" y="2431276"/>
            <a:ext cx="6383592" cy="4916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326831" y="2446040"/>
            <a:ext cx="2460" cy="2630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48159" y="2496604"/>
            <a:ext cx="2460" cy="2630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03914" y="3284333"/>
            <a:ext cx="2460" cy="2630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80911" y="3547240"/>
            <a:ext cx="179930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90127" y="3561988"/>
            <a:ext cx="2460" cy="2630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39655" y="3565968"/>
            <a:ext cx="2460" cy="2630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9309623" y="4034360"/>
            <a:ext cx="2460" cy="2630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60867" y="4526795"/>
            <a:ext cx="3817999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03914" y="3561988"/>
            <a:ext cx="0" cy="964807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168574" y="4544471"/>
            <a:ext cx="2460" cy="2630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012499" y="4544471"/>
            <a:ext cx="2460" cy="2630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946807" y="4544471"/>
            <a:ext cx="2460" cy="2630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84313" y="5575333"/>
            <a:ext cx="411664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159174" y="4556194"/>
            <a:ext cx="0" cy="98396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92020" y="5575332"/>
            <a:ext cx="0" cy="3048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43559" y="5592419"/>
            <a:ext cx="0" cy="3048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289236" y="5592419"/>
            <a:ext cx="0" cy="3048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6270" y="3847579"/>
            <a:ext cx="1161392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6270" y="4838932"/>
            <a:ext cx="14269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28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US" sz="2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6270" y="5897223"/>
            <a:ext cx="1629696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2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ame 3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70517" y="342678"/>
            <a:ext cx="4657725" cy="73798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সারাংশ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574" y="1621933"/>
            <a:ext cx="1065653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আজকের পাঠ </a:t>
            </a:r>
            <a:r>
              <a:rPr lang="bn-BD" sz="6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6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সুশাসন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শব্দগত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লেখকদের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 পারলাম। 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27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25618" y="399152"/>
            <a:ext cx="3832927" cy="7230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E0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solidFill>
                <a:srgbClr val="0E03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961697" y="2680146"/>
            <a:ext cx="10752082" cy="1250244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b="1" dirty="0">
                <a:solidFill>
                  <a:srgbClr val="F50BD4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000" b="1" dirty="0" smtClean="0">
                <a:solidFill>
                  <a:srgbClr val="F50BD4"/>
                </a:solidFill>
                <a:latin typeface="NikoshBAN" pitchFamily="2" charset="0"/>
                <a:cs typeface="NikoshBAN" pitchFamily="2" charset="0"/>
              </a:rPr>
              <a:t>পৌরনীতির ইংরেজি প্রতিশব্দ কী এবং তার উদ্ভব ঘটেছে কোন ভাষার কোন শব্দ থেকে?   </a:t>
            </a:r>
            <a:endParaRPr lang="en-US" sz="1400" b="1" dirty="0">
              <a:solidFill>
                <a:srgbClr val="F50BD4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035135" y="1870847"/>
            <a:ext cx="3221545" cy="53340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জ্ঞানমূলক প্রশ্নঃ 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961697" y="4243082"/>
            <a:ext cx="5344510" cy="6858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b="1" dirty="0">
                <a:solidFill>
                  <a:srgbClr val="F50BD4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rgbClr val="F50BD4"/>
                </a:solidFill>
                <a:latin typeface="NikoshBAN" pitchFamily="2" charset="0"/>
                <a:cs typeface="NikoshBAN" pitchFamily="2" charset="0"/>
              </a:rPr>
              <a:t>. শব্দগত অর্থে পৌরনীতি কি?</a:t>
            </a:r>
            <a:endParaRPr lang="en-US" sz="1400" b="1" dirty="0">
              <a:solidFill>
                <a:srgbClr val="F50BD4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961697" y="5084387"/>
            <a:ext cx="7141779" cy="6858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b="1" dirty="0">
                <a:solidFill>
                  <a:srgbClr val="F50BD4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solidFill>
                  <a:srgbClr val="F50BD4"/>
                </a:solidFill>
                <a:latin typeface="NikoshBAN" pitchFamily="2" charset="0"/>
                <a:cs typeface="NikoshBAN" pitchFamily="2" charset="0"/>
              </a:rPr>
              <a:t>. পৌরনীতির যে-কোন একটি সংজ্ঞা লেখ। </a:t>
            </a:r>
            <a:endParaRPr lang="en-US" sz="1400" b="1" dirty="0">
              <a:solidFill>
                <a:srgbClr val="F50B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0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83724" y="298348"/>
            <a:ext cx="4648200" cy="838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USER\Desktop\Pictures-2\g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67" y="1308231"/>
            <a:ext cx="7468016" cy="33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Alternate Process 8"/>
          <p:cNvSpPr/>
          <p:nvPr/>
        </p:nvSpPr>
        <p:spPr>
          <a:xfrm>
            <a:off x="1198180" y="4777902"/>
            <a:ext cx="10452538" cy="6795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পৌরনীতির যে কোন ২টি সংজ্ঞা লেখকের নামসহ লেখ। (জ্ঞান)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198180" y="5646035"/>
            <a:ext cx="9979577" cy="55956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 পৌরনীতি বলতে কি বোঝায়? (অনুধাবন)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12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837713" y="282091"/>
            <a:ext cx="3920836" cy="737984"/>
          </a:xfrm>
          <a:prstGeom prst="ellipse">
            <a:avLst/>
          </a:prstGeom>
          <a:solidFill>
            <a:srgbClr val="E719AC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8082" y="1571495"/>
            <a:ext cx="4469538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 রাষ্ট্রবিজ্ঞানের জনক কে?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8082" y="2431754"/>
            <a:ext cx="6332500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 তিনি কোন দেশের দার্শনিক ছিলেন?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8081" y="3228436"/>
            <a:ext cx="7464987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 পৌরনীতি ও সুশাসন কোন ধরনের বিজ্ঞান?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1248" y="1599973"/>
            <a:ext cx="24622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উঃ এরিস্টটল  </a:t>
            </a:r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4397" y="2463718"/>
            <a:ext cx="27932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উঃ গ্রীক দেশের   </a:t>
            </a:r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9116" y="3265980"/>
            <a:ext cx="247255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উঃ সামাজিক   </a:t>
            </a:r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4213" y="4088695"/>
            <a:ext cx="7737968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Civics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শব্দটির উৎপত্তি কোন ভাষা থেকে?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4213" y="4903485"/>
            <a:ext cx="4929075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 ল্যাটিন শব্দ ২টি কি কি?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51800" y="4088695"/>
            <a:ext cx="21598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উঃ ল্যাটিন   </a:t>
            </a:r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3867" y="4951217"/>
            <a:ext cx="40157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en-US" sz="3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Civis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Civitas</a:t>
            </a:r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3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6472" y="696714"/>
            <a:ext cx="7612838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‘সিভিস’ ও ‘সিভিটাস’ শব্দের অর্থ যথাক্রমে-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6470" y="1469523"/>
            <a:ext cx="406559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 নাগরিক ও নগররাষ্ট্র</a:t>
            </a:r>
            <a:endParaRPr lang="en-US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8205" y="2469439"/>
            <a:ext cx="9151892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প্রাচীনকালে কোথায় কোথায় নগররাষ্ট্র বিদ্যমান ছিল?  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205" y="4158381"/>
            <a:ext cx="9503419" cy="132343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‘নাগরিকতার সাথে জড়িত সকল প্রশ্ন সম্পর্কে যে শাস্ত্র আলোচনা করে, তাই পৌরনীতি’ –উক্তটি কার?  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6104" y="3231439"/>
            <a:ext cx="482424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 গ্রিসের এথেন্স ও স্পার্টায়  </a:t>
            </a:r>
            <a:endParaRPr lang="en-US" sz="4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3039" y="5520520"/>
            <a:ext cx="441434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 ই. এম. হোয়াইট   </a:t>
            </a:r>
            <a:endParaRPr lang="en-US" sz="4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Flowchart: Preparation 9"/>
          <p:cNvSpPr/>
          <p:nvPr/>
        </p:nvSpPr>
        <p:spPr>
          <a:xfrm>
            <a:off x="3895472" y="244745"/>
            <a:ext cx="4512604" cy="645067"/>
          </a:xfrm>
          <a:prstGeom prst="flowChartPreparation">
            <a:avLst/>
          </a:prstGeom>
          <a:solidFill>
            <a:srgbClr val="0070C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645" y="1072057"/>
            <a:ext cx="11493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96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8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</a:t>
            </a: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3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3157" y="3523825"/>
            <a:ext cx="8472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bn-BD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সকলেই বই সংগ্রহ </a:t>
            </a:r>
            <a:r>
              <a:rPr lang="bn-BD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bn-BD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পৌরনীতির চারটি সংজ্ঞা </a:t>
            </a:r>
            <a:r>
              <a:rPr lang="bn-BD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শিখ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07" y="252362"/>
            <a:ext cx="7447935" cy="317027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19076175">
            <a:off x="-222447" y="1080950"/>
            <a:ext cx="3477680" cy="663053"/>
          </a:xfrm>
          <a:prstGeom prst="ellipse">
            <a:avLst/>
          </a:prstGeom>
          <a:solidFill>
            <a:srgbClr val="FFFF0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235820">
            <a:off x="9028478" y="942630"/>
            <a:ext cx="3386653" cy="687758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09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236483"/>
            <a:ext cx="11682247" cy="64008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9088" y="675030"/>
            <a:ext cx="10156948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4400" b="1" dirty="0">
                <a:ln w="28575">
                  <a:solidFill>
                    <a:srgbClr val="0000FF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434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Flowchart: Manual Operation 8"/>
          <p:cNvSpPr/>
          <p:nvPr/>
        </p:nvSpPr>
        <p:spPr>
          <a:xfrm>
            <a:off x="3392449" y="284960"/>
            <a:ext cx="5578127" cy="540331"/>
          </a:xfrm>
          <a:prstGeom prst="flowChartManualOperation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pic>
        <p:nvPicPr>
          <p:cNvPr id="12" name="Picture 11" descr="C:\Users\USER\Desktop\Picture-3\53376204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7" y="900995"/>
            <a:ext cx="5579688" cy="229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USER\Desktop\Picture-3\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02" y="900995"/>
            <a:ext cx="5487705" cy="229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USER\Desktop\Picture-3\th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44" y="3810496"/>
            <a:ext cx="6164317" cy="224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32526" y="3187848"/>
            <a:ext cx="299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প্রাচীন গ্রীস নগরী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3254" y="3225721"/>
            <a:ext cx="4418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প্রাচীন গ্রীসের এথেন্স নগররাষ্ট্র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5119" y="6096000"/>
            <a:ext cx="447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প্রাচীন গ্রীসের স্পার্টা নগররাষ্ট্র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4415" y="3326521"/>
            <a:ext cx="5820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10" name="Picture 4" descr="C:\Users\USER\Desktop\Pictures-2\thm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32" y="743023"/>
            <a:ext cx="5675581" cy="439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08925" y="5387031"/>
            <a:ext cx="358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সমাজ</a:t>
            </a:r>
            <a:endParaRPr lang="en-US" sz="4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8" y="798442"/>
            <a:ext cx="5754872" cy="43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98" y="890278"/>
            <a:ext cx="5817476" cy="3913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" y="890276"/>
            <a:ext cx="5428593" cy="3913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09375" y="5008660"/>
            <a:ext cx="3588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সমাজ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9" name="Picture 2" descr="C:\Users\USER\Desktop\Picture-3\j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7" y="1143000"/>
            <a:ext cx="502299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Picture-3\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3" y="1143000"/>
            <a:ext cx="538941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5624" y="1175973"/>
            <a:ext cx="9805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en-US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8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9275" y="241736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607" y="2486295"/>
            <a:ext cx="114772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bn-BD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9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9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(পৃষ্ঠাঃ ০১ - ০৩)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প্রফেসর মো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মোজাম্মেল 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bn-BD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66FF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Hexagon 9"/>
          <p:cNvSpPr/>
          <p:nvPr/>
        </p:nvSpPr>
        <p:spPr>
          <a:xfrm>
            <a:off x="4499164" y="245615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954933" y="1223492"/>
            <a:ext cx="10733572" cy="3774177"/>
          </a:xfrm>
          <a:prstGeom prst="frame">
            <a:avLst/>
          </a:prstGeom>
          <a:solidFill>
            <a:srgbClr val="E719A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পৌরনীতি ও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প্রেক্ষাপট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endParaRPr lang="bn-BD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পৌরনীতির ধারণা  ও শাব্দিক অর্থ বর্ণনা করতে পারবে।</a:t>
            </a:r>
          </a:p>
          <a:p>
            <a:endParaRPr lang="bn-BD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পৌরনীতির সংজ্ঞা লিখতে পারবে।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7.4|3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2|6.6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|5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4|1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7|2.6|3.1|2.6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2.9|12.5|11.2|3.7|9.2|15.9|1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972</Words>
  <Application>Microsoft Office PowerPoint</Application>
  <PresentationFormat>Widescreen</PresentationFormat>
  <Paragraphs>129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384</cp:revision>
  <dcterms:created xsi:type="dcterms:W3CDTF">2020-04-27T04:23:09Z</dcterms:created>
  <dcterms:modified xsi:type="dcterms:W3CDTF">2022-02-09T14:41:38Z</dcterms:modified>
</cp:coreProperties>
</file>