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2" r:id="rId2"/>
    <p:sldId id="261" r:id="rId3"/>
    <p:sldId id="260" r:id="rId4"/>
    <p:sldId id="257" r:id="rId5"/>
    <p:sldId id="258" r:id="rId6"/>
    <p:sldId id="256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F829F-4C33-4867-9794-69A253160327}" type="datetimeFigureOut">
              <a:rPr lang="en-IN" smtClean="0"/>
              <a:t>01-01-2022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7470E-70E4-497D-B490-121CCAE6B72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0984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195CB-25C6-41DA-A832-65E9187564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1BD1A1-CFF7-4C9A-8FFE-8D3B8A3AB1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BC2936-1119-4083-AC56-5FDF35138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4546-D6D4-42A5-9E6D-976E6F685EDB}" type="datetimeFigureOut">
              <a:rPr lang="en-IN" smtClean="0"/>
              <a:t>01-01-2022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B5E5B-BBD0-42E0-8529-8720A65CE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E9C70-6841-4828-ACF8-75772AAF9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42F1-0838-4395-A980-9573335D4F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534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32F9F-2C77-4665-9E6C-750602022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D1634F-EF0F-434E-BFC8-E60317A51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83D70-843D-4C2F-92CA-DAC7D68B5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4546-D6D4-42A5-9E6D-976E6F685EDB}" type="datetimeFigureOut">
              <a:rPr lang="en-IN" smtClean="0"/>
              <a:t>01-01-2022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86398-CC78-48AF-9D37-2830A5B85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9B283-B995-458C-8668-02185DAA6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42F1-0838-4395-A980-9573335D4F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974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35BE74-11B6-451F-9A8C-9645CF3FFC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805984-EDAD-4DF2-BA3B-91BCE1B19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F15E74-E896-4CA4-AAFA-82A97863F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4546-D6D4-42A5-9E6D-976E6F685EDB}" type="datetimeFigureOut">
              <a:rPr lang="en-IN" smtClean="0"/>
              <a:t>01-01-2022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34D7E-6146-45EE-B627-3019C8368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4EC4D-A139-4490-B269-8328359EE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42F1-0838-4395-A980-9573335D4F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0612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89B1F7-7C5C-41FD-8CFB-57E13F72A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4546-D6D4-42A5-9E6D-976E6F685EDB}" type="datetimeFigureOut">
              <a:rPr lang="en-IN" smtClean="0"/>
              <a:t>01-01-2022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094E5-437C-4BB2-9A1A-01B89C054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D5788-A2F1-4524-AF2B-5A807F432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42F1-0838-4395-A980-9573335D4F6C}" type="slidenum">
              <a:rPr lang="en-IN" smtClean="0"/>
              <a:t>‹#›</a:t>
            </a:fld>
            <a:endParaRPr lang="en-IN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3C33259-1388-482A-B784-705EFE55AD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6328" y="0"/>
            <a:ext cx="10972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33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487C9-8FC4-40FA-BAC2-29DC53103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594DB-0369-4BEF-AD92-03E5B929D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AC244-701E-4C27-826B-C363ACBC7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4546-D6D4-42A5-9E6D-976E6F685EDB}" type="datetimeFigureOut">
              <a:rPr lang="en-IN" smtClean="0"/>
              <a:t>01-01-2022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78D6F-0721-4AB1-9D50-603254793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3C685-5578-4F41-AEDC-5F2FB0684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42F1-0838-4395-A980-9573335D4F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230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93761-4311-45BE-9FA5-55F7324AA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52150-947E-4931-B5D2-A84FAC4B4B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8DAE5-7A3A-4306-8E64-6FB4653FD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EFFB03-0580-482B-8EC1-36C0D13D4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4546-D6D4-42A5-9E6D-976E6F685EDB}" type="datetimeFigureOut">
              <a:rPr lang="en-IN" smtClean="0"/>
              <a:t>01-01-2022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5EDE7-2452-46A5-A663-3329677EF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DC5D0B-9D34-4110-91F0-BC79B77AC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42F1-0838-4395-A980-9573335D4F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1440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1B21F-C4C5-4767-85CE-565B7980B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A4D960-0FBA-4CAE-8277-5BE68D47B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B8C8BB-6C03-47E0-B910-E8C0F050A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907FC9-E940-49E8-921D-E2BB9CA937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202C5F-869B-4CE5-B2D3-FDF24240AE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012214-55D9-409F-A92B-5AF013E16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4546-D6D4-42A5-9E6D-976E6F685EDB}" type="datetimeFigureOut">
              <a:rPr lang="en-IN" smtClean="0"/>
              <a:t>01-01-2022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B60696-DE71-4206-ABE9-F49DBBE17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A42669-E5F6-4175-B008-37E8091A1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42F1-0838-4395-A980-9573335D4F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514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BF9BB-8B09-4EB8-A508-7EF11F452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8706B3-D633-479F-AF30-D2807350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4546-D6D4-42A5-9E6D-976E6F685EDB}" type="datetimeFigureOut">
              <a:rPr lang="en-IN" smtClean="0"/>
              <a:t>01-01-2022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3DFC7D-D071-41CA-931B-9A4F3299E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9A20D5-93FF-4EF7-952C-F38A8A8D4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42F1-0838-4395-A980-9573335D4F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4116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783F72-D431-4816-A3C6-2EE867AE2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4546-D6D4-42A5-9E6D-976E6F685EDB}" type="datetimeFigureOut">
              <a:rPr lang="en-IN" smtClean="0"/>
              <a:t>01-01-2022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5FE758-83BB-445A-9781-DC07BD49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EA9104-00BB-42A9-8EA8-B01C194C4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42F1-0838-4395-A980-9573335D4F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366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58975-B93B-4C09-85EF-EDA5991AA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3EC02-3645-4DB1-9C64-F08F9D350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13EBB1-18DE-4B52-8A75-CA1BE875B2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E5425D-7238-4D84-AB84-849406590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4546-D6D4-42A5-9E6D-976E6F685EDB}" type="datetimeFigureOut">
              <a:rPr lang="en-IN" smtClean="0"/>
              <a:t>01-01-2022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AAE141-E85E-4E06-B96D-EA0568BB1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B38223-CD31-4FE7-A7A8-3A0C69EC1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42F1-0838-4395-A980-9573335D4F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6964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EDF29-D3E3-4E95-8B13-E1470ACFE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65F383-9A85-4729-BCFB-9EFF61F22D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9FED12-B04F-4309-84BF-B1F52E9CF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EA9EBF-C9CB-4593-A798-C8C0A5699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4546-D6D4-42A5-9E6D-976E6F685EDB}" type="datetimeFigureOut">
              <a:rPr lang="en-IN" smtClean="0"/>
              <a:t>01-01-2022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72BB3-DF80-4D0E-9A1A-B84392C7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244F5-A70F-4D8B-AC00-FD5DE24B7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E42F1-0838-4395-A980-9573335D4F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0155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DAF9B7-D0FC-4B40-99E5-C15A7C4DA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D5AFDA-4A58-4E30-8E8C-EF53794C8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2824A-2307-4B02-9FB5-7F634DA230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64546-D6D4-42A5-9E6D-976E6F685EDB}" type="datetimeFigureOut">
              <a:rPr lang="en-IN" smtClean="0"/>
              <a:t>01-01-2022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0D8EC-CEA9-4ACB-992C-906EA4FEB3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B5042E-41B7-417A-AFF0-0DEFD52871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E42F1-0838-4395-A980-9573335D4F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598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7694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A663BFE-F338-42AE-B9A2-1717D3B9422C}"/>
              </a:ext>
            </a:extLst>
          </p:cNvPr>
          <p:cNvSpPr txBox="1"/>
          <p:nvPr/>
        </p:nvSpPr>
        <p:spPr>
          <a:xfrm>
            <a:off x="4578597" y="726141"/>
            <a:ext cx="3034805" cy="92333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ar-IQ" sz="5400" b="1" dirty="0"/>
              <a:t>الشرط الزكاة</a:t>
            </a:r>
            <a:endParaRPr lang="en-IN" sz="54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BABA6B5-93C6-478B-8E51-3B706779DBA1}"/>
              </a:ext>
            </a:extLst>
          </p:cNvPr>
          <p:cNvSpPr txBox="1"/>
          <p:nvPr/>
        </p:nvSpPr>
        <p:spPr>
          <a:xfrm>
            <a:off x="1461910" y="1603305"/>
            <a:ext cx="5160387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000" dirty="0">
                <a:latin typeface="Kalpurush" panose="02000600000000000000" pitchFamily="2" charset="0"/>
                <a:cs typeface="Kalpurush" panose="02000600000000000000" pitchFamily="2" charset="0"/>
              </a:rPr>
              <a:t>১। মুসলমান হওয়া।</a:t>
            </a:r>
          </a:p>
          <a:p>
            <a:r>
              <a:rPr lang="bn-BD" sz="3000" dirty="0">
                <a:latin typeface="Kalpurush" panose="02000600000000000000" pitchFamily="2" charset="0"/>
                <a:cs typeface="Kalpurush" panose="02000600000000000000" pitchFamily="2" charset="0"/>
              </a:rPr>
              <a:t>২। স্বাধীন হওয়া।</a:t>
            </a:r>
          </a:p>
          <a:p>
            <a:r>
              <a:rPr lang="bn-BD" sz="3000" dirty="0">
                <a:latin typeface="Kalpurush" panose="02000600000000000000" pitchFamily="2" charset="0"/>
                <a:cs typeface="Kalpurush" panose="02000600000000000000" pitchFamily="2" charset="0"/>
              </a:rPr>
              <a:t>৩। বালেগ হওয়া।</a:t>
            </a:r>
          </a:p>
          <a:p>
            <a:r>
              <a:rPr lang="bn-BD" sz="3000" dirty="0">
                <a:latin typeface="Kalpurush" panose="02000600000000000000" pitchFamily="2" charset="0"/>
                <a:cs typeface="Kalpurush" panose="02000600000000000000" pitchFamily="2" charset="0"/>
              </a:rPr>
              <a:t>৪। জ্ঞানবান হওয়া।</a:t>
            </a:r>
          </a:p>
          <a:p>
            <a:r>
              <a:rPr lang="bn-BD" sz="3000" dirty="0">
                <a:latin typeface="Kalpurush" panose="02000600000000000000" pitchFamily="2" charset="0"/>
                <a:cs typeface="Kalpurush" panose="02000600000000000000" pitchFamily="2" charset="0"/>
              </a:rPr>
              <a:t>৫। পূর্ণাঙ্গ মালিকানা থাকা।</a:t>
            </a:r>
          </a:p>
          <a:p>
            <a:r>
              <a:rPr lang="bn-BD" sz="3000" dirty="0">
                <a:latin typeface="Kalpurush" panose="02000600000000000000" pitchFamily="2" charset="0"/>
                <a:cs typeface="Kalpurush" panose="02000600000000000000" pitchFamily="2" charset="0"/>
              </a:rPr>
              <a:t>৬। মালের নেসাব পূর্ণ হওয়া।</a:t>
            </a:r>
          </a:p>
          <a:p>
            <a:r>
              <a:rPr lang="bn-BD" sz="3000" dirty="0">
                <a:latin typeface="Kalpurush" panose="02000600000000000000" pitchFamily="2" charset="0"/>
                <a:cs typeface="Kalpurush" panose="02000600000000000000" pitchFamily="2" charset="0"/>
              </a:rPr>
              <a:t>৭। মাল মৌলিক প্রয়োজনীয় না হওয়া</a:t>
            </a:r>
          </a:p>
          <a:p>
            <a:r>
              <a:rPr lang="bn-BD" sz="3000" dirty="0">
                <a:latin typeface="Kalpurush" panose="02000600000000000000" pitchFamily="2" charset="0"/>
                <a:cs typeface="Kalpurush" panose="02000600000000000000" pitchFamily="2" charset="0"/>
              </a:rPr>
              <a:t>৮। মাল বর্ধনশীল হওয়া।</a:t>
            </a:r>
          </a:p>
          <a:p>
            <a:r>
              <a:rPr lang="bn-BD" sz="3000" dirty="0">
                <a:latin typeface="Kalpurush" panose="02000600000000000000" pitchFamily="2" charset="0"/>
                <a:cs typeface="Kalpurush" panose="02000600000000000000" pitchFamily="2" charset="0"/>
              </a:rPr>
              <a:t>৯। হিজরী বর্ষ পূর্ণ হওয়া।</a:t>
            </a:r>
            <a:endParaRPr lang="en-IN" sz="3000" dirty="0">
              <a:latin typeface="Kalpurush" panose="02000600000000000000" pitchFamily="2" charset="0"/>
              <a:cs typeface="Kalpurush" panose="02000600000000000000" pitchFamily="2" charset="0"/>
            </a:endParaRPr>
          </a:p>
          <a:p>
            <a:r>
              <a:rPr lang="bn-BD" sz="3000" dirty="0">
                <a:latin typeface="Kalpurush" panose="02000600000000000000" pitchFamily="2" charset="0"/>
                <a:cs typeface="Kalpurush" panose="02000600000000000000" pitchFamily="2" charset="0"/>
              </a:rPr>
              <a:t>১০। ঋণগ্রস্ত ব্যাক্তির ঋণবাদে নিসাব</a:t>
            </a:r>
          </a:p>
          <a:p>
            <a:r>
              <a:rPr lang="bn-BD" sz="3000" dirty="0">
                <a:latin typeface="Kalpurush" panose="02000600000000000000" pitchFamily="2" charset="0"/>
                <a:cs typeface="Kalpurush" panose="02000600000000000000" pitchFamily="2" charset="0"/>
              </a:rPr>
              <a:t>পরিমান সম্পদের মালিক হওয়া। </a:t>
            </a:r>
            <a:endParaRPr lang="en-IN" sz="30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03306A-A53F-4D30-8579-D579F354187C}"/>
              </a:ext>
            </a:extLst>
          </p:cNvPr>
          <p:cNvSpPr txBox="1"/>
          <p:nvPr/>
        </p:nvSpPr>
        <p:spPr>
          <a:xfrm>
            <a:off x="6950913" y="1988026"/>
            <a:ext cx="50770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Kalpurush" panose="02000600000000000000" pitchFamily="2" charset="0"/>
                <a:cs typeface="Kalpurush" panose="02000600000000000000" pitchFamily="2" charset="0"/>
              </a:rPr>
              <a:t>যে সকল মালে জাকাত ফরজ হয়।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13EE53-FA76-4826-935B-1AE911B02E00}"/>
              </a:ext>
            </a:extLst>
          </p:cNvPr>
          <p:cNvSpPr txBox="1"/>
          <p:nvPr/>
        </p:nvSpPr>
        <p:spPr>
          <a:xfrm>
            <a:off x="7046732" y="2911356"/>
            <a:ext cx="423545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Kalpurush" panose="02000600000000000000" pitchFamily="2" charset="0"/>
                <a:cs typeface="Kalpurush" panose="02000600000000000000" pitchFamily="2" charset="0"/>
              </a:rPr>
              <a:t>১। গৃহ পালিত পশু,</a:t>
            </a:r>
          </a:p>
          <a:p>
            <a:r>
              <a:rPr lang="bn-BD" sz="3200" dirty="0">
                <a:latin typeface="Kalpurush" panose="02000600000000000000" pitchFamily="2" charset="0"/>
                <a:cs typeface="Kalpurush" panose="02000600000000000000" pitchFamily="2" charset="0"/>
              </a:rPr>
              <a:t>২। স্বর্ণ- রোপ্য বা নগদ অর্থ,</a:t>
            </a:r>
          </a:p>
          <a:p>
            <a:r>
              <a:rPr lang="bn-BD" sz="3200" dirty="0">
                <a:latin typeface="Kalpurush" panose="02000600000000000000" pitchFamily="2" charset="0"/>
                <a:cs typeface="Kalpurush" panose="02000600000000000000" pitchFamily="2" charset="0"/>
              </a:rPr>
              <a:t>৩। ব্যবসায়ের পণ্য</a:t>
            </a:r>
          </a:p>
          <a:p>
            <a:r>
              <a:rPr lang="bn-BD" sz="3200" dirty="0">
                <a:latin typeface="Kalpurush" panose="02000600000000000000" pitchFamily="2" charset="0"/>
                <a:cs typeface="Kalpurush" panose="02000600000000000000" pitchFamily="2" charset="0"/>
              </a:rPr>
              <a:t>৪। খনিজ সম্পদ,</a:t>
            </a:r>
          </a:p>
          <a:p>
            <a:r>
              <a:rPr lang="bn-BD" sz="3200" dirty="0">
                <a:latin typeface="Kalpurush" panose="02000600000000000000" pitchFamily="2" charset="0"/>
                <a:cs typeface="Kalpurush" panose="02000600000000000000" pitchFamily="2" charset="0"/>
              </a:rPr>
              <a:t>৫। ফল ও ফসল।</a:t>
            </a:r>
            <a:endParaRPr lang="en-IN" sz="3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55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26ED29A-0CA6-47FD-8AB4-5F7E938ABAAE}"/>
              </a:ext>
            </a:extLst>
          </p:cNvPr>
          <p:cNvSpPr txBox="1"/>
          <p:nvPr/>
        </p:nvSpPr>
        <p:spPr>
          <a:xfrm>
            <a:off x="764145" y="1589347"/>
            <a:ext cx="1066370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3600" b="1" i="0" dirty="0">
                <a:solidFill>
                  <a:srgbClr val="000000"/>
                </a:solidFill>
                <a:effectLst/>
                <a:latin typeface="Traditional Arabic" panose="02020603050405020304" pitchFamily="18" charset="-78"/>
                <a:cs typeface="Traditional Arabic" panose="02020603050405020304" pitchFamily="18" charset="-78"/>
              </a:rPr>
              <a:t>إِنَّمَا الصَّدَقَاتُ لِلْفُقَرَاءِ وَالْمَسَاكِينِ وَالْعَامِلِينَ عَلَيْهَا وَالْمُؤَلَّفَةِ قُلُوبُهُمْ وَفِي الرِّقَابِ وَالْغَارِمِينَ وَفِي سَبِيلِ اللَّهِ وَابْنِ السَّبِيلِ ۖ فَرِيضَةً مِّنَ اللَّهِ ۗ وَاللَّهُ عَلِيمٌ حَكِيمٌ</a:t>
            </a:r>
            <a:endParaRPr lang="en-IN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8BD2BA-FCC2-4251-8342-4E13BE87D2E3}"/>
              </a:ext>
            </a:extLst>
          </p:cNvPr>
          <p:cNvSpPr txBox="1"/>
          <p:nvPr/>
        </p:nvSpPr>
        <p:spPr>
          <a:xfrm>
            <a:off x="4572536" y="427080"/>
            <a:ext cx="3046927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ar-IQ" sz="4400" b="1" i="0" dirty="0">
                <a:effectLst/>
                <a:latin typeface="arial" panose="020B0604020202020204" pitchFamily="34" charset="0"/>
              </a:rPr>
              <a:t>مصارف الزكاة</a:t>
            </a:r>
            <a:endParaRPr lang="en-IN" sz="4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C8DAFA-3CF1-439D-9550-7371B76E6A30}"/>
              </a:ext>
            </a:extLst>
          </p:cNvPr>
          <p:cNvSpPr txBox="1"/>
          <p:nvPr/>
        </p:nvSpPr>
        <p:spPr>
          <a:xfrm>
            <a:off x="764145" y="2789676"/>
            <a:ext cx="6184706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Kalpurush" panose="02000600000000000000" pitchFamily="2" charset="0"/>
                <a:cs typeface="Kalpurush" panose="02000600000000000000" pitchFamily="2" charset="0"/>
              </a:rPr>
              <a:t>১। ফকির,</a:t>
            </a:r>
          </a:p>
          <a:p>
            <a:r>
              <a:rPr lang="bn-BD" sz="2800" dirty="0">
                <a:latin typeface="Kalpurush" panose="02000600000000000000" pitchFamily="2" charset="0"/>
                <a:cs typeface="Kalpurush" panose="02000600000000000000" pitchFamily="2" charset="0"/>
              </a:rPr>
              <a:t>২। মিসকিন,</a:t>
            </a:r>
          </a:p>
          <a:p>
            <a:r>
              <a:rPr lang="bn-BD" sz="2800" dirty="0">
                <a:latin typeface="Kalpurush" panose="02000600000000000000" pitchFamily="2" charset="0"/>
                <a:cs typeface="Kalpurush" panose="02000600000000000000" pitchFamily="2" charset="0"/>
              </a:rPr>
              <a:t>৩। জাকাত আদায়কারী,</a:t>
            </a:r>
          </a:p>
          <a:p>
            <a:r>
              <a:rPr lang="bn-BD" sz="2800" dirty="0">
                <a:latin typeface="Kalpurush" panose="02000600000000000000" pitchFamily="2" charset="0"/>
                <a:cs typeface="Kalpurush" panose="02000600000000000000" pitchFamily="2" charset="0"/>
              </a:rPr>
              <a:t>৪। অমুসলিম (ইসলামের দিকে আকর্ষনের জন্য),</a:t>
            </a:r>
          </a:p>
          <a:p>
            <a:r>
              <a:rPr lang="bn-BD" sz="2800" dirty="0">
                <a:latin typeface="Kalpurush" panose="02000600000000000000" pitchFamily="2" charset="0"/>
                <a:cs typeface="Kalpurush" panose="02000600000000000000" pitchFamily="2" charset="0"/>
              </a:rPr>
              <a:t>৫। দাস মুক্তির জন্য,</a:t>
            </a:r>
          </a:p>
          <a:p>
            <a:r>
              <a:rPr lang="bn-BD" sz="2800" dirty="0">
                <a:latin typeface="Kalpurush" panose="02000600000000000000" pitchFamily="2" charset="0"/>
                <a:cs typeface="Kalpurush" panose="02000600000000000000" pitchFamily="2" charset="0"/>
              </a:rPr>
              <a:t>৬। ঋণে জর্জরিতদের জন্য,</a:t>
            </a:r>
          </a:p>
          <a:p>
            <a:r>
              <a:rPr lang="bn-BD" sz="2800" dirty="0">
                <a:latin typeface="Kalpurush" panose="02000600000000000000" pitchFamily="2" charset="0"/>
                <a:cs typeface="Kalpurush" panose="02000600000000000000" pitchFamily="2" charset="0"/>
              </a:rPr>
              <a:t>৭। আল্লাহর রাস্তায়,</a:t>
            </a:r>
          </a:p>
          <a:p>
            <a:r>
              <a:rPr lang="bn-BD" sz="2800" dirty="0">
                <a:latin typeface="Kalpurush" panose="02000600000000000000" pitchFamily="2" charset="0"/>
                <a:cs typeface="Kalpurush" panose="02000600000000000000" pitchFamily="2" charset="0"/>
              </a:rPr>
              <a:t>৮। অভাবগ্রস্থ মুসাফির।</a:t>
            </a:r>
            <a:endParaRPr lang="en-IN" sz="28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1B6D170-9308-45D3-A742-892EEADFE1D2}"/>
              </a:ext>
            </a:extLst>
          </p:cNvPr>
          <p:cNvSpPr txBox="1"/>
          <p:nvPr/>
        </p:nvSpPr>
        <p:spPr>
          <a:xfrm>
            <a:off x="6972039" y="3123372"/>
            <a:ext cx="4432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যাদেরকে জাকাত দেওয়া যাবে নাঃ</a:t>
            </a:r>
            <a:endParaRPr lang="en-IN" sz="28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8DC0FDC-AC41-4786-97AA-B5F1824A4726}"/>
              </a:ext>
            </a:extLst>
          </p:cNvPr>
          <p:cNvSpPr txBox="1"/>
          <p:nvPr/>
        </p:nvSpPr>
        <p:spPr>
          <a:xfrm>
            <a:off x="7291782" y="3646592"/>
            <a:ext cx="413606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১। নিজ সন্তান, সন্তানের সন্তান,</a:t>
            </a:r>
          </a:p>
          <a:p>
            <a:r>
              <a:rPr lang="bn-BD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যত অধঃস্তন হোক।</a:t>
            </a:r>
          </a:p>
          <a:p>
            <a:r>
              <a:rPr lang="bn-BD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২। নিজ পিতা মাতা ও দাদা </a:t>
            </a:r>
          </a:p>
          <a:p>
            <a:r>
              <a:rPr lang="bn-BD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যত উর্ধ্বতন হোক।</a:t>
            </a:r>
          </a:p>
          <a:p>
            <a:r>
              <a:rPr lang="bn-BD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৩। নিজের স্ত্রী।</a:t>
            </a:r>
          </a:p>
          <a:p>
            <a:r>
              <a:rPr lang="bn-BD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৪। নিজ স্বামী।</a:t>
            </a:r>
            <a:endParaRPr lang="en-IN" sz="28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52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2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A1CEEE-962A-4D96-8805-EBBD86CBF498}"/>
              </a:ext>
            </a:extLst>
          </p:cNvPr>
          <p:cNvSpPr txBox="1"/>
          <p:nvPr/>
        </p:nvSpPr>
        <p:spPr>
          <a:xfrm>
            <a:off x="4628290" y="862148"/>
            <a:ext cx="29354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dirty="0">
                <a:latin typeface="Kalpurush" panose="02000600000000000000" pitchFamily="2" charset="0"/>
                <a:cs typeface="Kalpurush" panose="02000600000000000000" pitchFamily="2" charset="0"/>
              </a:rPr>
              <a:t>একক কাজ</a:t>
            </a:r>
            <a:endParaRPr lang="en-IN" sz="5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2CFC6B-A237-47AF-99EA-7879514B5B51}"/>
              </a:ext>
            </a:extLst>
          </p:cNvPr>
          <p:cNvSpPr txBox="1"/>
          <p:nvPr/>
        </p:nvSpPr>
        <p:spPr>
          <a:xfrm>
            <a:off x="1801393" y="3631475"/>
            <a:ext cx="8589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800" b="1" dirty="0">
                <a:latin typeface="Kalpurush" panose="02000600000000000000" pitchFamily="2" charset="0"/>
                <a:cs typeface="Kalpurush" panose="02000600000000000000" pitchFamily="2" charset="0"/>
              </a:rPr>
              <a:t>জাকাত আদায়ের খাতসমূহ উল্লেখ কর।</a:t>
            </a:r>
            <a:endParaRPr lang="en-IN" sz="48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0368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F31333-6BED-4E29-BC3F-67B42BC27553}"/>
              </a:ext>
            </a:extLst>
          </p:cNvPr>
          <p:cNvSpPr txBox="1"/>
          <p:nvPr/>
        </p:nvSpPr>
        <p:spPr>
          <a:xfrm>
            <a:off x="4166625" y="1293223"/>
            <a:ext cx="38587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7200" dirty="0">
                <a:latin typeface="Kalpurush" panose="02000600000000000000" pitchFamily="2" charset="0"/>
                <a:cs typeface="Kalpurush" panose="02000600000000000000" pitchFamily="2" charset="0"/>
              </a:rPr>
              <a:t>বাড়ির কাজ</a:t>
            </a:r>
            <a:endParaRPr lang="en-IN" sz="72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BBD14A-7C23-4B04-99FC-28C975E67C67}"/>
              </a:ext>
            </a:extLst>
          </p:cNvPr>
          <p:cNvSpPr txBox="1"/>
          <p:nvPr/>
        </p:nvSpPr>
        <p:spPr>
          <a:xfrm>
            <a:off x="1336522" y="3902784"/>
            <a:ext cx="95189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5400" b="1" dirty="0">
                <a:latin typeface="Kalpurush" panose="02000600000000000000" pitchFamily="2" charset="0"/>
                <a:cs typeface="Kalpurush" panose="02000600000000000000" pitchFamily="2" charset="0"/>
              </a:rPr>
              <a:t>জাকাতের নিসাব সংক্ষেপে উল্লেখ কর।</a:t>
            </a:r>
            <a:endParaRPr lang="en-IN" sz="5400" b="1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41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C7CD6B9-5DB5-41BF-9CF7-1C57B7588B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8628" y="300054"/>
            <a:ext cx="3634742" cy="353428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3046A39-5118-4602-8617-4E29E2BDC9AE}"/>
              </a:ext>
            </a:extLst>
          </p:cNvPr>
          <p:cNvSpPr txBox="1"/>
          <p:nvPr/>
        </p:nvSpPr>
        <p:spPr>
          <a:xfrm>
            <a:off x="2165276" y="3429000"/>
            <a:ext cx="7861447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3900" dirty="0">
                <a:latin typeface="Kalpurush" panose="02000600000000000000" pitchFamily="2" charset="0"/>
                <a:cs typeface="Kalpurush" panose="02000600000000000000" pitchFamily="2" charset="0"/>
              </a:rPr>
              <a:t>ধন্যবাদ</a:t>
            </a:r>
            <a:endParaRPr lang="en-IN" sz="239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07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9DDEA09-5862-420F-965C-0BE009B52B8C}"/>
              </a:ext>
            </a:extLst>
          </p:cNvPr>
          <p:cNvSpPr txBox="1"/>
          <p:nvPr/>
        </p:nvSpPr>
        <p:spPr>
          <a:xfrm>
            <a:off x="1472484" y="667785"/>
            <a:ext cx="9247031" cy="156966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wrap="square">
            <a:spAutoFit/>
          </a:bodyPr>
          <a:lstStyle/>
          <a:p>
            <a:r>
              <a:rPr lang="ar-IQ" sz="9600" dirty="0"/>
              <a:t>بسم الله الرحمن الرحيم</a:t>
            </a:r>
            <a:endParaRPr lang="en-IN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1D8CEF-C9EB-4E94-A6C1-9E4478459911}"/>
              </a:ext>
            </a:extLst>
          </p:cNvPr>
          <p:cNvSpPr txBox="1"/>
          <p:nvPr/>
        </p:nvSpPr>
        <p:spPr>
          <a:xfrm>
            <a:off x="4700789" y="36189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07E539-19DC-4E0D-A6F2-28F198A378E4}"/>
              </a:ext>
            </a:extLst>
          </p:cNvPr>
          <p:cNvSpPr txBox="1"/>
          <p:nvPr/>
        </p:nvSpPr>
        <p:spPr>
          <a:xfrm>
            <a:off x="3892873" y="4177116"/>
            <a:ext cx="4200189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ar-IQ" sz="8800" b="1" dirty="0"/>
              <a:t>اهلا وسهلا</a:t>
            </a:r>
            <a:endParaRPr lang="en-IN" sz="8800" b="1" dirty="0"/>
          </a:p>
        </p:txBody>
      </p:sp>
    </p:spTree>
    <p:extLst>
      <p:ext uri="{BB962C8B-B14F-4D97-AF65-F5344CB8AC3E}">
        <p14:creationId xmlns:p14="http://schemas.microsoft.com/office/powerpoint/2010/main" val="8560111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DCA37-147D-4B9C-87AE-D72CFB97462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579549"/>
            <a:ext cx="3012583" cy="1111139"/>
          </a:xfrm>
        </p:spPr>
        <p:txBody>
          <a:bodyPr>
            <a:normAutofit/>
          </a:bodyPr>
          <a:lstStyle/>
          <a:p>
            <a:r>
              <a:rPr lang="ar-IQ" sz="5400" b="1" dirty="0"/>
              <a:t>تعرف المعلم</a:t>
            </a:r>
            <a:endParaRPr lang="en-IN" sz="54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6A8A96-BA75-4B67-A08D-715E4F4EE0B8}"/>
              </a:ext>
            </a:extLst>
          </p:cNvPr>
          <p:cNvSpPr txBox="1"/>
          <p:nvPr/>
        </p:nvSpPr>
        <p:spPr>
          <a:xfrm>
            <a:off x="7620000" y="767358"/>
            <a:ext cx="31293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5400" b="1" dirty="0"/>
              <a:t>تعرف الدرس</a:t>
            </a:r>
            <a:endParaRPr lang="en-IN" sz="5400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78A53D-CF95-4B7F-87EE-957CC1E1DC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97" y="1690688"/>
            <a:ext cx="3129383" cy="396388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E8DA867-18AD-462D-999D-824593A465CE}"/>
              </a:ext>
            </a:extLst>
          </p:cNvPr>
          <p:cNvSpPr txBox="1"/>
          <p:nvPr/>
        </p:nvSpPr>
        <p:spPr>
          <a:xfrm>
            <a:off x="838200" y="3429000"/>
            <a:ext cx="550823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IQ" sz="4000" b="1" dirty="0">
                <a:latin typeface="110_Besmellah" pitchFamily="2" charset="0"/>
              </a:rPr>
              <a:t>محمد عبد الباري</a:t>
            </a:r>
          </a:p>
          <a:p>
            <a:pPr algn="r"/>
            <a:r>
              <a:rPr lang="ar-IQ" sz="4000" b="1" dirty="0">
                <a:latin typeface="110_Besmellah" pitchFamily="2" charset="0"/>
              </a:rPr>
              <a:t>معلم بلغة العربية</a:t>
            </a:r>
          </a:p>
          <a:p>
            <a:pPr algn="r"/>
            <a:r>
              <a:rPr lang="ar-IQ" sz="4000" b="1" dirty="0">
                <a:latin typeface="110_Besmellah" pitchFamily="2" charset="0"/>
              </a:rPr>
              <a:t>شابك فارا دلواؤيا مدرسة داخلية</a:t>
            </a:r>
          </a:p>
          <a:p>
            <a:pPr algn="r"/>
            <a:r>
              <a:rPr lang="ar-IQ" sz="4000" b="1" dirty="0">
                <a:latin typeface="110_Besmellah" pitchFamily="2" charset="0"/>
              </a:rPr>
              <a:t>غبتلي- بغورا</a:t>
            </a:r>
            <a:endParaRPr lang="en-IN" sz="4000" b="1" dirty="0">
              <a:latin typeface="110_Besmellah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2CE627-90C7-44EC-9C4E-55BA56C58A74}"/>
              </a:ext>
            </a:extLst>
          </p:cNvPr>
          <p:cNvSpPr txBox="1"/>
          <p:nvPr/>
        </p:nvSpPr>
        <p:spPr>
          <a:xfrm>
            <a:off x="8429516" y="3429000"/>
            <a:ext cx="231986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IQ" sz="3600" b="1" dirty="0"/>
              <a:t>الصف: السابع</a:t>
            </a:r>
          </a:p>
          <a:p>
            <a:pPr algn="r"/>
            <a:r>
              <a:rPr lang="ar-IQ" sz="3600" b="1" dirty="0"/>
              <a:t>الفصل الثاني</a:t>
            </a:r>
          </a:p>
          <a:p>
            <a:pPr algn="r"/>
            <a:r>
              <a:rPr lang="ar-IQ" sz="3600" b="1" dirty="0"/>
              <a:t>الدرس الثالث</a:t>
            </a:r>
          </a:p>
        </p:txBody>
      </p:sp>
    </p:spTree>
    <p:extLst>
      <p:ext uri="{BB962C8B-B14F-4D97-AF65-F5344CB8AC3E}">
        <p14:creationId xmlns:p14="http://schemas.microsoft.com/office/powerpoint/2010/main" val="883792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F9647-9371-4856-B973-6211F08EF66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26824" y="545430"/>
            <a:ext cx="4738352" cy="1180340"/>
          </a:xfr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bn-BD" sz="60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কিছু ছবি দেখি!!!!</a:t>
            </a:r>
            <a:endParaRPr lang="en-IN" sz="60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D56455-4BB0-4BAB-905B-06A7AD5FDC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19"/>
          <a:stretch/>
        </p:blipFill>
        <p:spPr>
          <a:xfrm>
            <a:off x="800850" y="2140383"/>
            <a:ext cx="3737538" cy="402504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48EA172-A315-4147-8E1A-3F967D1F37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671" y="2140383"/>
            <a:ext cx="4011889" cy="402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8403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E82849F-8AAF-47A2-B77A-19CDB381F5B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726824" y="545430"/>
            <a:ext cx="4738352" cy="1180340"/>
          </a:xfrm>
          <a:solidFill>
            <a:schemeClr val="accent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bn-BD" sz="60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কিছু ছবি দেখি!!!!</a:t>
            </a:r>
            <a:endParaRPr lang="en-IN" sz="60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21C826-2C7B-4F7C-B192-DBCDB532C80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09"/>
          <a:stretch/>
        </p:blipFill>
        <p:spPr>
          <a:xfrm>
            <a:off x="5553648" y="2470909"/>
            <a:ext cx="5823055" cy="38416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9061949-02AC-483D-A516-23C87C5C33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04" r="6250" b="9539"/>
          <a:stretch/>
        </p:blipFill>
        <p:spPr>
          <a:xfrm>
            <a:off x="815297" y="2195686"/>
            <a:ext cx="4005330" cy="439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1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4D6B746-9619-4110-A2F8-22ADEB6C4A9A}"/>
              </a:ext>
            </a:extLst>
          </p:cNvPr>
          <p:cNvSpPr txBox="1"/>
          <p:nvPr/>
        </p:nvSpPr>
        <p:spPr>
          <a:xfrm>
            <a:off x="592729" y="1660750"/>
            <a:ext cx="110065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3600" b="1" i="0" dirty="0">
                <a:effectLst/>
                <a:latin typeface="Arial" panose="020B0604020202020204" pitchFamily="34" charset="0"/>
              </a:rPr>
              <a:t>وَأَقِيمُوا الصَّلَاةَ وَآتُوا الزَّكَاةَ ۚ وَمَا تُقَدِّمُوا لِأَنْفُسِكُمْ مِنْ خَيْرٍ تَجِدُوهُ عِنْدَ اللَّهِ ۗ </a:t>
            </a:r>
            <a:endParaRPr lang="bn-BD" sz="3600" b="1" i="0" dirty="0">
              <a:effectLst/>
              <a:latin typeface="Arial" panose="020B0604020202020204" pitchFamily="34" charset="0"/>
            </a:endParaRPr>
          </a:p>
          <a:p>
            <a:pPr algn="ctr"/>
            <a:r>
              <a:rPr lang="ar-IQ" sz="3600" b="1" i="0" dirty="0">
                <a:effectLst/>
                <a:latin typeface="Arial" panose="020B0604020202020204" pitchFamily="34" charset="0"/>
              </a:rPr>
              <a:t>إِنَّ اللَّهَ بِمَا تَعْمَلُونَ بَصِيرٌ</a:t>
            </a:r>
            <a:endParaRPr lang="en-IN" sz="36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D299C1-6815-4FC9-92F6-F490E8E329E1}"/>
              </a:ext>
            </a:extLst>
          </p:cNvPr>
          <p:cNvSpPr txBox="1"/>
          <p:nvPr/>
        </p:nvSpPr>
        <p:spPr>
          <a:xfrm>
            <a:off x="1073236" y="4174546"/>
            <a:ext cx="100455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ar-IQ" sz="3600" b="1" i="0" dirty="0">
                <a:solidFill>
                  <a:srgbClr val="222222"/>
                </a:solidFill>
                <a:effectLst/>
                <a:latin typeface="conv_original-hafs"/>
              </a:rPr>
              <a:t>خُذۡ مِنۡ أَمۡوَٰلِهِمۡ صَدَقَةٗ تُطَهِّرُهُمۡ وَتُزَكِّيهِم بِهَا وَصَلِّ عَلَيۡهِمۡۖ إِنَّ صَلَوٰتَكَ </a:t>
            </a:r>
            <a:endParaRPr lang="bn-BD" sz="3600" b="1" i="0" dirty="0">
              <a:solidFill>
                <a:srgbClr val="222222"/>
              </a:solidFill>
              <a:effectLst/>
              <a:latin typeface="conv_original-hafs"/>
            </a:endParaRPr>
          </a:p>
          <a:p>
            <a:pPr algn="ctr"/>
            <a:r>
              <a:rPr lang="ar-IQ" sz="3600" b="1" i="0" dirty="0">
                <a:solidFill>
                  <a:srgbClr val="222222"/>
                </a:solidFill>
                <a:effectLst/>
                <a:latin typeface="conv_original-hafs"/>
              </a:rPr>
              <a:t>سَكَنٞ لَّهُمۡۗ وَٱللَّهُ سَمِيعٌ عَلِيمٌ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5F366DB-E2C7-4DE7-A7E2-CD3F5E075011}"/>
              </a:ext>
            </a:extLst>
          </p:cNvPr>
          <p:cNvSpPr txBox="1">
            <a:spLocks/>
          </p:cNvSpPr>
          <p:nvPr/>
        </p:nvSpPr>
        <p:spPr>
          <a:xfrm>
            <a:off x="3983740" y="455277"/>
            <a:ext cx="4224520" cy="102579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5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জাকাত </a:t>
            </a:r>
            <a:r>
              <a:rPr lang="ar-IQ" sz="5400" b="1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الزَّكَاة</a:t>
            </a:r>
            <a:r>
              <a:rPr lang="bn-BD" sz="5400" dirty="0">
                <a:solidFill>
                  <a:schemeClr val="bg1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IN" sz="5400" dirty="0">
              <a:solidFill>
                <a:schemeClr val="bg1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319C63-8A84-4171-946A-D42A61A867A3}"/>
              </a:ext>
            </a:extLst>
          </p:cNvPr>
          <p:cNvSpPr txBox="1"/>
          <p:nvPr/>
        </p:nvSpPr>
        <p:spPr>
          <a:xfrm>
            <a:off x="567080" y="3040759"/>
            <a:ext cx="1105783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>
                <a:latin typeface="Kalpurush" panose="02000600000000000000" pitchFamily="2" charset="0"/>
                <a:cs typeface="Kalpurush" panose="02000600000000000000" pitchFamily="2" charset="0"/>
              </a:rPr>
              <a:t>তোমরা সালাত কায়েম কর ও জাকাত দাও। তোমরা উত্তম কাজের যা কিছু নিজেদের</a:t>
            </a:r>
          </a:p>
          <a:p>
            <a:r>
              <a:rPr lang="bn-BD" sz="2800" dirty="0">
                <a:latin typeface="Kalpurush" panose="02000600000000000000" pitchFamily="2" charset="0"/>
                <a:cs typeface="Kalpurush" panose="02000600000000000000" pitchFamily="2" charset="0"/>
              </a:rPr>
              <a:t>জন্য পূর্বে প্রেরণ করবে আল্লাহর নিকট তা পাবে।তোমরা যা কিছু কর আল্লাহ তার দ্রষ্টা।</a:t>
            </a:r>
            <a:endParaRPr lang="en-IN" sz="28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6C87D7-FB2C-4039-9EFE-F41E6A2C62A1}"/>
              </a:ext>
            </a:extLst>
          </p:cNvPr>
          <p:cNvSpPr txBox="1"/>
          <p:nvPr/>
        </p:nvSpPr>
        <p:spPr>
          <a:xfrm>
            <a:off x="351927" y="5554555"/>
            <a:ext cx="116958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400" dirty="0">
                <a:latin typeface="Kalpurush" panose="02000600000000000000" pitchFamily="2" charset="0"/>
                <a:cs typeface="Kalpurush" panose="02000600000000000000" pitchFamily="2" charset="0"/>
              </a:rPr>
              <a:t>তাদের সম্পদ হতে “সাদাকা” গ্রহণ করবে। এর দ্বারা তুমি তাদেরকে পবিত্র করবে এবং পরিশোধিত করবে।</a:t>
            </a:r>
          </a:p>
          <a:p>
            <a:r>
              <a:rPr lang="bn-BD" sz="2400" dirty="0">
                <a:latin typeface="Kalpurush" panose="02000600000000000000" pitchFamily="2" charset="0"/>
                <a:cs typeface="Kalpurush" panose="02000600000000000000" pitchFamily="2" charset="0"/>
              </a:rPr>
              <a:t>তুমি তাদেরকে দোয়া করবে। তোমার দোয়া তো তাদের জন্য চিত্ত স্বস্তিকর। আল্লাহ সর্বশ্রোতা, সর্বজ্ঞ।</a:t>
            </a:r>
            <a:endParaRPr lang="en-IN" sz="2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33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39F3D69-5022-400D-894D-9EB4D18387A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867835" y="593725"/>
            <a:ext cx="2456329" cy="952687"/>
          </a:xfrm>
        </p:spPr>
        <p:txBody>
          <a:bodyPr>
            <a:normAutofit/>
          </a:bodyPr>
          <a:lstStyle/>
          <a:p>
            <a:r>
              <a:rPr lang="bn-BD" sz="5400" dirty="0">
                <a:latin typeface="Kalpurush" panose="02000600000000000000" pitchFamily="2" charset="0"/>
                <a:cs typeface="Kalpurush" panose="02000600000000000000" pitchFamily="2" charset="0"/>
              </a:rPr>
              <a:t>শিখনফল</a:t>
            </a:r>
            <a:endParaRPr lang="en-IN" sz="54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BD52F94-A8C3-4133-AE31-75EF29A124C7}"/>
              </a:ext>
            </a:extLst>
          </p:cNvPr>
          <p:cNvSpPr txBox="1"/>
          <p:nvPr/>
        </p:nvSpPr>
        <p:spPr>
          <a:xfrm>
            <a:off x="1196788" y="2022755"/>
            <a:ext cx="50129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4000" dirty="0">
                <a:latin typeface="Kalpurush" panose="02000600000000000000" pitchFamily="2" charset="0"/>
                <a:cs typeface="Kalpurush" panose="02000600000000000000" pitchFamily="2" charset="0"/>
              </a:rPr>
              <a:t>এ পাঠ শেষে শিক্ষার্থীরা......</a:t>
            </a:r>
            <a:endParaRPr lang="en-IN" sz="40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CDCC22-2F66-4966-8E40-8270E4CB3293}"/>
              </a:ext>
            </a:extLst>
          </p:cNvPr>
          <p:cNvSpPr txBox="1"/>
          <p:nvPr/>
        </p:nvSpPr>
        <p:spPr>
          <a:xfrm>
            <a:off x="3105486" y="3206985"/>
            <a:ext cx="739176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600" dirty="0">
                <a:latin typeface="Kalpurush" panose="02000600000000000000" pitchFamily="2" charset="0"/>
                <a:cs typeface="Kalpurush" panose="02000600000000000000" pitchFamily="2" charset="0"/>
              </a:rPr>
              <a:t>জাকাত এর পরিচয় বলতে পারবে,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600" dirty="0">
                <a:latin typeface="Kalpurush" panose="02000600000000000000" pitchFamily="2" charset="0"/>
                <a:cs typeface="Kalpurush" panose="02000600000000000000" pitchFamily="2" charset="0"/>
              </a:rPr>
              <a:t>জাকাত এর শরয়ী হুকুম বলতে পারবে,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600" dirty="0">
                <a:latin typeface="Kalpurush" panose="02000600000000000000" pitchFamily="2" charset="0"/>
                <a:cs typeface="Kalpurush" panose="02000600000000000000" pitchFamily="2" charset="0"/>
              </a:rPr>
              <a:t>জাকাত ফরজ হওয়ার শর্ত বলতে পাবে,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600" dirty="0">
                <a:latin typeface="Kalpurush" panose="02000600000000000000" pitchFamily="2" charset="0"/>
                <a:cs typeface="Kalpurush" panose="02000600000000000000" pitchFamily="2" charset="0"/>
              </a:rPr>
              <a:t>জাকাত আদায়ের খাতসমূহ বলতে পারবে।</a:t>
            </a:r>
            <a:endParaRPr lang="en-IN" sz="3600" dirty="0"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10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CE44F42-9B4E-4A7B-AC76-D4C9E4F2DE8B}"/>
              </a:ext>
            </a:extLst>
          </p:cNvPr>
          <p:cNvSpPr txBox="1"/>
          <p:nvPr/>
        </p:nvSpPr>
        <p:spPr>
          <a:xfrm>
            <a:off x="4895991" y="225288"/>
            <a:ext cx="2400016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ar-IQ" sz="4400" b="1" dirty="0"/>
              <a:t>تعرف الزكاة</a:t>
            </a:r>
            <a:endParaRPr lang="en-IN" sz="4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4EF920-C933-41C6-B046-0664871A85A5}"/>
              </a:ext>
            </a:extLst>
          </p:cNvPr>
          <p:cNvSpPr txBox="1"/>
          <p:nvPr/>
        </p:nvSpPr>
        <p:spPr>
          <a:xfrm>
            <a:off x="2911820" y="1429362"/>
            <a:ext cx="636835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2800" b="1" i="0" dirty="0">
                <a:effectLst/>
                <a:latin typeface="hypatia-sans-pro"/>
              </a:rPr>
              <a:t>الزكاة هي الركن الثالث من أركان الإسلام. معناها لغة،</a:t>
            </a:r>
          </a:p>
          <a:p>
            <a:pPr algn="r"/>
            <a:r>
              <a:rPr lang="ar-IQ" sz="2800" b="1" i="0" dirty="0">
                <a:effectLst/>
                <a:latin typeface="hypatia-sans-pro"/>
              </a:rPr>
              <a:t> "نقاء"،  </a:t>
            </a:r>
            <a:r>
              <a:rPr lang="bn-BD" sz="2800" b="1" i="0" dirty="0"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(</a:t>
            </a:r>
            <a:r>
              <a:rPr lang="bn-BD" sz="2800" b="1" dirty="0">
                <a:latin typeface="Kalpurush" panose="02000600000000000000" pitchFamily="2" charset="0"/>
                <a:cs typeface="Kalpurush" panose="02000600000000000000" pitchFamily="2" charset="0"/>
              </a:rPr>
              <a:t>বিশুদ্ধতা)</a:t>
            </a:r>
            <a:endParaRPr lang="ar-IQ" sz="2800" b="1" i="0" dirty="0">
              <a:effectLst/>
              <a:latin typeface="Kalpurush" panose="02000600000000000000" pitchFamily="2" charset="0"/>
            </a:endParaRPr>
          </a:p>
          <a:p>
            <a:pPr algn="r"/>
            <a:r>
              <a:rPr lang="bn-BD" sz="2800" b="1" i="0" dirty="0">
                <a:effectLst/>
                <a:latin typeface="hypatia-sans-pro"/>
              </a:rPr>
              <a:t> </a:t>
            </a:r>
            <a:r>
              <a:rPr lang="ar-IQ" sz="2800" b="1" i="0" dirty="0">
                <a:effectLst/>
                <a:latin typeface="hypatia-sans-pro"/>
              </a:rPr>
              <a:t> </a:t>
            </a:r>
            <a:r>
              <a:rPr lang="bn-BD" sz="2800" b="1" i="0" dirty="0">
                <a:effectLst/>
                <a:latin typeface="hypatia-sans-pro"/>
              </a:rPr>
              <a:t>      </a:t>
            </a:r>
            <a:r>
              <a:rPr lang="ar-IQ" sz="2800" b="1" i="0" dirty="0">
                <a:effectLst/>
                <a:latin typeface="hypatia-sans-pro"/>
              </a:rPr>
              <a:t>"زيادة"،</a:t>
            </a:r>
            <a:r>
              <a:rPr lang="bn-BD" sz="2800" b="1" i="0" dirty="0">
                <a:effectLst/>
                <a:latin typeface="hypatia-sans-pro"/>
              </a:rPr>
              <a:t> </a:t>
            </a:r>
            <a:r>
              <a:rPr lang="bn-BD" sz="2800" b="1" i="0" dirty="0"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(বৃদ্ধিপাওয়া)</a:t>
            </a:r>
            <a:endParaRPr lang="ar-IQ" sz="2800" b="1" i="0" dirty="0">
              <a:effectLst/>
              <a:latin typeface="DroidArabicKufi-Regular"/>
            </a:endParaRPr>
          </a:p>
          <a:p>
            <a:pPr algn="r"/>
            <a:r>
              <a:rPr lang="en-IN" sz="2800" b="1" i="0" dirty="0">
                <a:effectLst/>
                <a:latin typeface="DroidArabicKufi-Regular"/>
              </a:rPr>
              <a:t>   </a:t>
            </a:r>
            <a:r>
              <a:rPr lang="ar-IQ" sz="2800" b="1" i="0" dirty="0">
                <a:effectLst/>
                <a:latin typeface="DroidArabicKufi-Regular"/>
              </a:rPr>
              <a:t>تُطلق أيضاً على البَركة،</a:t>
            </a:r>
            <a:r>
              <a:rPr lang="en-IN" sz="2800" b="1" i="0" dirty="0">
                <a:effectLst/>
                <a:latin typeface="DroidArabicKufi-Regular"/>
              </a:rPr>
              <a:t> </a:t>
            </a:r>
            <a:r>
              <a:rPr lang="bn-BD" sz="2800" b="1" i="0" dirty="0">
                <a:effectLst/>
                <a:latin typeface="Kalpurush" panose="02000600000000000000" pitchFamily="2" charset="0"/>
                <a:cs typeface="Kalpurush" panose="02000600000000000000" pitchFamily="2" charset="0"/>
              </a:rPr>
              <a:t>(বৃদ্ধিপাওয়া)</a:t>
            </a:r>
            <a:endParaRPr lang="ar-IQ" sz="2800" b="1" i="0" dirty="0">
              <a:effectLst/>
              <a:latin typeface="DroidArabicKufi-Regular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7A84A87-CB25-46DD-9E9D-335A1882FE9B}"/>
              </a:ext>
            </a:extLst>
          </p:cNvPr>
          <p:cNvSpPr txBox="1"/>
          <p:nvPr/>
        </p:nvSpPr>
        <p:spPr>
          <a:xfrm>
            <a:off x="8468138" y="640786"/>
            <a:ext cx="19143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4000" b="1" u="sng" dirty="0"/>
              <a:t>تعرف الغة</a:t>
            </a:r>
            <a:endParaRPr lang="en-IN" sz="4000" b="1" u="sng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CEA9A8B-A0F4-47FA-8628-B0BFE3C364B3}"/>
              </a:ext>
            </a:extLst>
          </p:cNvPr>
          <p:cNvSpPr txBox="1"/>
          <p:nvPr/>
        </p:nvSpPr>
        <p:spPr>
          <a:xfrm>
            <a:off x="8723587" y="3429000"/>
            <a:ext cx="28616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4000" b="1" u="sng" dirty="0"/>
              <a:t>تعرف الاصطلاح</a:t>
            </a:r>
            <a:endParaRPr lang="en-IN" sz="4000" b="1" u="sng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779B2B-8BAD-4366-B28D-28E7D1CFF981}"/>
              </a:ext>
            </a:extLst>
          </p:cNvPr>
          <p:cNvSpPr txBox="1"/>
          <p:nvPr/>
        </p:nvSpPr>
        <p:spPr>
          <a:xfrm>
            <a:off x="258416" y="4217576"/>
            <a:ext cx="1167516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2400" b="1" i="0" dirty="0">
                <a:effectLst/>
                <a:latin typeface="DroidArabicKufi-Regular"/>
              </a:rPr>
              <a:t>وفي الاصطلاح تُعرَّف الزَّكاة على: أَنها القَدر المَخصُوص الواجب على المُسلم إِخراجه من مَالِه البالغِ للنِّصاب للجِهات المُستحقَّة وبشروطٍ معيَّنة.</a:t>
            </a:r>
          </a:p>
          <a:p>
            <a:pPr algn="r"/>
            <a:r>
              <a:rPr lang="ar-IQ" sz="2400" b="1" i="0" dirty="0">
                <a:effectLst/>
                <a:latin typeface="DroidArabicKufi-Regular"/>
              </a:rPr>
              <a:t>قال الحنفية: "هي تَمليك جُزء مَالٍ مخصُوص من مَالٍ مخصُوص لشخصٍ مخصُوص عيَّنه الشارع لِوجه الله -تعالى-". وعرّفها المَالكية على أنَّها: "إخراجُ جزءٍ مخصُوص من مالٍ مخصُوص بَلغ نِصاباً لمُستحقّه إن تمَّ المِلك، وحَول غير مَعدنٍ وحَرث".</a:t>
            </a:r>
            <a:endParaRPr lang="en-IN" sz="2400" b="1" dirty="0"/>
          </a:p>
        </p:txBody>
      </p:sp>
    </p:spTree>
    <p:extLst>
      <p:ext uri="{BB962C8B-B14F-4D97-AF65-F5344CB8AC3E}">
        <p14:creationId xmlns:p14="http://schemas.microsoft.com/office/powerpoint/2010/main" val="28579736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3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3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E01FA7-3B0F-41FB-96DA-D69F1A25AD48}"/>
              </a:ext>
            </a:extLst>
          </p:cNvPr>
          <p:cNvSpPr txBox="1"/>
          <p:nvPr/>
        </p:nvSpPr>
        <p:spPr>
          <a:xfrm>
            <a:off x="3542255" y="1365349"/>
            <a:ext cx="510748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IQ" sz="4400" b="1" i="0" dirty="0">
                <a:effectLst/>
                <a:latin typeface="Arial" panose="020B0604020202020204" pitchFamily="34" charset="0"/>
              </a:rPr>
              <a:t>وَأَقِيمُوا الصَّلَاةَ وَآتُوا الزَّكَاةَ</a:t>
            </a:r>
            <a:endParaRPr lang="en-IN" sz="4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9673B7-96E2-4100-BF96-7148992D3A0B}"/>
              </a:ext>
            </a:extLst>
          </p:cNvPr>
          <p:cNvSpPr txBox="1"/>
          <p:nvPr/>
        </p:nvSpPr>
        <p:spPr>
          <a:xfrm>
            <a:off x="2779688" y="2239439"/>
            <a:ext cx="66326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n-BD" sz="3200" dirty="0">
                <a:latin typeface="Kalpurush" panose="02000600000000000000" pitchFamily="2" charset="0"/>
                <a:cs typeface="Kalpurush" panose="02000600000000000000" pitchFamily="2" charset="0"/>
              </a:rPr>
              <a:t>তোমরা সালাত কায়েম কর ও জাকাত দাও। </a:t>
            </a:r>
            <a:endParaRPr lang="en-IN" sz="3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A19E97-DF5C-43CE-84C7-6229FB53CD6C}"/>
              </a:ext>
            </a:extLst>
          </p:cNvPr>
          <p:cNvSpPr txBox="1"/>
          <p:nvPr/>
        </p:nvSpPr>
        <p:spPr>
          <a:xfrm>
            <a:off x="925131" y="2928863"/>
            <a:ext cx="1034173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ar-IQ" sz="3200" b="1" i="0" dirty="0">
                <a:effectLst/>
                <a:latin typeface="Tahoma" panose="020B0604030504040204" pitchFamily="34" charset="0"/>
              </a:rPr>
              <a:t>عبد الله بن عمر بن الخطاب رضي الله عنهما قال: سمعتُ رسول الله -صلى الله عليه وسلم- يقول: «بُني الإسلام على خمس: شهادة أن لا إله إلا الله وأن محمداً رسول الله، وإقام الصلاة، وإيتاء الزكاة، والحج، وصوم رمضان-</a:t>
            </a:r>
            <a:endParaRPr lang="en-IN" sz="32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897227-9A7E-4089-828C-18B8D757AA47}"/>
              </a:ext>
            </a:extLst>
          </p:cNvPr>
          <p:cNvSpPr txBox="1"/>
          <p:nvPr/>
        </p:nvSpPr>
        <p:spPr>
          <a:xfrm>
            <a:off x="618186" y="4707821"/>
            <a:ext cx="1124218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>
                <a:latin typeface="Kalpurush" panose="02000600000000000000" pitchFamily="2" charset="0"/>
                <a:cs typeface="Kalpurush" panose="02000600000000000000" pitchFamily="2" charset="0"/>
              </a:rPr>
              <a:t>হযরত আব্দুল্লাহ ইবনে ওমার (রাঃ) হতে বর্ণিত তিনি বলেন, আমি রাসুল </a:t>
            </a:r>
          </a:p>
          <a:p>
            <a:r>
              <a:rPr lang="bn-BD" sz="3200" dirty="0">
                <a:latin typeface="Kalpurush" panose="02000600000000000000" pitchFamily="2" charset="0"/>
                <a:cs typeface="Kalpurush" panose="02000600000000000000" pitchFamily="2" charset="0"/>
              </a:rPr>
              <a:t>(সঃ) বলতে শুনেছি ইসলামের ৫টি স্তম্ভ। ১। কালেমা, ২। নামাজ প্রতিষ্ঠা করা।</a:t>
            </a:r>
          </a:p>
          <a:p>
            <a:r>
              <a:rPr lang="bn-BD" sz="3200" dirty="0">
                <a:latin typeface="Kalpurush" panose="02000600000000000000" pitchFamily="2" charset="0"/>
                <a:cs typeface="Kalpurush" panose="02000600000000000000" pitchFamily="2" charset="0"/>
              </a:rPr>
              <a:t>জাকাত আদায় করা। হজ পালন করা। রমাজানের রোজা আদায় করা।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55078F-0887-463E-B55E-1B3F94827413}"/>
              </a:ext>
            </a:extLst>
          </p:cNvPr>
          <p:cNvSpPr txBox="1"/>
          <p:nvPr/>
        </p:nvSpPr>
        <p:spPr>
          <a:xfrm>
            <a:off x="4477871" y="506627"/>
            <a:ext cx="2308645" cy="76944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ar-IQ" sz="4400" b="1" dirty="0"/>
              <a:t>الحكم الزكاة</a:t>
            </a:r>
            <a:endParaRPr lang="en-IN" sz="4400" b="1" dirty="0"/>
          </a:p>
        </p:txBody>
      </p:sp>
    </p:spTree>
    <p:extLst>
      <p:ext uri="{BB962C8B-B14F-4D97-AF65-F5344CB8AC3E}">
        <p14:creationId xmlns:p14="http://schemas.microsoft.com/office/powerpoint/2010/main" val="23667557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2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9" grpId="0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617</Words>
  <Application>Microsoft Office PowerPoint</Application>
  <PresentationFormat>Widescreen</PresentationFormat>
  <Paragraphs>84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7" baseType="lpstr">
      <vt:lpstr>110_Besmellah</vt:lpstr>
      <vt:lpstr>Arial</vt:lpstr>
      <vt:lpstr>Arial</vt:lpstr>
      <vt:lpstr>Calibri</vt:lpstr>
      <vt:lpstr>Calibri Light</vt:lpstr>
      <vt:lpstr>conv_original-hafs</vt:lpstr>
      <vt:lpstr>DroidArabicKufi-Regular</vt:lpstr>
      <vt:lpstr>hypatia-sans-pro</vt:lpstr>
      <vt:lpstr>Kalpurush</vt:lpstr>
      <vt:lpstr>Tahoma</vt:lpstr>
      <vt:lpstr>Traditional Arabic</vt:lpstr>
      <vt:lpstr>Wingdings</vt:lpstr>
      <vt:lpstr>Office Theme</vt:lpstr>
      <vt:lpstr>PowerPoint Presentation</vt:lpstr>
      <vt:lpstr>PowerPoint Presentation</vt:lpstr>
      <vt:lpstr>تعرف المعلم</vt:lpstr>
      <vt:lpstr>কিছু ছবি দেখি!!!!</vt:lpstr>
      <vt:lpstr>কিছু ছবি দেখি!!!!</vt:lpstr>
      <vt:lpstr>PowerPoint Presentation</vt:lpstr>
      <vt:lpstr>শিখনফল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abm bari</dc:creator>
  <cp:lastModifiedBy>abm bari</cp:lastModifiedBy>
  <cp:revision>8</cp:revision>
  <dcterms:created xsi:type="dcterms:W3CDTF">2022-01-01T06:05:56Z</dcterms:created>
  <dcterms:modified xsi:type="dcterms:W3CDTF">2022-01-01T16:09:15Z</dcterms:modified>
</cp:coreProperties>
</file>