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1" r:id="rId3"/>
    <p:sldId id="260" r:id="rId4"/>
    <p:sldId id="275" r:id="rId5"/>
    <p:sldId id="262" r:id="rId6"/>
    <p:sldId id="264" r:id="rId7"/>
    <p:sldId id="263" r:id="rId8"/>
    <p:sldId id="266" r:id="rId9"/>
    <p:sldId id="267" r:id="rId10"/>
    <p:sldId id="273" r:id="rId11"/>
    <p:sldId id="274" r:id="rId12"/>
    <p:sldId id="259" r:id="rId13"/>
    <p:sldId id="268" r:id="rId14"/>
    <p:sldId id="276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9E119"/>
    <a:srgbClr val="990099"/>
    <a:srgbClr val="3333CC"/>
    <a:srgbClr val="692725"/>
    <a:srgbClr val="000000"/>
    <a:srgbClr val="7AE7F6"/>
    <a:srgbClr val="35BB3B"/>
    <a:srgbClr val="EAE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83353-82DE-47AF-B992-81BF9AAD1CBC}" type="datetime9">
              <a:rPr lang="en-US" smtClean="0"/>
              <a:t>1/15/2022 8:06:12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belalkhan1969@gmail.com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3EE77-CD1C-4117-A5EF-8BCFEAC8B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6424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9BA90-61A1-4DD0-A621-F74191FE5404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belalkhan1969@gmail.com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86ED4-E6BE-49F9-AF20-882C5C791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1419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86ED4-E6BE-49F9-AF20-882C5C791E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BC7888-D6EF-46B6-A080-17D954BCF01C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belalkhan1969@gmail.com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9E4ADF-FF7C-46CF-BE67-BC44B2537F2B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belalkhan1969@gmail.com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86ED4-E6BE-49F9-AF20-882C5C791E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4421-87F0-4790-82B0-CD6E2F38083C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87C2-6A31-4ECD-972D-F1200F0779C7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B8B6-5789-42E9-A857-16FE1B7AF97C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F916-60CC-421E-BAB8-E00FAD5727B3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6862-B504-4F6D-9401-681FA02A06CD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3FEB-6908-43D9-ABE1-4017D61F0FF8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C264-DD51-45D7-81AA-3908CEF37F4D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D9-A886-4B1B-9C49-D43D9D9F5CE4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0823-97CB-4C97-A108-A628357570E9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D26-57B8-4F9B-A187-93C5D74389D6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B8AF-A3BA-4C7F-BAA3-5E1983B21564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D01FF7-C017-4135-8D63-97D50414E11D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amin1974@gmail.com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mothers-day-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008770"/>
            <a:ext cx="4953000" cy="423963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Rectangle 8"/>
          <p:cNvSpPr/>
          <p:nvPr/>
        </p:nvSpPr>
        <p:spPr>
          <a:xfrm>
            <a:off x="876300" y="353385"/>
            <a:ext cx="104394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41202-9540-4A69-B20B-33A6A2F6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B5C-5749-44B0-94CD-B55DCA2857EE}" type="datetime9">
              <a:rPr lang="en-US" smtClean="0"/>
              <a:t>1/15/2022 8:03:50 AM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BFFE2-1928-4B2C-9C41-FEC79785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58191-5746-4E66-8014-942EFDD9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867400" y="1219200"/>
            <a:ext cx="4267200" cy="2286000"/>
            <a:chOff x="2133600" y="914400"/>
            <a:chExt cx="4252912" cy="2907054"/>
          </a:xfrm>
        </p:grpSpPr>
        <p:pic>
          <p:nvPicPr>
            <p:cNvPr id="6" name="Picture 5" descr="rectangular-parallelepipe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00" y="914400"/>
              <a:ext cx="4252912" cy="290705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2895600" y="2895600"/>
              <a:ext cx="2438400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895600" y="914400"/>
              <a:ext cx="2514600" cy="2514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86200" y="2667000"/>
              <a:ext cx="457200" cy="66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667000"/>
              <a:ext cx="457200" cy="66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49766" y="1676400"/>
              <a:ext cx="457200" cy="743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310634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3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নির্ণয়ঃ</a:t>
            </a:r>
            <a:r>
              <a:rPr lang="en-US" sz="3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3581400"/>
            <a:ext cx="10972800" cy="1938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4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ঘনবস্তুটির</a:t>
            </a:r>
            <a:r>
              <a:rPr lang="en-US" sz="24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4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4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24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দৈ</a:t>
            </a:r>
            <a:r>
              <a:rPr lang="bn-IN" sz="24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র্ঘ্য</a:t>
            </a:r>
            <a:r>
              <a:rPr lang="en-US" sz="24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400" b="1" dirty="0">
                <a:cs typeface="NikoshBAN" pitchFamily="2" charset="0"/>
              </a:rPr>
              <a:t>l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পীথাগোরাসের</a:t>
            </a:r>
            <a:r>
              <a:rPr lang="en-US" sz="2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উপপাদ্যানুসারে</a:t>
            </a:r>
            <a:r>
              <a:rPr lang="en-US" sz="2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    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            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                         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524001" y="624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524001" y="6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524001" y="739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1524001" y="739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57400" y="4495800"/>
            <a:ext cx="3124200" cy="457200"/>
            <a:chOff x="533400" y="4767549"/>
            <a:chExt cx="2009221" cy="457200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767549"/>
              <a:ext cx="1094821" cy="4572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33400" y="48006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09800" y="4953000"/>
            <a:ext cx="3124200" cy="381000"/>
            <a:chOff x="533400" y="5105400"/>
            <a:chExt cx="2286000" cy="381000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5105400"/>
              <a:ext cx="1447800" cy="381000"/>
            </a:xfrm>
            <a:prstGeom prst="rect">
              <a:avLst/>
            </a:prstGeom>
            <a:noFill/>
          </p:spPr>
        </p:pic>
        <p:sp>
          <p:nvSpPr>
            <p:cNvPr id="36" name="Right Arrow 35"/>
            <p:cNvSpPr/>
            <p:nvPr/>
          </p:nvSpPr>
          <p:spPr>
            <a:xfrm>
              <a:off x="533400" y="51816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38400" y="5334001"/>
            <a:ext cx="3505200" cy="466725"/>
            <a:chOff x="533400" y="5410200"/>
            <a:chExt cx="3124200" cy="466725"/>
          </a:xfrm>
        </p:grpSpPr>
        <p:pic>
          <p:nvPicPr>
            <p:cNvPr id="2663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5410200"/>
              <a:ext cx="2209800" cy="466725"/>
            </a:xfrm>
            <a:prstGeom prst="rect">
              <a:avLst/>
            </a:prstGeom>
            <a:noFill/>
          </p:spPr>
        </p:pic>
        <p:sp>
          <p:nvSpPr>
            <p:cNvPr id="37" name="Right Arrow 36"/>
            <p:cNvSpPr/>
            <p:nvPr/>
          </p:nvSpPr>
          <p:spPr>
            <a:xfrm>
              <a:off x="533400" y="55626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371AF-9CDD-4137-8351-C1F578B8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7EB9-82B9-4CD9-BCE0-FA454EE2EFA6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E2903-2747-4227-9157-C21A934C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A283D-0352-45BF-9E1E-E96E2A9F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448270"/>
            <a:ext cx="9144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67200" y="1447800"/>
            <a:ext cx="3643312" cy="2514600"/>
            <a:chOff x="5334000" y="1447800"/>
            <a:chExt cx="3643312" cy="2514600"/>
          </a:xfrm>
        </p:grpSpPr>
        <p:pic>
          <p:nvPicPr>
            <p:cNvPr id="7" name="Picture 6" descr="rectangular-parallelepipe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1447800"/>
              <a:ext cx="3643312" cy="25146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5976296" y="1458281"/>
              <a:ext cx="2175128" cy="21541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29833" y="2963798"/>
              <a:ext cx="391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33179" y="2106930"/>
              <a:ext cx="391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4400" y="4113074"/>
            <a:ext cx="10134600" cy="1754326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600" b="1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ঘনবস্তুটির</a:t>
            </a:r>
            <a:r>
              <a:rPr lang="en-US" sz="3600" b="1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–</a:t>
            </a:r>
          </a:p>
          <a:p>
            <a:pPr marL="517525" indent="-517525">
              <a:buFont typeface="Wingdings" pitchFamily="2" charset="2"/>
              <a:buChar char="ü"/>
            </a:pPr>
            <a:r>
              <a:rPr lang="en-US" sz="3600" dirty="0">
                <a:cs typeface="NikoshBAN" pitchFamily="2" charset="0"/>
              </a:rPr>
              <a:t>a= 8cm.  b= 6cm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cs typeface="NikoshBAN" pitchFamily="2" charset="0"/>
              </a:rPr>
              <a:t> c=5cm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cs typeface="NikoshBAN" pitchFamily="2" charset="0"/>
              </a:rPr>
              <a:t>(d)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116A22-BC23-4508-AF1A-7B3459CD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C-C985-48BE-8E5C-256A4919642F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E5915-CFD1-4031-8AE7-30DFBC0B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34588-C3CC-45EA-960B-75EAFDDD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5029200" y="1143000"/>
            <a:ext cx="1295400" cy="3733800"/>
            <a:chOff x="3733800" y="1295400"/>
            <a:chExt cx="1295400" cy="37338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2552700" y="2552700"/>
              <a:ext cx="3657600" cy="12954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10000" y="26670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91000" y="12954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 rot="1862133">
            <a:off x="8153400" y="914400"/>
            <a:ext cx="1295400" cy="980420"/>
            <a:chOff x="6019800" y="391180"/>
            <a:chExt cx="1295400" cy="980420"/>
          </a:xfrm>
        </p:grpSpPr>
        <p:sp>
          <p:nvSpPr>
            <p:cNvPr id="31" name="Rectangle 30"/>
            <p:cNvSpPr/>
            <p:nvPr/>
          </p:nvSpPr>
          <p:spPr>
            <a:xfrm rot="5400000">
              <a:off x="6210300" y="266700"/>
              <a:ext cx="914400" cy="12954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77000" y="39118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b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648200" y="762000"/>
            <a:ext cx="1295400" cy="3733800"/>
            <a:chOff x="6019800" y="1295400"/>
            <a:chExt cx="1295400" cy="3733800"/>
          </a:xfrm>
        </p:grpSpPr>
        <p:sp>
          <p:nvSpPr>
            <p:cNvPr id="19" name="Rectangle 18"/>
            <p:cNvSpPr/>
            <p:nvPr/>
          </p:nvSpPr>
          <p:spPr>
            <a:xfrm rot="5400000">
              <a:off x="4838700" y="2552700"/>
              <a:ext cx="3657600" cy="12954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19800" y="27432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53200" y="12954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477000" y="838200"/>
            <a:ext cx="990600" cy="3810000"/>
            <a:chOff x="5029200" y="1219200"/>
            <a:chExt cx="990600" cy="3810000"/>
          </a:xfrm>
        </p:grpSpPr>
        <p:sp>
          <p:nvSpPr>
            <p:cNvPr id="18" name="Rectangle 17"/>
            <p:cNvSpPr/>
            <p:nvPr/>
          </p:nvSpPr>
          <p:spPr>
            <a:xfrm rot="5400000">
              <a:off x="3695700" y="2705100"/>
              <a:ext cx="3657600" cy="990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34000" y="12192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29200" y="27432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001000" y="1676400"/>
            <a:ext cx="990600" cy="3810000"/>
            <a:chOff x="7315200" y="1219200"/>
            <a:chExt cx="990600" cy="3810000"/>
          </a:xfrm>
        </p:grpSpPr>
        <p:sp>
          <p:nvSpPr>
            <p:cNvPr id="20" name="Rectangle 19"/>
            <p:cNvSpPr/>
            <p:nvPr/>
          </p:nvSpPr>
          <p:spPr>
            <a:xfrm rot="5400000">
              <a:off x="5981700" y="2705100"/>
              <a:ext cx="3657600" cy="990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15200" y="27432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96200" y="12192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724400" y="4419600"/>
            <a:ext cx="1371600" cy="980420"/>
            <a:chOff x="5943600" y="5029200"/>
            <a:chExt cx="1371600" cy="980420"/>
          </a:xfrm>
        </p:grpSpPr>
        <p:sp>
          <p:nvSpPr>
            <p:cNvPr id="22" name="Rectangle 21"/>
            <p:cNvSpPr/>
            <p:nvPr/>
          </p:nvSpPr>
          <p:spPr>
            <a:xfrm rot="5400000">
              <a:off x="6210300" y="4838700"/>
              <a:ext cx="914400" cy="12954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43600" y="51816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53200" y="54864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b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981201" y="923786"/>
            <a:ext cx="2413575" cy="4486414"/>
            <a:chOff x="457200" y="762000"/>
            <a:chExt cx="2413575" cy="4486414"/>
          </a:xfrm>
        </p:grpSpPr>
        <p:grpSp>
          <p:nvGrpSpPr>
            <p:cNvPr id="48" name="Group 47"/>
            <p:cNvGrpSpPr/>
            <p:nvPr/>
          </p:nvGrpSpPr>
          <p:grpSpPr>
            <a:xfrm>
              <a:off x="457200" y="1285220"/>
              <a:ext cx="1600994" cy="3963194"/>
              <a:chOff x="457200" y="838200"/>
              <a:chExt cx="1600994" cy="396319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57200" y="1447800"/>
                <a:ext cx="1447800" cy="3352800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arallelogram 38"/>
              <p:cNvSpPr/>
              <p:nvPr/>
            </p:nvSpPr>
            <p:spPr>
              <a:xfrm>
                <a:off x="457200" y="838200"/>
                <a:ext cx="1600200" cy="609600"/>
              </a:xfrm>
              <a:prstGeom prst="parallelogram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>
                <a:off x="381000" y="2514600"/>
                <a:ext cx="3352800" cy="1588"/>
              </a:xfrm>
              <a:prstGeom prst="line">
                <a:avLst/>
              </a:prstGeom>
              <a:ln w="2857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1675606" y="4419600"/>
                <a:ext cx="610394" cy="15319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685800" y="762000"/>
              <a:ext cx="2184975" cy="3876814"/>
              <a:chOff x="685800" y="695980"/>
              <a:chExt cx="2184975" cy="387681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524000" y="2743200"/>
                <a:ext cx="30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a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066800" y="18288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b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981200" y="1153180"/>
                <a:ext cx="30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c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4400" y="695980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800" b="1" dirty="0">
                    <a:cs typeface="NikoshBAN" pitchFamily="2" charset="0"/>
                  </a:rPr>
                  <a:t>b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>
                <a:off x="685800" y="1143000"/>
                <a:ext cx="1295400" cy="158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rot="5400000">
                <a:off x="723900" y="2933700"/>
                <a:ext cx="32766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 rot="16200000">
                <a:off x="1778287" y="2336512"/>
                <a:ext cx="16002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b="1" dirty="0">
                    <a:cs typeface="NikoshBAN" pitchFamily="2" charset="0"/>
                  </a:rPr>
                  <a:t>a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 rot="17393469">
                <a:off x="1443080" y="1049473"/>
                <a:ext cx="8202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উচ্চতা</a:t>
                </a:r>
                <a:endParaRPr lang="en-US" sz="24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5611" y="5486401"/>
            <a:ext cx="11582399" cy="904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28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8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2ab+2bc+2ca</a:t>
            </a:r>
            <a:endParaRPr lang="en-US" sz="28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NikoshBAN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</a:t>
            </a:r>
            <a:r>
              <a:rPr lang="en-US" sz="28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=2(</a:t>
            </a:r>
            <a:r>
              <a:rPr lang="en-US" sz="28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ab+bc+ca</a:t>
            </a:r>
            <a:r>
              <a:rPr lang="en-US" sz="28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US" sz="24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7200" y="76201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নির্ণয়ঃ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1572733" y="393413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F4858-0896-46BC-B3BC-DB1114A5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C16C-94DD-4D93-A296-0FE227CA9B13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22022-B143-4015-9803-85FCB455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B9E99-E695-4314-8396-171A3E8B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7.84178E-7 L 0.97917 7.84178E-7 " pathEditMode="fixed" rAng="0" ptsTypes="AA">
                                      <p:cBhvr>
                                        <p:cTn id="1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16031E-7 L 0.90417 -9.1603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11 L 0.76666 7.84178E-7 " pathEditMode="fixed" rAng="0" ptsTypes="AA">
                                      <p:cBhvr>
                                        <p:cTn id="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1645E-6 L 0.6875 -0.00555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6607E-6 L 0.87084 0.00486 " pathEditMode="fixed" rAng="0" ptsTypes="AA">
                                      <p:cBhvr>
                                        <p:cTn id="2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641E-6 L 0.875 -0.00486 " pathEditMode="fixed" rAng="0" ptsTypes="AA">
                                      <p:cBhvr>
                                        <p:cTn id="3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381001"/>
            <a:ext cx="9144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572001"/>
            <a:ext cx="11506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ঘনবস্তুটির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181601"/>
            <a:ext cx="11506200" cy="95410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ঘনবস্তটির</a:t>
            </a:r>
            <a:r>
              <a:rPr lang="en-US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solidFill>
                  <a:srgbClr val="3333CC"/>
                </a:solidFill>
                <a:cs typeface="NikoshBAN" pitchFamily="2" charset="0"/>
              </a:rPr>
              <a:t>2(</a:t>
            </a:r>
            <a:r>
              <a:rPr lang="en-US" sz="2800" dirty="0" err="1">
                <a:solidFill>
                  <a:srgbClr val="3333CC"/>
                </a:solidFill>
                <a:cs typeface="NikoshBAN" pitchFamily="2" charset="0"/>
              </a:rPr>
              <a:t>ab+bc+ca</a:t>
            </a:r>
            <a:r>
              <a:rPr lang="en-US" sz="2800" dirty="0">
                <a:solidFill>
                  <a:srgbClr val="3333CC"/>
                </a:solidFill>
                <a:cs typeface="NikoshBAN" pitchFamily="2" charset="0"/>
              </a:rPr>
              <a:t>)</a:t>
            </a:r>
          </a:p>
          <a:p>
            <a:r>
              <a:rPr lang="en-US" sz="2800" dirty="0">
                <a:solidFill>
                  <a:srgbClr val="3333CC"/>
                </a:solidFill>
                <a:cs typeface="NikoshBAN" pitchFamily="2" charset="0"/>
              </a:rPr>
              <a:t>                                                                  =  2 (7X2+2X4+4X7) = 100</a:t>
            </a:r>
            <a:endParaRPr lang="en-US" sz="2800" dirty="0">
              <a:solidFill>
                <a:srgbClr val="3333CC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584778"/>
            <a:ext cx="619125" cy="4191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0" y="1295400"/>
            <a:ext cx="6310624" cy="3084592"/>
            <a:chOff x="1524000" y="1295400"/>
            <a:chExt cx="6310624" cy="3084592"/>
          </a:xfrm>
        </p:grpSpPr>
        <p:pic>
          <p:nvPicPr>
            <p:cNvPr id="6" name="Picture 5" descr="l2-01-7cmbo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295400"/>
              <a:ext cx="6310624" cy="30845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05200" y="13716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9400" y="2057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3600" y="34290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6400" y="29718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1676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0" y="23622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52800" y="3701668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a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C1116-CB4A-4AFD-8131-0A1A2FBA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5910-592E-43F4-A245-7C5FAC75FFF8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78D0D-7401-4B34-8946-AE106731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823C5-8845-4713-9BF6-B7CD6518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76600" y="152400"/>
            <a:ext cx="5867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797315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আয়তাকার ঘনবস্তুর আয়তাকার তল কয়টি?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682425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আয়তাকার ঘনবস্তুর সমগ্রতলের ক্ষেত্রফল নির্ণয়ের সূত্র কোনটি?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35270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আয়তাকার ঘনবস্তুর আয়তন নির্ণয়ের সূত্র কোনটি?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882914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আয়তাকার ঘনবস্তু কাকে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334001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আয়তাকার ঘনবস্তুর কর্ণের দৈর্ঘ্য নির্ণয়ের সূত্র কোনটি?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F134F-9DE1-460D-87E4-4DDF4D0D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6F0-F96F-44FC-B156-08C81E0960BC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EECF0-2979-4617-8AED-03F29188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</p:spTree>
    <p:extLst>
      <p:ext uri="{BB962C8B-B14F-4D97-AF65-F5344CB8AC3E}">
        <p14:creationId xmlns:p14="http://schemas.microsoft.com/office/powerpoint/2010/main" val="35319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405586"/>
            <a:ext cx="9144000" cy="110799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13582"/>
            <a:ext cx="10972800" cy="107721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8650" indent="-628650">
              <a:buFont typeface="Wingdings" pitchFamily="2" charset="2"/>
              <a:buChar char="q"/>
            </a:pPr>
            <a:r>
              <a:rPr lang="en-US" sz="32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2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., </a:t>
            </a:r>
            <a:r>
              <a:rPr lang="en-US" sz="32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2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.।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743200"/>
            <a:ext cx="1097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ঘনবস্তুটির আয়তন কত?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খ।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ঘনবস্তুটির সমগ্রতলের ক্ষেত্রফল এবং কর্ণের দৈর্ঘ্য  </a:t>
            </a:r>
          </a:p>
          <a:p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নির্ণয় কর।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ঘনবস্তুটির দৈর্ঘ্য ৫ সে.মি. বাড়ালে এবং প্রস্থ ২ সে.মি. কমালে এটির আয়তন কত বৃদ্ধি বা হ্রাস পাবে?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B4568-BF86-49F6-9F5A-82781A81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96DB-B18C-4370-8A10-68C586006D71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DFA9A-0166-4B45-9A86-F0066B9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DC44E-B126-43B4-A14E-41236752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>
                <a:solidFill>
                  <a:srgbClr val="3333CC"/>
                </a:solidFill>
              </a:rPr>
              <a:pPr/>
              <a:t>16</a:t>
            </a:fld>
            <a:endParaRPr lang="en-US" sz="1600" b="1" dirty="0">
              <a:solidFill>
                <a:srgbClr val="33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2606" y="1502617"/>
            <a:ext cx="7488216" cy="33393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19E11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11430"/>
                <a:solidFill>
                  <a:srgbClr val="19E11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19E11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dirty="0">
                <a:ln w="11430"/>
                <a:solidFill>
                  <a:srgbClr val="19E11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B2EFF-D412-4215-B909-22450155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88B8-7EF7-4024-9A26-BCE888E5DF12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AC45E-3D70-4830-BE2F-5A03E34C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0" y="828288"/>
            <a:ext cx="5867400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6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শ্রেণীঃ</a:t>
            </a:r>
            <a:r>
              <a:rPr lang="en-US" sz="6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6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দশম</a:t>
            </a:r>
            <a:endParaRPr lang="en-US" sz="66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6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6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গণিত</a:t>
            </a:r>
            <a:endParaRPr lang="en-US" sz="66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6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6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১৬.৪</a:t>
            </a:r>
          </a:p>
          <a:p>
            <a:pPr lvl="1">
              <a:buFont typeface="Wingdings" pitchFamily="2" charset="2"/>
              <a:buChar char="Ø"/>
            </a:pPr>
            <a:r>
              <a:rPr lang="en-US" sz="6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সময়ঃ</a:t>
            </a:r>
            <a:r>
              <a:rPr lang="en-US" sz="6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৫০ </a:t>
            </a:r>
            <a:r>
              <a:rPr lang="en-US" sz="6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মিনিট</a:t>
            </a:r>
            <a:endParaRPr lang="en-US" sz="66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046A5-F8A6-484E-BC11-592AF6EE9ECF}"/>
              </a:ext>
            </a:extLst>
          </p:cNvPr>
          <p:cNvSpPr txBox="1"/>
          <p:nvPr/>
        </p:nvSpPr>
        <p:spPr>
          <a:xfrm>
            <a:off x="381000" y="828288"/>
            <a:ext cx="5029200" cy="4154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19E119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u="sng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আমিনুল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ইসলাম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সহকারী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(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গণিত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)</a:t>
            </a:r>
          </a:p>
          <a:p>
            <a:pPr marL="404813" indent="-404813">
              <a:buFont typeface="Wingdings" pitchFamily="2" charset="2"/>
              <a:buChar char="Ø"/>
            </a:pP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আহমাদিয়া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ফাযিল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মাদ্রাসা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347663" indent="-347663">
              <a:buFont typeface="Wingdings" pitchFamily="2" charset="2"/>
              <a:buChar char="Ø"/>
            </a:pP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বাজার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মোবাইলঃ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০১৯১১২৭২৪৩৭</a:t>
            </a:r>
            <a:endParaRPr lang="bn-IN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ln w="1905">
                  <a:solidFill>
                    <a:srgbClr val="7030A0"/>
                  </a:solidFill>
                </a:ln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amin001974@gmail.com </a:t>
            </a:r>
          </a:p>
          <a:p>
            <a:pPr>
              <a:buFont typeface="Wingdings" pitchFamily="2" charset="2"/>
              <a:buChar char="Ø"/>
            </a:pPr>
            <a:endParaRPr lang="en-US" sz="20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59F5C-D8AA-424C-850C-4F981D76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564-2B4D-4D0F-A15C-6F02E42C0583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89463-943B-401A-A082-49DE9087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7E562-B3FF-4E56-9C3A-03B319DF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5302333-wooden-geometric-shapes-parallelepiped-isolated-on-a-whit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1824037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3581400" cy="335280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8915400" y="5604210"/>
            <a:ext cx="25908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90099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b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কাঠের</a:t>
            </a:r>
            <a:r>
              <a:rPr lang="en-US" sz="2800" b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টুকরা</a:t>
            </a:r>
            <a:endParaRPr lang="en-US" sz="28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5715000"/>
            <a:ext cx="27432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SutonnyOMJ" pitchFamily="2" charset="0"/>
                <a:cs typeface="SutonnyOMJ" pitchFamily="2" charset="0"/>
              </a:rPr>
              <a:t>টিফিন</a:t>
            </a:r>
            <a:r>
              <a:rPr lang="en-US" sz="2800" b="1" dirty="0">
                <a:solidFill>
                  <a:srgbClr val="3333CC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SutonnyOMJ" pitchFamily="2" charset="0"/>
                <a:cs typeface="SutonnyOMJ" pitchFamily="2" charset="0"/>
              </a:rPr>
              <a:t>বক্স</a:t>
            </a:r>
            <a:endParaRPr lang="en-US" sz="2800" b="1" dirty="0">
              <a:solidFill>
                <a:srgbClr val="3333CC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28601"/>
            <a:ext cx="11277600" cy="101566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bn-IN" sz="6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ছবিগুলো দেখি...</a:t>
            </a:r>
            <a:endParaRPr lang="en-US" sz="6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solid-bricks-500x5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676400"/>
            <a:ext cx="3039755" cy="3352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8" name="TextBox 27"/>
          <p:cNvSpPr txBox="1"/>
          <p:nvPr/>
        </p:nvSpPr>
        <p:spPr>
          <a:xfrm>
            <a:off x="829955" y="5461336"/>
            <a:ext cx="2743200" cy="64633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b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ইট</a:t>
            </a:r>
            <a:endParaRPr lang="en-US" sz="36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9C3B7-FB78-436C-AAB6-EBA335A1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602-5758-4676-A8C5-E644A5DA981D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89967-7B57-4D26-831F-5969773A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C1AF0-4CEF-4612-B2DD-69A74993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8200" y="152400"/>
            <a:ext cx="10363200" cy="2514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9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>
                <a:latin typeface="SutonnyOMJ" pitchFamily="2" charset="0"/>
                <a:cs typeface="SutonnyOMJ" pitchFamily="2" charset="0"/>
              </a:rPr>
              <a:t>পাঠ</a:t>
            </a:r>
            <a:endParaRPr lang="en-US" sz="9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971800"/>
            <a:ext cx="10896600" cy="2819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SutonnyOMJ" pitchFamily="2" charset="0"/>
                <a:cs typeface="SutonnyOMJ" pitchFamily="2" charset="0"/>
              </a:rPr>
              <a:t>আয়তাকার ঘনবস্তু</a:t>
            </a:r>
            <a:endParaRPr lang="en-US" sz="115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69194-2767-4425-BE81-EB63BF53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2E37-6F54-4BDC-A4A5-05BA0F3744B9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9737F-7497-4EF6-AA78-8CA070E7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577CC-EDD3-4B92-A105-A4F616F9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04321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5300" y="1219200"/>
            <a:ext cx="11201400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এই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–</a:t>
            </a:r>
          </a:p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১.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আয়তাকার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ঘনবস্তুর</a:t>
            </a:r>
            <a:r>
              <a:rPr lang="en-US" sz="3600" b="1" dirty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সং</a:t>
            </a:r>
            <a:r>
              <a:rPr lang="bn-IN" sz="3600" b="1" dirty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জ্ঞা</a:t>
            </a:r>
            <a:r>
              <a:rPr lang="en-US" sz="3600" b="1" dirty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২.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আয়তাকার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ঘনবস্তুর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আয়তনের</a:t>
            </a:r>
            <a:r>
              <a:rPr lang="en-US" sz="3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সুত্র</a:t>
            </a:r>
            <a:r>
              <a:rPr lang="en-US" sz="3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৩.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আয়তাকার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ঘনবস্তুর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কর্ণের</a:t>
            </a:r>
            <a:r>
              <a:rPr lang="en-US" sz="3600" b="1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দৈর্ঘ্য</a:t>
            </a:r>
            <a:r>
              <a:rPr lang="en-US" sz="3600" b="1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৪.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য়তাকার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ঘনবস্তুর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সম্পূর্ণ</a:t>
            </a:r>
            <a:r>
              <a:rPr lang="en-US" sz="3600" b="1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তলের</a:t>
            </a:r>
            <a:r>
              <a:rPr lang="en-US" sz="3600" b="1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ক্ষেত্রফলের</a:t>
            </a:r>
            <a:r>
              <a:rPr lang="en-US" sz="3600" b="1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সুত্র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। ।</a:t>
            </a:r>
          </a:p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৫.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আয়তাকার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ঘনবস্তু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সম্পর্কিত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SutonnyOMJ" pitchFamily="2" charset="0"/>
                <a:cs typeface="SutonnyOMJ" pitchFamily="2" charset="0"/>
              </a:rPr>
              <a:t>সমস্যার</a:t>
            </a:r>
            <a:r>
              <a:rPr lang="en-US" sz="3600" b="1" dirty="0">
                <a:solidFill>
                  <a:srgbClr val="3333CC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SutonnyOMJ" pitchFamily="2" charset="0"/>
                <a:cs typeface="SutonnyOMJ" pitchFamily="2" charset="0"/>
              </a:rPr>
              <a:t>সমাধান</a:t>
            </a:r>
            <a:r>
              <a:rPr lang="en-US" sz="3600" b="1" dirty="0">
                <a:solidFill>
                  <a:srgbClr val="3333CC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CC53A-6F5A-433D-A480-BADF1683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595C-2207-4F1B-B4D8-6808CB256C67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35654-57E9-4526-86FB-48C8B89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F2AF2-D4DC-4040-9259-CBD02EE2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76400" y="4876801"/>
            <a:ext cx="88392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990099"/>
                </a:solidFill>
                <a:latin typeface="SutonnyOMJ" pitchFamily="2" charset="0"/>
                <a:cs typeface="SutonnyOMJ" pitchFamily="2" charset="0"/>
              </a:rPr>
              <a:t>স</a:t>
            </a:r>
            <a:r>
              <a:rPr lang="bn-IN" sz="3600" b="1" dirty="0">
                <a:solidFill>
                  <a:srgbClr val="990099"/>
                </a:solidFill>
                <a:latin typeface="SutonnyOMJ" pitchFamily="2" charset="0"/>
                <a:cs typeface="SutonnyOMJ" pitchFamily="2" charset="0"/>
              </a:rPr>
              <a:t>ংজ্ঞাঃ</a:t>
            </a:r>
            <a:r>
              <a:rPr lang="en-US" sz="3600" b="1" dirty="0">
                <a:solidFill>
                  <a:srgbClr val="9900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ঘনবস্তুর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পৃষ্ঠতল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আয়তক্ষেত্র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আয়তাকার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ঘনবস্তু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।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429000"/>
            <a:ext cx="4495800" cy="1295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315200" y="1219201"/>
            <a:ext cx="3048000" cy="584775"/>
            <a:chOff x="5791200" y="1219200"/>
            <a:chExt cx="3048000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6477000" y="1219200"/>
              <a:ext cx="2362200" cy="58477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3333CC"/>
                  </a:solidFill>
                  <a:latin typeface="SutonnyOMJ" pitchFamily="2" charset="0"/>
                  <a:cs typeface="SutonnyOMJ" pitchFamily="2" charset="0"/>
                </a:rPr>
                <a:t>আয়তাকার</a:t>
              </a:r>
              <a:r>
                <a:rPr lang="en-US" sz="3200" b="1" dirty="0">
                  <a:solidFill>
                    <a:srgbClr val="3333CC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SutonnyOMJ" pitchFamily="2" charset="0"/>
                  <a:cs typeface="SutonnyOMJ" pitchFamily="2" charset="0"/>
                </a:rPr>
                <a:t>ঘনবস্তু</a:t>
              </a:r>
              <a:r>
                <a:rPr lang="en-US" sz="3200" b="1" dirty="0">
                  <a:solidFill>
                    <a:srgbClr val="3333CC"/>
                  </a:solidFill>
                  <a:latin typeface="SutonnyOMJ" pitchFamily="2" charset="0"/>
                  <a:cs typeface="SutonnyOMJ" pitchFamily="2" charset="0"/>
                </a:rPr>
                <a:t> </a:t>
              </a:r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5791200" y="1295400"/>
              <a:ext cx="838200" cy="381000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05600" y="3733801"/>
            <a:ext cx="3581400" cy="646331"/>
            <a:chOff x="5181600" y="3733800"/>
            <a:chExt cx="3581400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6629400" y="3733800"/>
              <a:ext cx="2133600" cy="64633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00B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3333CC"/>
                  </a:solidFill>
                  <a:latin typeface="SutonnyOMJ" pitchFamily="2" charset="0"/>
                  <a:cs typeface="SutonnyOMJ" pitchFamily="2" charset="0"/>
                </a:rPr>
                <a:t>আয়তক্ষেত্র</a:t>
              </a:r>
              <a:r>
                <a:rPr lang="en-US" sz="28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5181600" y="3810000"/>
              <a:ext cx="1371600" cy="381000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solid-bricks-500x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28601"/>
            <a:ext cx="5486400" cy="290512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708C8-C414-42E5-9541-95CB6C7E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83B0-ABB5-49ED-B16F-E749A5C244BB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88CEA-227E-4A19-9AC8-600BEFB8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A9E60-5BEA-4FDB-AFD9-F1D67C86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112014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bn-IN" sz="60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ডিও</a:t>
            </a:r>
            <a:r>
              <a:rPr lang="en-US" sz="6000" b="1" dirty="0" err="1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করি...</a:t>
            </a:r>
            <a:endParaRPr lang="en-US" sz="60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3770"/>
              </p:ext>
            </p:extLst>
          </p:nvPr>
        </p:nvGraphicFramePr>
        <p:xfrm>
          <a:off x="5140325" y="3136900"/>
          <a:ext cx="191293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ackager Shell Object" showAsIcon="1" r:id="rId4" imgW="1912680" imgH="582120" progId="Package">
                  <p:embed/>
                </p:oleObj>
              </mc:Choice>
              <mc:Fallback>
                <p:oleObj name="Packager Shell Object" showAsIcon="1" r:id="rId4" imgW="1912680" imgH="582120" progId="Package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3136900"/>
                        <a:ext cx="1912938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9C4C2-A5FE-4A7C-9DD9-6DB17DA2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5B98-CA99-41B1-B635-AAA9ED139BAC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E2A72-C367-421B-A6D1-84D85CB0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F000D-DF98-4016-9122-B100CFD9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44791" y="47082"/>
            <a:ext cx="4750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54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66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24001" y="624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524001" y="7202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56755" y="994291"/>
            <a:ext cx="7278489" cy="3458279"/>
            <a:chOff x="1030068" y="1575386"/>
            <a:chExt cx="7278489" cy="3458279"/>
          </a:xfrm>
        </p:grpSpPr>
        <p:pic>
          <p:nvPicPr>
            <p:cNvPr id="11" name="Picture 10" descr="image00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1575386"/>
              <a:ext cx="6324600" cy="324713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10000" y="45720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r>
                <a:rPr lang="en-US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400" b="1" dirty="0">
                  <a:solidFill>
                    <a:srgbClr val="7030A0"/>
                  </a:solidFill>
                  <a:cs typeface="NikoshBAN" pitchFamily="2" charset="0"/>
                </a:rPr>
                <a:t>a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65060">
              <a:off x="7068432" y="4125119"/>
              <a:ext cx="1240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প্রস্থ</a:t>
              </a:r>
              <a:r>
                <a:rPr lang="en-US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en-US" sz="2400" b="1" dirty="0">
                  <a:solidFill>
                    <a:srgbClr val="7030A0"/>
                  </a:solidFill>
                  <a:cs typeface="NikoshBAN" pitchFamily="2" charset="0"/>
                </a:rPr>
                <a:t>b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59767" y="3013502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উচ্চতা</a:t>
              </a:r>
              <a:r>
                <a:rPr lang="en-US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400" b="1" dirty="0">
                  <a:solidFill>
                    <a:srgbClr val="7030A0"/>
                  </a:solidFill>
                  <a:cs typeface="NikoshBAN" pitchFamily="2" charset="0"/>
                </a:rPr>
                <a:t>c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66900" y="4884568"/>
            <a:ext cx="845820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NikoshBAN" pitchFamily="2" charset="0"/>
              </a:rPr>
              <a:t>X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= (</a:t>
            </a:r>
            <a:r>
              <a:rPr lang="en-US" sz="2400" dirty="0" err="1">
                <a:solidFill>
                  <a:srgbClr val="000000"/>
                </a:solidFill>
                <a:cs typeface="NikoshBAN" pitchFamily="2" charset="0"/>
              </a:rPr>
              <a:t>aXb</a:t>
            </a:r>
            <a:r>
              <a:rPr lang="en-US" sz="2400" dirty="0">
                <a:solidFill>
                  <a:srgbClr val="000000"/>
                </a:solidFill>
                <a:cs typeface="NikoshBAN" pitchFamily="2" charset="0"/>
              </a:rPr>
              <a:t>)= </a:t>
            </a:r>
            <a:r>
              <a:rPr lang="en-US" sz="2400" dirty="0" err="1">
                <a:solidFill>
                  <a:srgbClr val="000000"/>
                </a:solidFill>
                <a:cs typeface="NikoshBAN" pitchFamily="2" charset="0"/>
              </a:rPr>
              <a:t>ab</a:t>
            </a:r>
            <a:r>
              <a:rPr lang="en-US" sz="2400" dirty="0">
                <a:solidFill>
                  <a:srgbClr val="000000"/>
                </a:solidFill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NikoshBAN" pitchFamily="2" charset="0"/>
              </a:rPr>
              <a:t>X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abXc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abc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2928F-43F7-46DF-9099-901082A6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86A7-6CE8-45D6-B2E1-1050F5717803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43E39-638E-41DE-B7E1-72736014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DD89D-2EEF-4842-8367-A4BDD48B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72070"/>
            <a:ext cx="9144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24001" y="56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524000" y="475134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34" charset="0"/>
                <a:cs typeface="Arial" pitchFamily="34" charset="0"/>
              </a:rPr>
              <a:t>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524000" y="179859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34" charset="0"/>
                <a:cs typeface="Arial" pitchFamily="34" charset="0"/>
              </a:rPr>
              <a:t>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4437" y="4257163"/>
            <a:ext cx="9753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ঘনবস্তুটির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76600" y="1160734"/>
            <a:ext cx="5791200" cy="2948606"/>
            <a:chOff x="1676400" y="1160734"/>
            <a:chExt cx="5867400" cy="3360799"/>
          </a:xfrm>
        </p:grpSpPr>
        <p:pic>
          <p:nvPicPr>
            <p:cNvPr id="13" name="Picture 12" descr="g45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160734"/>
              <a:ext cx="5334000" cy="310646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8809642">
              <a:off x="4821060" y="2995627"/>
              <a:ext cx="1371600" cy="71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দৈর্ঘ্য</a:t>
              </a:r>
              <a:r>
                <a:rPr lang="en-US" sz="2000" b="1" dirty="0">
                  <a:cs typeface="NikoshBAN" pitchFamily="2" charset="0"/>
                </a:rPr>
                <a:t>(a) =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3714690"/>
              <a:ext cx="1143000" cy="80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প্রস্থ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>
                  <a:cs typeface="NikoshBAN" pitchFamily="2" charset="0"/>
                </a:rPr>
                <a:t>(b) =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2200" y="1504890"/>
              <a:ext cx="1371600" cy="80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উচ্চতা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>
                  <a:cs typeface="NikoshBAN" pitchFamily="2" charset="0"/>
                </a:rPr>
                <a:t>(c) =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24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524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4437" y="4903780"/>
            <a:ext cx="9753600" cy="5232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ঘনবস্তটির</a:t>
            </a:r>
            <a:r>
              <a:rPr lang="en-US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solidFill>
                  <a:srgbClr val="3333CC"/>
                </a:solidFill>
                <a:cs typeface="NikoshBAN" pitchFamily="2" charset="0"/>
              </a:rPr>
              <a:t>abc</a:t>
            </a:r>
            <a:r>
              <a:rPr lang="en-US" sz="2800" dirty="0">
                <a:solidFill>
                  <a:srgbClr val="3333CC"/>
                </a:solidFill>
                <a:cs typeface="NikoshBAN" pitchFamily="2" charset="0"/>
              </a:rPr>
              <a:t> = (30X20X10) = 6000 </a:t>
            </a:r>
            <a:r>
              <a:rPr lang="bn-IN" sz="2800" b="1" dirty="0">
                <a:solidFill>
                  <a:srgbClr val="FF0000"/>
                </a:solidFill>
                <a:cs typeface="NikoshBAN" pitchFamily="2" charset="0"/>
              </a:rPr>
              <a:t>ঘন সে.মি.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9CD20-D3A4-4225-A9C8-40162D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4C60-3C3D-4C41-BD24-D78C0E182A2B}" type="datetime9">
              <a:rPr lang="en-US" smtClean="0"/>
              <a:t>1/15/2022 8:03:51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CA4D2-495F-450E-AF10-330CE1E4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C5631-6F8E-4C82-A66C-6998FA1B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1385</TotalTime>
  <Words>604</Words>
  <Application>Microsoft Office PowerPoint</Application>
  <PresentationFormat>Widescreen</PresentationFormat>
  <Paragraphs>157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Franklin Gothic Book</vt:lpstr>
      <vt:lpstr>Nikosh</vt:lpstr>
      <vt:lpstr>NikoshBAN</vt:lpstr>
      <vt:lpstr>Perpetua</vt:lpstr>
      <vt:lpstr>SutonnyOMJ</vt:lpstr>
      <vt:lpstr>Times New Roman</vt:lpstr>
      <vt:lpstr>Wingdings</vt:lpstr>
      <vt:lpstr>Wingdings 2</vt:lpstr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01724163716</dc:creator>
  <cp:lastModifiedBy>MD. AMINUL ISLAM</cp:lastModifiedBy>
  <cp:revision>239</cp:revision>
  <dcterms:created xsi:type="dcterms:W3CDTF">2006-08-16T00:00:00Z</dcterms:created>
  <dcterms:modified xsi:type="dcterms:W3CDTF">2022-01-15T13:09:05Z</dcterms:modified>
</cp:coreProperties>
</file>