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84" r:id="rId3"/>
    <p:sldId id="290" r:id="rId4"/>
    <p:sldId id="307" r:id="rId5"/>
    <p:sldId id="306" r:id="rId6"/>
    <p:sldId id="303" r:id="rId7"/>
    <p:sldId id="312" r:id="rId8"/>
    <p:sldId id="276" r:id="rId9"/>
    <p:sldId id="275" r:id="rId10"/>
    <p:sldId id="294" r:id="rId11"/>
    <p:sldId id="279" r:id="rId12"/>
    <p:sldId id="305" r:id="rId13"/>
    <p:sldId id="308" r:id="rId14"/>
    <p:sldId id="309" r:id="rId15"/>
    <p:sldId id="310" r:id="rId16"/>
    <p:sldId id="311" r:id="rId17"/>
    <p:sldId id="287" r:id="rId18"/>
    <p:sldId id="304" r:id="rId19"/>
    <p:sldId id="302" r:id="rId20"/>
    <p:sldId id="301" r:id="rId21"/>
    <p:sldId id="295" r:id="rId22"/>
    <p:sldId id="299" r:id="rId23"/>
    <p:sldId id="297" r:id="rId24"/>
    <p:sldId id="296" r:id="rId25"/>
    <p:sldId id="317" r:id="rId26"/>
    <p:sldId id="316" r:id="rId27"/>
    <p:sldId id="315" r:id="rId28"/>
    <p:sldId id="319" r:id="rId29"/>
    <p:sldId id="286" r:id="rId30"/>
    <p:sldId id="278"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7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F4E7-94AA-46C1-B31F-49E7019B1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5506EC-EE2E-4EBA-9E6A-0DC784F45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8DCC34-79C0-4550-8513-C817FFE0EF11}"/>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5" name="Footer Placeholder 4">
            <a:extLst>
              <a:ext uri="{FF2B5EF4-FFF2-40B4-BE49-F238E27FC236}">
                <a16:creationId xmlns:a16="http://schemas.microsoft.com/office/drawing/2014/main" id="{B6C1355A-BB41-4DB5-8AD5-AA27A0841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51F69-A8C2-402B-BD35-7FDB9D1EA511}"/>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295818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2673-CD1E-457E-9DF4-EADB87FF2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D365B3-B27C-49F0-81AF-F79A8CCF27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A59DF-C31D-4F24-AD0B-D8A12173E2F1}"/>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5" name="Footer Placeholder 4">
            <a:extLst>
              <a:ext uri="{FF2B5EF4-FFF2-40B4-BE49-F238E27FC236}">
                <a16:creationId xmlns:a16="http://schemas.microsoft.com/office/drawing/2014/main" id="{B9D2809B-D1BF-4260-A42F-855C7DDB2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50F24-062F-4FD6-B0DF-F8F414D4D089}"/>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86837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D2EC3-6D24-4AA3-885A-51B8EFD415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7F7418-DCB2-418C-AEA4-9AC44DFBBA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CB04C-6321-430E-9CCB-503A506A9E5F}"/>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5" name="Footer Placeholder 4">
            <a:extLst>
              <a:ext uri="{FF2B5EF4-FFF2-40B4-BE49-F238E27FC236}">
                <a16:creationId xmlns:a16="http://schemas.microsoft.com/office/drawing/2014/main" id="{8637C677-29FA-4CEC-AB00-89F63C618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51832-2431-41A4-B6EB-E18D90461E87}"/>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283322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33F9-4337-4D45-B5F6-4F393452B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9120F-8BE2-4BB9-AA19-6851DF3957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8AAC2-54E4-4907-8544-E3FBCB0B0E87}"/>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5" name="Footer Placeholder 4">
            <a:extLst>
              <a:ext uri="{FF2B5EF4-FFF2-40B4-BE49-F238E27FC236}">
                <a16:creationId xmlns:a16="http://schemas.microsoft.com/office/drawing/2014/main" id="{E9A1CEEC-6258-4DC7-995C-3608AA94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FA07D-911E-4B8A-B77B-FD3D2D19BC5F}"/>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17308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F0F8-39D6-4919-9410-EB147052A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C2840-E3EE-4591-83CF-18F41B2960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739AF9-DB22-417F-95A3-F7F94297D628}"/>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5" name="Footer Placeholder 4">
            <a:extLst>
              <a:ext uri="{FF2B5EF4-FFF2-40B4-BE49-F238E27FC236}">
                <a16:creationId xmlns:a16="http://schemas.microsoft.com/office/drawing/2014/main" id="{4CD95FA9-2B17-473A-A643-77D4AF3DE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295FC-CCA1-4FA9-BBD4-4DF386190030}"/>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227247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E0BE-B32B-454D-B1D5-F4B4965183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5FDF0-9C39-4582-81C4-3A16BDEC6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C3DC56-4C17-4E8D-B8D0-FC8B69354C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820E67-2315-496D-85E9-8FCE556B52FA}"/>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6" name="Footer Placeholder 5">
            <a:extLst>
              <a:ext uri="{FF2B5EF4-FFF2-40B4-BE49-F238E27FC236}">
                <a16:creationId xmlns:a16="http://schemas.microsoft.com/office/drawing/2014/main" id="{E8EC5050-DD19-49B5-8898-418526104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EF90F-4D93-4406-9168-492CA8FF8D57}"/>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337404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E0A6-753E-404C-B703-06AD644623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DFB2C0-B8CA-409F-BF97-DBB9C3F35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FF4B1-6F62-4373-A5F9-48CE9C2B03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791E0-8C86-44BC-A6DD-1F8DFD32F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41CDBA-2A61-4043-AAFC-ECA7EDC686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0CBDE-3511-4376-B3FB-612CE0E184D5}"/>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8" name="Footer Placeholder 7">
            <a:extLst>
              <a:ext uri="{FF2B5EF4-FFF2-40B4-BE49-F238E27FC236}">
                <a16:creationId xmlns:a16="http://schemas.microsoft.com/office/drawing/2014/main" id="{E6B19EF3-106B-484A-8FC6-EFF5D0FFA5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FC7548-034D-4228-A6E7-BEAB0475BF83}"/>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18886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49C9-9E50-438D-842A-40C3F6B5C6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93C424-A952-4C41-997C-60CF04D4E27F}"/>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4" name="Footer Placeholder 3">
            <a:extLst>
              <a:ext uri="{FF2B5EF4-FFF2-40B4-BE49-F238E27FC236}">
                <a16:creationId xmlns:a16="http://schemas.microsoft.com/office/drawing/2014/main" id="{FC9EDA71-53CB-45E5-AE80-EA8BCBD686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485C65-3B18-4D31-8780-467AA36C7695}"/>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427411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C5203-70DF-4245-B677-ED22BA88FFD6}"/>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3" name="Footer Placeholder 2">
            <a:extLst>
              <a:ext uri="{FF2B5EF4-FFF2-40B4-BE49-F238E27FC236}">
                <a16:creationId xmlns:a16="http://schemas.microsoft.com/office/drawing/2014/main" id="{713CEB58-14E3-421F-99BA-35449C9214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EA4EA1-4008-421E-B75C-6CDC2CDAE11E}"/>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184531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CC1E-0F2C-4A70-BAFA-097CC2CA9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9899C1-D6B8-4393-BD60-F9C6B6697F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F5009A-CABB-4DC6-8F4E-75FE56778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74119-5E2B-4BB8-BA85-2B0F23A09D62}"/>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6" name="Footer Placeholder 5">
            <a:extLst>
              <a:ext uri="{FF2B5EF4-FFF2-40B4-BE49-F238E27FC236}">
                <a16:creationId xmlns:a16="http://schemas.microsoft.com/office/drawing/2014/main" id="{8F8A25DE-7D48-4DBB-90E4-EBA56F5E9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9D650-99DF-40B0-91DE-60939B1C2F41}"/>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115246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DF38-2F4F-4A9E-8378-D17E6A6CE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AFB9A7-13CD-4FA2-843A-B1D98A6ED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011890-FE7F-4EA8-95AA-0EECEB910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EADAF-C803-4563-8F1B-C66C05000BFD}"/>
              </a:ext>
            </a:extLst>
          </p:cNvPr>
          <p:cNvSpPr>
            <a:spLocks noGrp="1"/>
          </p:cNvSpPr>
          <p:nvPr>
            <p:ph type="dt" sz="half" idx="10"/>
          </p:nvPr>
        </p:nvSpPr>
        <p:spPr/>
        <p:txBody>
          <a:bodyPr/>
          <a:lstStyle/>
          <a:p>
            <a:fld id="{2D553549-FA83-4CFF-A4C9-0F13448304B0}" type="datetimeFigureOut">
              <a:rPr lang="en-US" smtClean="0"/>
              <a:t>11-Jan-22</a:t>
            </a:fld>
            <a:endParaRPr lang="en-US"/>
          </a:p>
        </p:txBody>
      </p:sp>
      <p:sp>
        <p:nvSpPr>
          <p:cNvPr id="6" name="Footer Placeholder 5">
            <a:extLst>
              <a:ext uri="{FF2B5EF4-FFF2-40B4-BE49-F238E27FC236}">
                <a16:creationId xmlns:a16="http://schemas.microsoft.com/office/drawing/2014/main" id="{CF548083-F428-4D83-96B3-7497AEC74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68A9F-2C6A-4C16-899D-82A41636A3BB}"/>
              </a:ext>
            </a:extLst>
          </p:cNvPr>
          <p:cNvSpPr>
            <a:spLocks noGrp="1"/>
          </p:cNvSpPr>
          <p:nvPr>
            <p:ph type="sldNum" sz="quarter" idx="12"/>
          </p:nvPr>
        </p:nvSpPr>
        <p:spPr/>
        <p:txBody>
          <a:bodyPr/>
          <a:lstStyle/>
          <a:p>
            <a:fld id="{29B9DED8-44D8-4952-B0CE-79DED539A070}" type="slidenum">
              <a:rPr lang="en-US" smtClean="0"/>
              <a:t>‹#›</a:t>
            </a:fld>
            <a:endParaRPr lang="en-US"/>
          </a:p>
        </p:txBody>
      </p:sp>
    </p:spTree>
    <p:extLst>
      <p:ext uri="{BB962C8B-B14F-4D97-AF65-F5344CB8AC3E}">
        <p14:creationId xmlns:p14="http://schemas.microsoft.com/office/powerpoint/2010/main" val="195059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02B085-ABFD-49A2-B936-743F256A3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FF42C2-13ED-475D-A899-F60598493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A3AC7-DB05-4081-B649-40753FC29A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53549-FA83-4CFF-A4C9-0F13448304B0}" type="datetimeFigureOut">
              <a:rPr lang="en-US" smtClean="0"/>
              <a:t>11-Jan-22</a:t>
            </a:fld>
            <a:endParaRPr lang="en-US"/>
          </a:p>
        </p:txBody>
      </p:sp>
      <p:sp>
        <p:nvSpPr>
          <p:cNvPr id="5" name="Footer Placeholder 4">
            <a:extLst>
              <a:ext uri="{FF2B5EF4-FFF2-40B4-BE49-F238E27FC236}">
                <a16:creationId xmlns:a16="http://schemas.microsoft.com/office/drawing/2014/main" id="{C2DC4039-4375-44FA-9780-6DF7C0D4A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045257-9505-45ED-A6E0-116F48260D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9DED8-44D8-4952-B0CE-79DED539A070}" type="slidenum">
              <a:rPr lang="en-US" smtClean="0"/>
              <a:t>‹#›</a:t>
            </a:fld>
            <a:endParaRPr lang="en-US"/>
          </a:p>
        </p:txBody>
      </p:sp>
    </p:spTree>
    <p:extLst>
      <p:ext uri="{BB962C8B-B14F-4D97-AF65-F5344CB8AC3E}">
        <p14:creationId xmlns:p14="http://schemas.microsoft.com/office/powerpoint/2010/main" val="99154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32.web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usticasape.it/buon-compleanno-rosa-bertucci-newlin/" TargetMode="External"/><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45B12-E0C0-493B-B965-475DE4420477}"/>
              </a:ext>
            </a:extLst>
          </p:cNvPr>
          <p:cNvPicPr>
            <a:picLocks noChangeAspect="1"/>
          </p:cNvPicPr>
          <p:nvPr/>
        </p:nvPicPr>
        <p:blipFill rotWithShape="1">
          <a:blip r:embed="rId2">
            <a:extLst>
              <a:ext uri="{28A0092B-C50C-407E-A947-70E740481C1C}">
                <a14:useLocalDpi xmlns:a14="http://schemas.microsoft.com/office/drawing/2010/main" val="0"/>
              </a:ext>
            </a:extLst>
          </a:blip>
          <a:srcRect l="8477" r="1423" b="14972"/>
          <a:stretch/>
        </p:blipFill>
        <p:spPr>
          <a:xfrm>
            <a:off x="513862" y="2854755"/>
            <a:ext cx="2357000" cy="2226177"/>
          </a:xfrm>
          <a:prstGeom prst="ellipse">
            <a:avLst/>
          </a:prstGeom>
          <a:ln>
            <a:solidFill>
              <a:schemeClr val="bg1"/>
            </a:solidFill>
          </a:ln>
        </p:spPr>
      </p:pic>
      <p:pic>
        <p:nvPicPr>
          <p:cNvPr id="5" name="Picture 4">
            <a:extLst>
              <a:ext uri="{FF2B5EF4-FFF2-40B4-BE49-F238E27FC236}">
                <a16:creationId xmlns:a16="http://schemas.microsoft.com/office/drawing/2014/main" id="{FF822B1F-3D8C-4BCB-849E-BF192C45D035}"/>
              </a:ext>
            </a:extLst>
          </p:cNvPr>
          <p:cNvPicPr>
            <a:picLocks noChangeAspect="1"/>
          </p:cNvPicPr>
          <p:nvPr/>
        </p:nvPicPr>
        <p:blipFill rotWithShape="1">
          <a:blip r:embed="rId3">
            <a:extLst>
              <a:ext uri="{28A0092B-C50C-407E-A947-70E740481C1C}">
                <a14:useLocalDpi xmlns:a14="http://schemas.microsoft.com/office/drawing/2010/main" val="0"/>
              </a:ext>
            </a:extLst>
          </a:blip>
          <a:srcRect l="6195" r="6195"/>
          <a:stretch/>
        </p:blipFill>
        <p:spPr>
          <a:xfrm>
            <a:off x="3647839" y="2854754"/>
            <a:ext cx="2357000" cy="2226177"/>
          </a:xfrm>
          <a:prstGeom prst="ellipse">
            <a:avLst/>
          </a:prstGeom>
          <a:ln>
            <a:solidFill>
              <a:schemeClr val="bg1"/>
            </a:solidFill>
          </a:ln>
        </p:spPr>
      </p:pic>
      <p:pic>
        <p:nvPicPr>
          <p:cNvPr id="7" name="Picture 6">
            <a:extLst>
              <a:ext uri="{FF2B5EF4-FFF2-40B4-BE49-F238E27FC236}">
                <a16:creationId xmlns:a16="http://schemas.microsoft.com/office/drawing/2014/main" id="{82C25B23-0470-4D8A-88E4-6A64FAAF8420}"/>
              </a:ext>
            </a:extLst>
          </p:cNvPr>
          <p:cNvPicPr>
            <a:picLocks noChangeAspect="1"/>
          </p:cNvPicPr>
          <p:nvPr/>
        </p:nvPicPr>
        <p:blipFill rotWithShape="1">
          <a:blip r:embed="rId4">
            <a:extLst>
              <a:ext uri="{28A0092B-C50C-407E-A947-70E740481C1C}">
                <a14:useLocalDpi xmlns:a14="http://schemas.microsoft.com/office/drawing/2010/main" val="0"/>
              </a:ext>
            </a:extLst>
          </a:blip>
          <a:srcRect l="7342" r="5497" b="8682"/>
          <a:stretch/>
        </p:blipFill>
        <p:spPr>
          <a:xfrm>
            <a:off x="6691521" y="2777346"/>
            <a:ext cx="2356999" cy="2303585"/>
          </a:xfrm>
          <a:prstGeom prst="ellipse">
            <a:avLst/>
          </a:prstGeom>
          <a:ln>
            <a:solidFill>
              <a:schemeClr val="bg1"/>
            </a:solidFill>
          </a:ln>
        </p:spPr>
      </p:pic>
      <p:pic>
        <p:nvPicPr>
          <p:cNvPr id="9" name="Picture 8">
            <a:extLst>
              <a:ext uri="{FF2B5EF4-FFF2-40B4-BE49-F238E27FC236}">
                <a16:creationId xmlns:a16="http://schemas.microsoft.com/office/drawing/2014/main" id="{F4E62201-1D21-4E7B-A677-44679E298E83}"/>
              </a:ext>
            </a:extLst>
          </p:cNvPr>
          <p:cNvPicPr>
            <a:picLocks noChangeAspect="1"/>
          </p:cNvPicPr>
          <p:nvPr/>
        </p:nvPicPr>
        <p:blipFill rotWithShape="1">
          <a:blip r:embed="rId5">
            <a:extLst>
              <a:ext uri="{28A0092B-C50C-407E-A947-70E740481C1C}">
                <a14:useLocalDpi xmlns:a14="http://schemas.microsoft.com/office/drawing/2010/main" val="0"/>
              </a:ext>
            </a:extLst>
          </a:blip>
          <a:srcRect t="12510" b="1423"/>
          <a:stretch/>
        </p:blipFill>
        <p:spPr>
          <a:xfrm>
            <a:off x="9496637" y="2777346"/>
            <a:ext cx="2356999" cy="2303585"/>
          </a:xfrm>
          <a:prstGeom prst="ellipse">
            <a:avLst/>
          </a:prstGeom>
          <a:ln>
            <a:solidFill>
              <a:schemeClr val="bg1"/>
            </a:solidFill>
          </a:ln>
        </p:spPr>
      </p:pic>
      <p:sp>
        <p:nvSpPr>
          <p:cNvPr id="15" name="Trapezoid 14">
            <a:extLst>
              <a:ext uri="{FF2B5EF4-FFF2-40B4-BE49-F238E27FC236}">
                <a16:creationId xmlns:a16="http://schemas.microsoft.com/office/drawing/2014/main" id="{5536083E-33F2-4349-9E43-AE1288C6CD47}"/>
              </a:ext>
            </a:extLst>
          </p:cNvPr>
          <p:cNvSpPr/>
          <p:nvPr/>
        </p:nvSpPr>
        <p:spPr>
          <a:xfrm>
            <a:off x="-71092" y="2244957"/>
            <a:ext cx="3533435" cy="4474031"/>
          </a:xfrm>
          <a:prstGeom prst="trapezoid">
            <a:avLst>
              <a:gd name="adj" fmla="val 21418"/>
            </a:avLst>
          </a:prstGeom>
          <a:gradFill flip="none" rotWithShape="1">
            <a:gsLst>
              <a:gs pos="0">
                <a:srgbClr val="FFFF00"/>
              </a:gs>
              <a:gs pos="37000">
                <a:srgbClr val="FFFF00">
                  <a:alpha val="41000"/>
                </a:srgbClr>
              </a:gs>
              <a:gs pos="70000">
                <a:srgbClr val="FFFF00">
                  <a:alpha val="11000"/>
                </a:srgbClr>
              </a:gs>
              <a:gs pos="100000">
                <a:srgbClr val="FFFF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4292978-5C19-43EB-9018-AC7B123FDA75}"/>
              </a:ext>
            </a:extLst>
          </p:cNvPr>
          <p:cNvGrpSpPr/>
          <p:nvPr/>
        </p:nvGrpSpPr>
        <p:grpSpPr>
          <a:xfrm>
            <a:off x="595896" y="0"/>
            <a:ext cx="2191379" cy="2269671"/>
            <a:chOff x="513085" y="0"/>
            <a:chExt cx="2191379" cy="2269671"/>
          </a:xfrm>
        </p:grpSpPr>
        <p:sp>
          <p:nvSpPr>
            <p:cNvPr id="10" name="Trapezoid 9">
              <a:extLst>
                <a:ext uri="{FF2B5EF4-FFF2-40B4-BE49-F238E27FC236}">
                  <a16:creationId xmlns:a16="http://schemas.microsoft.com/office/drawing/2014/main" id="{9F6D2735-8612-4180-81F0-1281658A43A1}"/>
                </a:ext>
              </a:extLst>
            </p:cNvPr>
            <p:cNvSpPr/>
            <p:nvPr/>
          </p:nvSpPr>
          <p:spPr>
            <a:xfrm>
              <a:off x="513085" y="1191987"/>
              <a:ext cx="2191379" cy="1077684"/>
            </a:xfrm>
            <a:prstGeom prst="trapezoid">
              <a:avLst>
                <a:gd name="adj" fmla="val 88942"/>
              </a:avLst>
            </a:prstGeom>
            <a:solidFill>
              <a:srgbClr val="A38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B9C72F0-CF83-4240-9FA8-34ACA756DC29}"/>
                </a:ext>
              </a:extLst>
            </p:cNvPr>
            <p:cNvCxnSpPr>
              <a:cxnSpLocks/>
            </p:cNvCxnSpPr>
            <p:nvPr/>
          </p:nvCxnSpPr>
          <p:spPr>
            <a:xfrm flipV="1">
              <a:off x="1608775" y="0"/>
              <a:ext cx="0" cy="11919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Trapezoid 15">
            <a:extLst>
              <a:ext uri="{FF2B5EF4-FFF2-40B4-BE49-F238E27FC236}">
                <a16:creationId xmlns:a16="http://schemas.microsoft.com/office/drawing/2014/main" id="{7289AEFA-794E-4D51-AABB-A48C5BEF03E2}"/>
              </a:ext>
            </a:extLst>
          </p:cNvPr>
          <p:cNvSpPr/>
          <p:nvPr/>
        </p:nvSpPr>
        <p:spPr>
          <a:xfrm>
            <a:off x="3139925" y="2244957"/>
            <a:ext cx="3533435" cy="4474031"/>
          </a:xfrm>
          <a:prstGeom prst="trapezoid">
            <a:avLst>
              <a:gd name="adj" fmla="val 21418"/>
            </a:avLst>
          </a:prstGeom>
          <a:gradFill flip="none" rotWithShape="1">
            <a:gsLst>
              <a:gs pos="0">
                <a:srgbClr val="FFFF00"/>
              </a:gs>
              <a:gs pos="37000">
                <a:srgbClr val="FFFF00">
                  <a:alpha val="41000"/>
                </a:srgbClr>
              </a:gs>
              <a:gs pos="70000">
                <a:srgbClr val="FFFF00">
                  <a:alpha val="11000"/>
                </a:srgbClr>
              </a:gs>
              <a:gs pos="100000">
                <a:srgbClr val="FFFF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2013846-A9F9-40A8-8DA0-16F619B63A31}"/>
              </a:ext>
            </a:extLst>
          </p:cNvPr>
          <p:cNvGrpSpPr/>
          <p:nvPr/>
        </p:nvGrpSpPr>
        <p:grpSpPr>
          <a:xfrm>
            <a:off x="3813460" y="-24714"/>
            <a:ext cx="2191379" cy="2269671"/>
            <a:chOff x="3813460" y="-98856"/>
            <a:chExt cx="2191379" cy="2269671"/>
          </a:xfrm>
        </p:grpSpPr>
        <p:sp>
          <p:nvSpPr>
            <p:cNvPr id="25" name="Trapezoid 24">
              <a:extLst>
                <a:ext uri="{FF2B5EF4-FFF2-40B4-BE49-F238E27FC236}">
                  <a16:creationId xmlns:a16="http://schemas.microsoft.com/office/drawing/2014/main" id="{D0FB2FC5-5BF7-444B-9DA8-39A12E54AA01}"/>
                </a:ext>
              </a:extLst>
            </p:cNvPr>
            <p:cNvSpPr/>
            <p:nvPr/>
          </p:nvSpPr>
          <p:spPr>
            <a:xfrm>
              <a:off x="3813460" y="1093131"/>
              <a:ext cx="2191379" cy="1077684"/>
            </a:xfrm>
            <a:prstGeom prst="trapezoid">
              <a:avLst>
                <a:gd name="adj" fmla="val 8894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C096FDC-E340-4B65-86C3-CDF94527BD93}"/>
                </a:ext>
              </a:extLst>
            </p:cNvPr>
            <p:cNvCxnSpPr>
              <a:cxnSpLocks/>
            </p:cNvCxnSpPr>
            <p:nvPr/>
          </p:nvCxnSpPr>
          <p:spPr>
            <a:xfrm flipV="1">
              <a:off x="4909150" y="-98856"/>
              <a:ext cx="0" cy="11919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C35B8C1-7538-4B17-A0F1-110126C603B0}"/>
              </a:ext>
            </a:extLst>
          </p:cNvPr>
          <p:cNvGrpSpPr/>
          <p:nvPr/>
        </p:nvGrpSpPr>
        <p:grpSpPr>
          <a:xfrm>
            <a:off x="6774332" y="-24714"/>
            <a:ext cx="2191379" cy="2269671"/>
            <a:chOff x="513085" y="0"/>
            <a:chExt cx="2191379" cy="2269671"/>
          </a:xfrm>
        </p:grpSpPr>
        <p:sp>
          <p:nvSpPr>
            <p:cNvPr id="28" name="Trapezoid 27">
              <a:extLst>
                <a:ext uri="{FF2B5EF4-FFF2-40B4-BE49-F238E27FC236}">
                  <a16:creationId xmlns:a16="http://schemas.microsoft.com/office/drawing/2014/main" id="{728ABEA4-245E-4B82-ADF7-8137EEE97A85}"/>
                </a:ext>
              </a:extLst>
            </p:cNvPr>
            <p:cNvSpPr/>
            <p:nvPr/>
          </p:nvSpPr>
          <p:spPr>
            <a:xfrm>
              <a:off x="513085" y="1191987"/>
              <a:ext cx="2191379" cy="1077684"/>
            </a:xfrm>
            <a:prstGeom prst="trapezoid">
              <a:avLst>
                <a:gd name="adj" fmla="val 8894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5860A47-6AF5-4C8E-AD2F-48E6AA969613}"/>
                </a:ext>
              </a:extLst>
            </p:cNvPr>
            <p:cNvCxnSpPr>
              <a:cxnSpLocks/>
            </p:cNvCxnSpPr>
            <p:nvPr/>
          </p:nvCxnSpPr>
          <p:spPr>
            <a:xfrm flipV="1">
              <a:off x="1608775" y="0"/>
              <a:ext cx="0" cy="11919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3" name="Trapezoid 32">
            <a:extLst>
              <a:ext uri="{FF2B5EF4-FFF2-40B4-BE49-F238E27FC236}">
                <a16:creationId xmlns:a16="http://schemas.microsoft.com/office/drawing/2014/main" id="{87938698-C9EF-4C0E-B866-D2958E62F971}"/>
              </a:ext>
            </a:extLst>
          </p:cNvPr>
          <p:cNvSpPr/>
          <p:nvPr/>
        </p:nvSpPr>
        <p:spPr>
          <a:xfrm>
            <a:off x="6091110" y="2243245"/>
            <a:ext cx="3533435" cy="4474031"/>
          </a:xfrm>
          <a:prstGeom prst="trapezoid">
            <a:avLst>
              <a:gd name="adj" fmla="val 21418"/>
            </a:avLst>
          </a:prstGeom>
          <a:gradFill flip="none" rotWithShape="1">
            <a:gsLst>
              <a:gs pos="0">
                <a:srgbClr val="FFFF00"/>
              </a:gs>
              <a:gs pos="37000">
                <a:srgbClr val="FFFF00">
                  <a:alpha val="41000"/>
                </a:srgbClr>
              </a:gs>
              <a:gs pos="70000">
                <a:srgbClr val="FFFF00">
                  <a:alpha val="11000"/>
                </a:srgbClr>
              </a:gs>
              <a:gs pos="100000">
                <a:srgbClr val="FFFF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9339D8AD-C9ED-41E9-B15A-A8CAB8EC776E}"/>
              </a:ext>
            </a:extLst>
          </p:cNvPr>
          <p:cNvGrpSpPr/>
          <p:nvPr/>
        </p:nvGrpSpPr>
        <p:grpSpPr>
          <a:xfrm>
            <a:off x="9535054" y="-24714"/>
            <a:ext cx="2191379" cy="2269671"/>
            <a:chOff x="513085" y="0"/>
            <a:chExt cx="2191379" cy="2269671"/>
          </a:xfrm>
        </p:grpSpPr>
        <p:sp>
          <p:nvSpPr>
            <p:cNvPr id="36" name="Trapezoid 35">
              <a:extLst>
                <a:ext uri="{FF2B5EF4-FFF2-40B4-BE49-F238E27FC236}">
                  <a16:creationId xmlns:a16="http://schemas.microsoft.com/office/drawing/2014/main" id="{0F54A817-6AAB-4272-9D04-F9A115C19167}"/>
                </a:ext>
              </a:extLst>
            </p:cNvPr>
            <p:cNvSpPr/>
            <p:nvPr/>
          </p:nvSpPr>
          <p:spPr>
            <a:xfrm>
              <a:off x="513085" y="1191987"/>
              <a:ext cx="2191379" cy="1077684"/>
            </a:xfrm>
            <a:prstGeom prst="trapezoid">
              <a:avLst>
                <a:gd name="adj" fmla="val 8894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C77E7E4B-BE9E-4D87-B396-4FD7DD2E6699}"/>
                </a:ext>
              </a:extLst>
            </p:cNvPr>
            <p:cNvCxnSpPr>
              <a:cxnSpLocks/>
            </p:cNvCxnSpPr>
            <p:nvPr/>
          </p:nvCxnSpPr>
          <p:spPr>
            <a:xfrm flipV="1">
              <a:off x="1608775" y="0"/>
              <a:ext cx="0" cy="11919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8" name="Trapezoid 37">
            <a:extLst>
              <a:ext uri="{FF2B5EF4-FFF2-40B4-BE49-F238E27FC236}">
                <a16:creationId xmlns:a16="http://schemas.microsoft.com/office/drawing/2014/main" id="{B04DFDF5-147C-4D6B-A443-497E77E39F22}"/>
              </a:ext>
            </a:extLst>
          </p:cNvPr>
          <p:cNvSpPr/>
          <p:nvPr/>
        </p:nvSpPr>
        <p:spPr>
          <a:xfrm>
            <a:off x="8881994" y="2235786"/>
            <a:ext cx="3533435" cy="4474031"/>
          </a:xfrm>
          <a:prstGeom prst="trapezoid">
            <a:avLst>
              <a:gd name="adj" fmla="val 21418"/>
            </a:avLst>
          </a:prstGeom>
          <a:gradFill flip="none" rotWithShape="1">
            <a:gsLst>
              <a:gs pos="0">
                <a:srgbClr val="FFFF00"/>
              </a:gs>
              <a:gs pos="37000">
                <a:srgbClr val="FFFF00">
                  <a:alpha val="41000"/>
                </a:srgbClr>
              </a:gs>
              <a:gs pos="70000">
                <a:srgbClr val="FFFF00">
                  <a:alpha val="11000"/>
                </a:srgbClr>
              </a:gs>
              <a:gs pos="100000">
                <a:srgbClr val="FFFF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5867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p:stCondLst>
                                  <p:cond delay="2500"/>
                                </p:stCondLst>
                                <p:childTnLst>
                                  <p:par>
                                    <p:cTn id="18" presetID="2" presetClass="entr" presetSubtype="1" fill="hold" nodeType="afterEffect" p14:presetBounceEnd="60000">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14:bounceEnd="60000">
                                          <p:cBhvr additive="base">
                                            <p:cTn id="20" dur="500" fill="hold"/>
                                            <p:tgtEl>
                                              <p:spTgt spid="39"/>
                                            </p:tgtEl>
                                            <p:attrNameLst>
                                              <p:attrName>ppt_x</p:attrName>
                                            </p:attrNameLst>
                                          </p:cBhvr>
                                          <p:tavLst>
                                            <p:tav tm="0">
                                              <p:val>
                                                <p:strVal val="#ppt_x"/>
                                              </p:val>
                                            </p:tav>
                                            <p:tav tm="100000">
                                              <p:val>
                                                <p:strVal val="#ppt_x"/>
                                              </p:val>
                                            </p:tav>
                                          </p:tavLst>
                                        </p:anim>
                                        <p:anim calcmode="lin" valueType="num" p14:bounceEnd="60000">
                                          <p:cBhvr additive="base">
                                            <p:cTn id="21" dur="500" fill="hold"/>
                                            <p:tgtEl>
                                              <p:spTgt spid="39"/>
                                            </p:tgtEl>
                                            <p:attrNameLst>
                                              <p:attrName>ppt_y</p:attrName>
                                            </p:attrNameLst>
                                          </p:cBhvr>
                                          <p:tavLst>
                                            <p:tav tm="0">
                                              <p:val>
                                                <p:strVal val="0-#ppt_h/2"/>
                                              </p:val>
                                            </p:tav>
                                            <p:tav tm="100000">
                                              <p:val>
                                                <p:strVal val="#ppt_y"/>
                                              </p:val>
                                            </p:tav>
                                          </p:tavLst>
                                        </p:anim>
                                      </p:childTnLst>
                                    </p:cTn>
                                  </p:par>
                                </p:childTnLst>
                              </p:cTn>
                            </p:par>
                            <p:par>
                              <p:cTn id="22" fill="hold">
                                <p:stCondLst>
                                  <p:cond delay="3200"/>
                                </p:stCondLst>
                                <p:childTnLst>
                                  <p:par>
                                    <p:cTn id="23" presetID="16" presetClass="entr" presetSubtype="21" fill="hold" nodeType="afterEffect">
                                      <p:stCondLst>
                                        <p:cond delay="20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39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4400"/>
                                </p:stCondLst>
                                <p:childTnLst>
                                  <p:par>
                                    <p:cTn id="31" presetID="2" presetClass="entr" presetSubtype="1" fill="hold" nodeType="afterEffect" p14:presetBounceEnd="72000">
                                      <p:stCondLst>
                                        <p:cond delay="400"/>
                                      </p:stCondLst>
                                      <p:childTnLst>
                                        <p:set>
                                          <p:cBhvr>
                                            <p:cTn id="32" dur="1" fill="hold">
                                              <p:stCondLst>
                                                <p:cond delay="0"/>
                                              </p:stCondLst>
                                            </p:cTn>
                                            <p:tgtEl>
                                              <p:spTgt spid="27"/>
                                            </p:tgtEl>
                                            <p:attrNameLst>
                                              <p:attrName>style.visibility</p:attrName>
                                            </p:attrNameLst>
                                          </p:cBhvr>
                                          <p:to>
                                            <p:strVal val="visible"/>
                                          </p:to>
                                        </p:set>
                                        <p:anim calcmode="lin" valueType="num" p14:bounceEnd="72000">
                                          <p:cBhvr additive="base">
                                            <p:cTn id="33" dur="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34" dur="500" fill="hold"/>
                                            <p:tgtEl>
                                              <p:spTgt spid="27"/>
                                            </p:tgtEl>
                                            <p:attrNameLst>
                                              <p:attrName>ppt_y</p:attrName>
                                            </p:attrNameLst>
                                          </p:cBhvr>
                                          <p:tavLst>
                                            <p:tav tm="0">
                                              <p:val>
                                                <p:strVal val="0-#ppt_h/2"/>
                                              </p:val>
                                            </p:tav>
                                            <p:tav tm="100000">
                                              <p:val>
                                                <p:strVal val="#ppt_y"/>
                                              </p:val>
                                            </p:tav>
                                          </p:tavLst>
                                        </p:anim>
                                      </p:childTnLst>
                                    </p:cTn>
                                  </p:par>
                                </p:childTnLst>
                              </p:cTn>
                            </p:par>
                            <p:par>
                              <p:cTn id="35" fill="hold">
                                <p:stCondLst>
                                  <p:cond delay="5300"/>
                                </p:stCondLst>
                                <p:childTnLst>
                                  <p:par>
                                    <p:cTn id="36" presetID="16" presetClass="entr" presetSubtype="21" fill="hold" nodeType="afterEffect">
                                      <p:stCondLst>
                                        <p:cond delay="40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par>
                              <p:cTn id="39" fill="hold">
                                <p:stCondLst>
                                  <p:cond delay="6200"/>
                                </p:stCondLst>
                                <p:childTnLst>
                                  <p:par>
                                    <p:cTn id="40" presetID="22" presetClass="entr" presetSubtype="1"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6700"/>
                                </p:stCondLst>
                                <p:childTnLst>
                                  <p:par>
                                    <p:cTn id="44" presetID="2" presetClass="entr" presetSubtype="1" fill="hold" nodeType="afterEffect" p14:presetBounceEnd="60000">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14:bounceEnd="60000">
                                          <p:cBhvr additive="base">
                                            <p:cTn id="46" dur="500" fill="hold"/>
                                            <p:tgtEl>
                                              <p:spTgt spid="35"/>
                                            </p:tgtEl>
                                            <p:attrNameLst>
                                              <p:attrName>ppt_x</p:attrName>
                                            </p:attrNameLst>
                                          </p:cBhvr>
                                          <p:tavLst>
                                            <p:tav tm="0">
                                              <p:val>
                                                <p:strVal val="#ppt_x"/>
                                              </p:val>
                                            </p:tav>
                                            <p:tav tm="100000">
                                              <p:val>
                                                <p:strVal val="#ppt_x"/>
                                              </p:val>
                                            </p:tav>
                                          </p:tavLst>
                                        </p:anim>
                                        <p:anim calcmode="lin" valueType="num" p14:bounceEnd="60000">
                                          <p:cBhvr additive="base">
                                            <p:cTn id="47" dur="500" fill="hold"/>
                                            <p:tgtEl>
                                              <p:spTgt spid="35"/>
                                            </p:tgtEl>
                                            <p:attrNameLst>
                                              <p:attrName>ppt_y</p:attrName>
                                            </p:attrNameLst>
                                          </p:cBhvr>
                                          <p:tavLst>
                                            <p:tav tm="0">
                                              <p:val>
                                                <p:strVal val="0-#ppt_h/2"/>
                                              </p:val>
                                            </p:tav>
                                            <p:tav tm="100000">
                                              <p:val>
                                                <p:strVal val="#ppt_y"/>
                                              </p:val>
                                            </p:tav>
                                          </p:tavLst>
                                        </p:anim>
                                      </p:childTnLst>
                                    </p:cTn>
                                  </p:par>
                                </p:childTnLst>
                              </p:cTn>
                            </p:par>
                            <p:par>
                              <p:cTn id="48" fill="hold">
                                <p:stCondLst>
                                  <p:cond delay="7200"/>
                                </p:stCondLst>
                                <p:childTnLst>
                                  <p:par>
                                    <p:cTn id="49" presetID="16" presetClass="entr" presetSubtype="21"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par>
                              <p:cTn id="52" fill="hold">
                                <p:stCondLst>
                                  <p:cond delay="77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3"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p:stCondLst>
                                  <p:cond delay="2500"/>
                                </p:stCondLst>
                                <p:childTnLst>
                                  <p:par>
                                    <p:cTn id="18" presetID="2" presetClass="entr" presetSubtype="1" fill="hold" nodeType="after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0-#ppt_h/2"/>
                                              </p:val>
                                            </p:tav>
                                            <p:tav tm="100000">
                                              <p:val>
                                                <p:strVal val="#ppt_y"/>
                                              </p:val>
                                            </p:tav>
                                          </p:tavLst>
                                        </p:anim>
                                      </p:childTnLst>
                                    </p:cTn>
                                  </p:par>
                                </p:childTnLst>
                              </p:cTn>
                            </p:par>
                            <p:par>
                              <p:cTn id="22" fill="hold">
                                <p:stCondLst>
                                  <p:cond delay="3200"/>
                                </p:stCondLst>
                                <p:childTnLst>
                                  <p:par>
                                    <p:cTn id="23" presetID="16" presetClass="entr" presetSubtype="21" fill="hold" nodeType="afterEffect">
                                      <p:stCondLst>
                                        <p:cond delay="20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39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4400"/>
                                </p:stCondLst>
                                <p:childTnLst>
                                  <p:par>
                                    <p:cTn id="31" presetID="2" presetClass="entr" presetSubtype="1" fill="hold" nodeType="afterEffect">
                                      <p:stCondLst>
                                        <p:cond delay="4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0-#ppt_h/2"/>
                                              </p:val>
                                            </p:tav>
                                            <p:tav tm="100000">
                                              <p:val>
                                                <p:strVal val="#ppt_y"/>
                                              </p:val>
                                            </p:tav>
                                          </p:tavLst>
                                        </p:anim>
                                      </p:childTnLst>
                                    </p:cTn>
                                  </p:par>
                                </p:childTnLst>
                              </p:cTn>
                            </p:par>
                            <p:par>
                              <p:cTn id="35" fill="hold">
                                <p:stCondLst>
                                  <p:cond delay="5300"/>
                                </p:stCondLst>
                                <p:childTnLst>
                                  <p:par>
                                    <p:cTn id="36" presetID="16" presetClass="entr" presetSubtype="21" fill="hold" nodeType="afterEffect">
                                      <p:stCondLst>
                                        <p:cond delay="40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par>
                              <p:cTn id="39" fill="hold">
                                <p:stCondLst>
                                  <p:cond delay="6200"/>
                                </p:stCondLst>
                                <p:childTnLst>
                                  <p:par>
                                    <p:cTn id="40" presetID="22" presetClass="entr" presetSubtype="1"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6700"/>
                                </p:stCondLst>
                                <p:childTnLst>
                                  <p:par>
                                    <p:cTn id="44" presetID="2" presetClass="entr" presetSubtype="1"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0-#ppt_h/2"/>
                                              </p:val>
                                            </p:tav>
                                            <p:tav tm="100000">
                                              <p:val>
                                                <p:strVal val="#ppt_y"/>
                                              </p:val>
                                            </p:tav>
                                          </p:tavLst>
                                        </p:anim>
                                      </p:childTnLst>
                                    </p:cTn>
                                  </p:par>
                                </p:childTnLst>
                              </p:cTn>
                            </p:par>
                            <p:par>
                              <p:cTn id="48" fill="hold">
                                <p:stCondLst>
                                  <p:cond delay="7200"/>
                                </p:stCondLst>
                                <p:childTnLst>
                                  <p:par>
                                    <p:cTn id="49" presetID="16" presetClass="entr" presetSubtype="21"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par>
                              <p:cTn id="52" fill="hold">
                                <p:stCondLst>
                                  <p:cond delay="77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3" grpId="0" animBg="1"/>
          <p:bldP spid="38"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3966C909-49A0-426B-BCCA-A3B87036748B}"/>
              </a:ext>
            </a:extLst>
          </p:cNvPr>
          <p:cNvSpPr txBox="1"/>
          <p:nvPr/>
        </p:nvSpPr>
        <p:spPr>
          <a:xfrm>
            <a:off x="979394" y="1141975"/>
            <a:ext cx="10233211" cy="4031873"/>
          </a:xfrm>
          <a:prstGeom prst="rect">
            <a:avLst/>
          </a:prstGeom>
          <a:solidFill>
            <a:schemeClr val="accent2">
              <a:lumMod val="40000"/>
              <a:lumOff val="60000"/>
            </a:schemeClr>
          </a:solidFill>
          <a:effectLst>
            <a:outerShdw blurRad="1270000" dist="622300" dir="5400000" sx="78000" sy="78000" algn="ctr" rotWithShape="0">
              <a:srgbClr val="000000"/>
            </a:outerShdw>
            <a:reflection blurRad="63500" stA="0" endPos="65000" dir="5400000" sy="-100000" algn="bl" rotWithShape="0"/>
          </a:effectLst>
          <a:scene3d>
            <a:camera prst="orthographicFront"/>
            <a:lightRig rig="threePt" dir="t"/>
          </a:scene3d>
          <a:sp3d>
            <a:bevelT w="203200" h="254000" prst="coolSlant"/>
          </a:sp3d>
        </p:spPr>
        <p:txBody>
          <a:bodyPr wrap="square" rtlCol="0">
            <a:spAutoFit/>
          </a:bodyPr>
          <a:lstStyle/>
          <a:p>
            <a:r>
              <a:rPr lang="as-IN" sz="3200" dirty="0">
                <a:latin typeface="Nikosh" panose="02000000000000000000" pitchFamily="2" charset="0"/>
                <a:cs typeface="Nikosh" panose="02000000000000000000" pitchFamily="2" charset="0"/>
              </a:rPr>
              <a:t>মাইক্রোসফট পাও</a:t>
            </a:r>
            <a:r>
              <a:rPr lang="en-US" sz="3200" dirty="0" err="1">
                <a:latin typeface="Nikosh" panose="02000000000000000000" pitchFamily="2" charset="0"/>
                <a:cs typeface="Nikosh" panose="02000000000000000000" pitchFamily="2" charset="0"/>
              </a:rPr>
              <a:t>য়া</a:t>
            </a:r>
            <a:r>
              <a:rPr lang="as-IN" sz="3200" dirty="0">
                <a:latin typeface="Nikosh" panose="02000000000000000000" pitchFamily="2" charset="0"/>
                <a:cs typeface="Nikosh" panose="02000000000000000000" pitchFamily="2" charset="0"/>
              </a:rPr>
              <a:t>র প</a:t>
            </a:r>
            <a:r>
              <a:rPr lang="en-US" sz="3200" dirty="0" err="1">
                <a:latin typeface="Nikosh" panose="02000000000000000000" pitchFamily="2" charset="0"/>
                <a:cs typeface="Nikosh" panose="02000000000000000000" pitchFamily="2" charset="0"/>
              </a:rPr>
              <a:t>য়ে</a:t>
            </a:r>
            <a:r>
              <a:rPr lang="as-IN" sz="3200" dirty="0">
                <a:latin typeface="Nikosh" panose="02000000000000000000" pitchFamily="2" charset="0"/>
                <a:cs typeface="Nikosh" panose="02000000000000000000" pitchFamily="2" charset="0"/>
              </a:rPr>
              <a:t>ন্ট একটি প্রেজেন্টেশন প্রোগ্রাম। যেটা শিক্ষা, প্রশিক্ষণ, উপস্থাপনা ও প্রচারমাধ্যম থেকে শুরু করে সকল প্রকার দাপ্তরিক কাজে ব্যবহৃত হ</a:t>
            </a:r>
            <a:r>
              <a:rPr lang="en-US" sz="3200" dirty="0">
                <a:latin typeface="Nikosh" panose="02000000000000000000" pitchFamily="2" charset="0"/>
                <a:cs typeface="Nikosh" panose="02000000000000000000" pitchFamily="2" charset="0"/>
              </a:rPr>
              <a:t>য়।</a:t>
            </a:r>
            <a:r>
              <a:rPr lang="as-IN" sz="3200" dirty="0">
                <a:latin typeface="Nikosh" panose="02000000000000000000" pitchFamily="2" charset="0"/>
                <a:cs typeface="Nikosh" panose="02000000000000000000" pitchFamily="2" charset="0"/>
              </a:rPr>
              <a:t> কম্পিউটারে মাইক্রোসফট অফিস প্রোগ্রামটি ওপেন করলেই এই পাও</a:t>
            </a:r>
            <a:r>
              <a:rPr lang="en-US" sz="3200" dirty="0" err="1">
                <a:latin typeface="Nikosh" panose="02000000000000000000" pitchFamily="2" charset="0"/>
                <a:cs typeface="Nikosh" panose="02000000000000000000" pitchFamily="2" charset="0"/>
              </a:rPr>
              <a:t>য়া</a:t>
            </a:r>
            <a:r>
              <a:rPr lang="as-IN" sz="3200" dirty="0">
                <a:latin typeface="Nikosh" panose="02000000000000000000" pitchFamily="2" charset="0"/>
                <a:cs typeface="Nikosh" panose="02000000000000000000" pitchFamily="2" charset="0"/>
              </a:rPr>
              <a:t>র প</a:t>
            </a:r>
            <a:r>
              <a:rPr lang="en-US" sz="3200" dirty="0" err="1">
                <a:latin typeface="Nikosh" panose="02000000000000000000" pitchFamily="2" charset="0"/>
                <a:cs typeface="Nikosh" panose="02000000000000000000" pitchFamily="2" charset="0"/>
              </a:rPr>
              <a:t>য়ে</a:t>
            </a:r>
            <a:r>
              <a:rPr lang="as-IN" sz="3200" dirty="0">
                <a:latin typeface="Nikosh" panose="02000000000000000000" pitchFamily="2" charset="0"/>
                <a:cs typeface="Nikosh" panose="02000000000000000000" pitchFamily="2" charset="0"/>
              </a:rPr>
              <a:t>ন্ট অপশনের দেখা মিলবে। "</a:t>
            </a:r>
            <a:r>
              <a:rPr lang="en-US" sz="3200" dirty="0">
                <a:latin typeface="Nikosh" panose="02000000000000000000" pitchFamily="2" charset="0"/>
                <a:cs typeface="Nikosh" panose="02000000000000000000" pitchFamily="2" charset="0"/>
              </a:rPr>
              <a:t>MS Word" </a:t>
            </a:r>
            <a:r>
              <a:rPr lang="as-IN" sz="3200" dirty="0">
                <a:latin typeface="Nikosh" panose="02000000000000000000" pitchFamily="2" charset="0"/>
                <a:cs typeface="Nikosh" panose="02000000000000000000" pitchFamily="2" charset="0"/>
              </a:rPr>
              <a:t>এর প্রতিটি ফাইলকে যেমন "</a:t>
            </a:r>
            <a:r>
              <a:rPr lang="en-US" sz="3200" dirty="0">
                <a:latin typeface="Nikosh" panose="02000000000000000000" pitchFamily="2" charset="0"/>
                <a:cs typeface="Nikosh" panose="02000000000000000000" pitchFamily="2" charset="0"/>
              </a:rPr>
              <a:t>Document" </a:t>
            </a:r>
            <a:r>
              <a:rPr lang="as-IN" sz="3200" dirty="0">
                <a:latin typeface="Nikosh" panose="02000000000000000000" pitchFamily="2" charset="0"/>
                <a:cs typeface="Nikosh" panose="02000000000000000000" pitchFamily="2" charset="0"/>
              </a:rPr>
              <a:t>বলা হ</a:t>
            </a:r>
            <a:r>
              <a:rPr lang="en-US" sz="3200" dirty="0">
                <a:latin typeface="Nikosh" panose="02000000000000000000" pitchFamily="2" charset="0"/>
                <a:cs typeface="Nikosh" panose="02000000000000000000" pitchFamily="2" charset="0"/>
              </a:rPr>
              <a:t>য়</a:t>
            </a:r>
            <a:r>
              <a:rPr lang="as-IN" sz="3200" dirty="0">
                <a:latin typeface="Nikosh" panose="02000000000000000000" pitchFamily="2" charset="0"/>
                <a:cs typeface="Nikosh" panose="02000000000000000000" pitchFamily="2" charset="0"/>
              </a:rPr>
              <a:t>, তেমনি পাও</a:t>
            </a:r>
            <a:r>
              <a:rPr lang="en-US" sz="3200" dirty="0" err="1">
                <a:latin typeface="Nikosh" panose="02000000000000000000" pitchFamily="2" charset="0"/>
                <a:cs typeface="Nikosh" panose="02000000000000000000" pitchFamily="2" charset="0"/>
              </a:rPr>
              <a:t>য়া</a:t>
            </a:r>
            <a:r>
              <a:rPr lang="as-IN" sz="3200" dirty="0">
                <a:latin typeface="Nikosh" panose="02000000000000000000" pitchFamily="2" charset="0"/>
                <a:cs typeface="Nikosh" panose="02000000000000000000" pitchFamily="2" charset="0"/>
              </a:rPr>
              <a:t>র প</a:t>
            </a:r>
            <a:r>
              <a:rPr lang="en-US" sz="3200" dirty="0" err="1">
                <a:latin typeface="Nikosh" panose="02000000000000000000" pitchFamily="2" charset="0"/>
                <a:cs typeface="Nikosh" panose="02000000000000000000" pitchFamily="2" charset="0"/>
              </a:rPr>
              <a:t>য়ে</a:t>
            </a:r>
            <a:r>
              <a:rPr lang="as-IN" sz="3200" dirty="0">
                <a:latin typeface="Nikosh" panose="02000000000000000000" pitchFamily="2" charset="0"/>
                <a:cs typeface="Nikosh" panose="02000000000000000000" pitchFamily="2" charset="0"/>
              </a:rPr>
              <a:t>ন্ট</a:t>
            </a:r>
            <a:r>
              <a:rPr lang="en-US" sz="3200" dirty="0" err="1">
                <a:latin typeface="Nikosh" panose="02000000000000000000" pitchFamily="2" charset="0"/>
                <a:cs typeface="Nikosh" panose="02000000000000000000" pitchFamily="2" charset="0"/>
              </a:rPr>
              <a:t>ের</a:t>
            </a:r>
            <a:r>
              <a:rPr lang="as-IN" sz="3200" dirty="0">
                <a:latin typeface="Nikosh" panose="02000000000000000000" pitchFamily="2" charset="0"/>
                <a:cs typeface="Nikosh" panose="02000000000000000000" pitchFamily="2" charset="0"/>
              </a:rPr>
              <a:t> ফাইল "</a:t>
            </a:r>
            <a:r>
              <a:rPr lang="en-US" sz="3200" dirty="0">
                <a:latin typeface="Nikosh" panose="02000000000000000000" pitchFamily="2" charset="0"/>
                <a:cs typeface="Nikosh" panose="02000000000000000000" pitchFamily="2" charset="0"/>
              </a:rPr>
              <a:t>Presentation" </a:t>
            </a:r>
            <a:r>
              <a:rPr lang="as-IN" sz="3200" dirty="0">
                <a:latin typeface="Nikosh" panose="02000000000000000000" pitchFamily="2" charset="0"/>
                <a:cs typeface="Nikosh" panose="02000000000000000000" pitchFamily="2" charset="0"/>
              </a:rPr>
              <a:t>নামে পরিচিতি পাবে। তাছা</a:t>
            </a:r>
            <a:r>
              <a:rPr lang="en-US" sz="3200" dirty="0" err="1">
                <a:latin typeface="Nikosh" panose="02000000000000000000" pitchFamily="2" charset="0"/>
                <a:cs typeface="Nikosh" panose="02000000000000000000" pitchFamily="2" charset="0"/>
              </a:rPr>
              <a:t>ড়া</a:t>
            </a:r>
            <a:r>
              <a:rPr lang="en-US" sz="3200" dirty="0">
                <a:latin typeface="Nikosh" panose="02000000000000000000" pitchFamily="2" charset="0"/>
                <a:cs typeface="Nikosh" panose="02000000000000000000" pitchFamily="2" charset="0"/>
              </a:rPr>
              <a:t> </a:t>
            </a:r>
            <a:r>
              <a:rPr lang="as-IN" sz="3200" dirty="0">
                <a:latin typeface="Nikosh" panose="02000000000000000000" pitchFamily="2" charset="0"/>
                <a:cs typeface="Nikosh" panose="02000000000000000000" pitchFamily="2" charset="0"/>
              </a:rPr>
              <a:t>"</a:t>
            </a:r>
            <a:r>
              <a:rPr lang="en-US" sz="3200" dirty="0">
                <a:latin typeface="Nikosh" panose="02000000000000000000" pitchFamily="2" charset="0"/>
                <a:cs typeface="Nikosh" panose="02000000000000000000" pitchFamily="2" charset="0"/>
              </a:rPr>
              <a:t>MS Word" </a:t>
            </a:r>
            <a:r>
              <a:rPr lang="as-IN" sz="3200" dirty="0">
                <a:latin typeface="Nikosh" panose="02000000000000000000" pitchFamily="2" charset="0"/>
                <a:cs typeface="Nikosh" panose="02000000000000000000" pitchFamily="2" charset="0"/>
              </a:rPr>
              <a:t>এ যেমন </a:t>
            </a:r>
            <a:r>
              <a:rPr lang="en-US" sz="3200" dirty="0">
                <a:latin typeface="Nikosh" panose="02000000000000000000" pitchFamily="2" charset="0"/>
                <a:cs typeface="Nikosh" panose="02000000000000000000" pitchFamily="2" charset="0"/>
              </a:rPr>
              <a:t>Page </a:t>
            </a:r>
            <a:r>
              <a:rPr lang="as-IN" sz="3200" dirty="0">
                <a:latin typeface="Nikosh" panose="02000000000000000000" pitchFamily="2" charset="0"/>
                <a:cs typeface="Nikosh" panose="02000000000000000000" pitchFamily="2" charset="0"/>
              </a:rPr>
              <a:t>থাকে, পাও</a:t>
            </a:r>
            <a:r>
              <a:rPr lang="en-US" sz="3200" dirty="0" err="1">
                <a:latin typeface="Nikosh" panose="02000000000000000000" pitchFamily="2" charset="0"/>
                <a:cs typeface="Nikosh" panose="02000000000000000000" pitchFamily="2" charset="0"/>
              </a:rPr>
              <a:t>য়া</a:t>
            </a:r>
            <a:r>
              <a:rPr lang="as-IN" sz="3200" dirty="0">
                <a:latin typeface="Nikosh" panose="02000000000000000000" pitchFamily="2" charset="0"/>
                <a:cs typeface="Nikosh" panose="02000000000000000000" pitchFamily="2" charset="0"/>
              </a:rPr>
              <a:t>র প</a:t>
            </a:r>
            <a:r>
              <a:rPr lang="en-US" sz="3200" dirty="0" err="1">
                <a:latin typeface="Nikosh" panose="02000000000000000000" pitchFamily="2" charset="0"/>
                <a:cs typeface="Nikosh" panose="02000000000000000000" pitchFamily="2" charset="0"/>
              </a:rPr>
              <a:t>য়ে</a:t>
            </a:r>
            <a:r>
              <a:rPr lang="as-IN" sz="3200" dirty="0">
                <a:latin typeface="Nikosh" panose="02000000000000000000" pitchFamily="2" charset="0"/>
                <a:cs typeface="Nikosh" panose="02000000000000000000" pitchFamily="2" charset="0"/>
              </a:rPr>
              <a:t>ন্ট</a:t>
            </a:r>
            <a:r>
              <a:rPr lang="en-US" sz="3200" dirty="0">
                <a:latin typeface="Nikosh" panose="02000000000000000000" pitchFamily="2" charset="0"/>
                <a:cs typeface="Nikosh" panose="02000000000000000000" pitchFamily="2" charset="0"/>
              </a:rPr>
              <a:t>ে</a:t>
            </a:r>
            <a:r>
              <a:rPr lang="as-IN" sz="3200" dirty="0">
                <a:latin typeface="Nikosh" panose="02000000000000000000" pitchFamily="2" charset="0"/>
                <a:cs typeface="Nikosh" panose="02000000000000000000" pitchFamily="2" charset="0"/>
              </a:rPr>
              <a:t> ঠিক তেমনি "</a:t>
            </a:r>
            <a:r>
              <a:rPr lang="en-US" sz="3200" dirty="0">
                <a:latin typeface="Nikosh" panose="02000000000000000000" pitchFamily="2" charset="0"/>
                <a:cs typeface="Nikosh" panose="02000000000000000000" pitchFamily="2" charset="0"/>
              </a:rPr>
              <a:t>Slide" </a:t>
            </a:r>
            <a:r>
              <a:rPr lang="as-IN" sz="3200" dirty="0">
                <a:latin typeface="Nikosh" panose="02000000000000000000" pitchFamily="2" charset="0"/>
                <a:cs typeface="Nikosh" panose="02000000000000000000" pitchFamily="2" charset="0"/>
              </a:rPr>
              <a:t>থাকে। প্রতিটি স্লাইডের সাধারণ মাপ হচ্ছে ৩৫</a:t>
            </a:r>
            <a:r>
              <a:rPr lang="en-US" sz="3200" dirty="0">
                <a:latin typeface="Nikosh" panose="02000000000000000000" pitchFamily="2" charset="0"/>
                <a:cs typeface="Nikosh" panose="02000000000000000000" pitchFamily="2" charset="0"/>
              </a:rPr>
              <a:t>mm.</a:t>
            </a:r>
          </a:p>
        </p:txBody>
      </p:sp>
    </p:spTree>
    <p:extLst>
      <p:ext uri="{BB962C8B-B14F-4D97-AF65-F5344CB8AC3E}">
        <p14:creationId xmlns:p14="http://schemas.microsoft.com/office/powerpoint/2010/main" val="30874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C6EC70E9-F5F9-487B-94E4-C0F1AB2A4440}"/>
              </a:ext>
            </a:extLst>
          </p:cNvPr>
          <p:cNvGrpSpPr/>
          <p:nvPr/>
        </p:nvGrpSpPr>
        <p:grpSpPr>
          <a:xfrm>
            <a:off x="1481663" y="721552"/>
            <a:ext cx="7737504" cy="2390775"/>
            <a:chOff x="1481663" y="721552"/>
            <a:chExt cx="7737504" cy="2390775"/>
          </a:xfrm>
        </p:grpSpPr>
        <p:grpSp>
          <p:nvGrpSpPr>
            <p:cNvPr id="11" name="Group 10">
              <a:extLst>
                <a:ext uri="{FF2B5EF4-FFF2-40B4-BE49-F238E27FC236}">
                  <a16:creationId xmlns:a16="http://schemas.microsoft.com/office/drawing/2014/main" id="{DAA040CD-124F-4F56-93E0-7E294E00CF0C}"/>
                </a:ext>
              </a:extLst>
            </p:cNvPr>
            <p:cNvGrpSpPr/>
            <p:nvPr/>
          </p:nvGrpSpPr>
          <p:grpSpPr>
            <a:xfrm>
              <a:off x="1481663" y="1180120"/>
              <a:ext cx="4404246" cy="1473638"/>
              <a:chOff x="1621669" y="912461"/>
              <a:chExt cx="4404246" cy="1473638"/>
            </a:xfrm>
          </p:grpSpPr>
          <p:sp>
            <p:nvSpPr>
              <p:cNvPr id="12" name="Arrow: Chevron 11">
                <a:extLst>
                  <a:ext uri="{FF2B5EF4-FFF2-40B4-BE49-F238E27FC236}">
                    <a16:creationId xmlns:a16="http://schemas.microsoft.com/office/drawing/2014/main" id="{636D9146-B832-4855-B14C-7B8A34886A93}"/>
                  </a:ext>
                </a:extLst>
              </p:cNvPr>
              <p:cNvSpPr/>
              <p:nvPr/>
            </p:nvSpPr>
            <p:spPr>
              <a:xfrm>
                <a:off x="1621669" y="912461"/>
                <a:ext cx="4404246" cy="1473638"/>
              </a:xfrm>
              <a:prstGeom prst="chevr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8422024D-39B1-4677-BE38-2889D398E792}"/>
                  </a:ext>
                </a:extLst>
              </p:cNvPr>
              <p:cNvSpPr/>
              <p:nvPr/>
            </p:nvSpPr>
            <p:spPr>
              <a:xfrm>
                <a:off x="2247020" y="1102864"/>
                <a:ext cx="2526654" cy="923330"/>
              </a:xfrm>
              <a:prstGeom prst="rect">
                <a:avLst/>
              </a:prstGeom>
              <a:solidFill>
                <a:schemeClr val="accent2">
                  <a:lumMod val="60000"/>
                  <a:lumOff val="40000"/>
                </a:schemeClr>
              </a:solidFill>
            </p:spPr>
            <p:txBody>
              <a:bodyPr wrap="none" lIns="91440" tIns="45720" rIns="91440" bIns="45720">
                <a:spAutoFit/>
              </a:bodyPr>
              <a:lstStyle/>
              <a:p>
                <a:pPr algn="ctr"/>
                <a:r>
                  <a:rPr lang="en-US" sz="5400" b="1" dirty="0" err="1">
                    <a:ln w="9525">
                      <a:solidFill>
                        <a:schemeClr val="bg1"/>
                      </a:solidFill>
                      <a:prstDash val="solid"/>
                    </a:ln>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একক</a:t>
                </a:r>
                <a:r>
                  <a:rPr lang="en-US" sz="5400" b="1" dirty="0">
                    <a:ln w="9525">
                      <a:solidFill>
                        <a:schemeClr val="bg1"/>
                      </a:solidFill>
                      <a:prstDash val="solid"/>
                    </a:ln>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কাজ</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endParaRPr>
              </a:p>
            </p:txBody>
          </p:sp>
        </p:grpSp>
        <p:pic>
          <p:nvPicPr>
            <p:cNvPr id="15" name="Picture 14">
              <a:extLst>
                <a:ext uri="{FF2B5EF4-FFF2-40B4-BE49-F238E27FC236}">
                  <a16:creationId xmlns:a16="http://schemas.microsoft.com/office/drawing/2014/main" id="{4DF5DE43-5ABC-4A34-85C0-AC852AD62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642" y="721552"/>
              <a:ext cx="1914525" cy="2390775"/>
            </a:xfrm>
            <a:prstGeom prst="rect">
              <a:avLst/>
            </a:prstGeom>
          </p:spPr>
        </p:pic>
      </p:grpSp>
      <p:sp>
        <p:nvSpPr>
          <p:cNvPr id="6" name="TextBox 5">
            <a:extLst>
              <a:ext uri="{FF2B5EF4-FFF2-40B4-BE49-F238E27FC236}">
                <a16:creationId xmlns:a16="http://schemas.microsoft.com/office/drawing/2014/main" id="{3DF6F03B-0E86-4DF3-A817-196FA4D85C5E}"/>
              </a:ext>
            </a:extLst>
          </p:cNvPr>
          <p:cNvSpPr txBox="1"/>
          <p:nvPr/>
        </p:nvSpPr>
        <p:spPr>
          <a:xfrm>
            <a:off x="1481663" y="3495565"/>
            <a:ext cx="9436838" cy="1754326"/>
          </a:xfrm>
          <a:prstGeom prst="rect">
            <a:avLst/>
          </a:prstGeom>
          <a:noFill/>
        </p:spPr>
        <p:txBody>
          <a:bodyPr wrap="square" rtlCol="0">
            <a:spAutoFit/>
          </a:bodyPr>
          <a:lstStyle/>
          <a:p>
            <a:r>
              <a:rPr lang="en-US" sz="5400" dirty="0" err="1">
                <a:solidFill>
                  <a:schemeClr val="accent6">
                    <a:lumMod val="75000"/>
                  </a:schemeClr>
                </a:solidFill>
                <a:latin typeface="Nikosh" panose="02000000000000000000" pitchFamily="2" charset="0"/>
                <a:cs typeface="Nikosh" panose="02000000000000000000" pitchFamily="2" charset="0"/>
              </a:rPr>
              <a:t>Ms-Powerpoint</a:t>
            </a:r>
            <a:r>
              <a:rPr lang="en-US" sz="5400" dirty="0">
                <a:solidFill>
                  <a:schemeClr val="accent6">
                    <a:lumMod val="75000"/>
                  </a:schemeClr>
                </a:solidFill>
                <a:latin typeface="Nikosh" panose="02000000000000000000" pitchFamily="2" charset="0"/>
                <a:cs typeface="Nikosh" panose="02000000000000000000" pitchFamily="2" charset="0"/>
              </a:rPr>
              <a:t> </a:t>
            </a:r>
            <a:r>
              <a:rPr lang="en-US" sz="5400" dirty="0" err="1">
                <a:solidFill>
                  <a:schemeClr val="accent6">
                    <a:lumMod val="75000"/>
                  </a:schemeClr>
                </a:solidFill>
                <a:latin typeface="Nikosh" panose="02000000000000000000" pitchFamily="2" charset="0"/>
                <a:cs typeface="Nikosh" panose="02000000000000000000" pitchFamily="2" charset="0"/>
              </a:rPr>
              <a:t>বা</a:t>
            </a:r>
            <a:r>
              <a:rPr lang="en-US" sz="5400" dirty="0">
                <a:solidFill>
                  <a:schemeClr val="accent6">
                    <a:lumMod val="75000"/>
                  </a:schemeClr>
                </a:solidFill>
                <a:latin typeface="Nikosh" panose="02000000000000000000" pitchFamily="2" charset="0"/>
                <a:cs typeface="Nikosh" panose="02000000000000000000" pitchFamily="2" charset="0"/>
              </a:rPr>
              <a:t> Microsoft </a:t>
            </a:r>
            <a:r>
              <a:rPr lang="en-US" sz="5400" dirty="0" err="1">
                <a:solidFill>
                  <a:schemeClr val="accent6">
                    <a:lumMod val="75000"/>
                  </a:schemeClr>
                </a:solidFill>
                <a:latin typeface="Nikosh" panose="02000000000000000000" pitchFamily="2" charset="0"/>
                <a:cs typeface="Nikosh" panose="02000000000000000000" pitchFamily="2" charset="0"/>
              </a:rPr>
              <a:t>Powerpoint</a:t>
            </a:r>
            <a:r>
              <a:rPr lang="en-US" sz="5400" dirty="0">
                <a:latin typeface="Nikosh" panose="02000000000000000000" pitchFamily="2" charset="0"/>
                <a:cs typeface="Nikosh" panose="02000000000000000000" pitchFamily="2" charset="0"/>
              </a:rPr>
              <a:t> </a:t>
            </a:r>
            <a:r>
              <a:rPr lang="en-US" sz="5400" dirty="0" err="1">
                <a:solidFill>
                  <a:schemeClr val="accent6">
                    <a:lumMod val="75000"/>
                  </a:schemeClr>
                </a:solidFill>
                <a:latin typeface="Nikosh" panose="02000000000000000000" pitchFamily="2" charset="0"/>
                <a:cs typeface="Nikosh" panose="02000000000000000000" pitchFamily="2" charset="0"/>
              </a:rPr>
              <a:t>কি</a:t>
            </a:r>
            <a:r>
              <a:rPr lang="en-US" sz="5400" dirty="0">
                <a:solidFill>
                  <a:schemeClr val="accent6">
                    <a:lumMod val="75000"/>
                  </a:schemeClr>
                </a:solidFill>
                <a:latin typeface="Nikosh" panose="02000000000000000000" pitchFamily="2" charset="0"/>
                <a:cs typeface="Nikosh" panose="02000000000000000000" pitchFamily="2" charset="0"/>
              </a:rPr>
              <a:t>?</a:t>
            </a:r>
            <a:endParaRPr lang="en-US" sz="5400" dirty="0"/>
          </a:p>
        </p:txBody>
      </p:sp>
    </p:spTree>
    <p:extLst>
      <p:ext uri="{BB962C8B-B14F-4D97-AF65-F5344CB8AC3E}">
        <p14:creationId xmlns:p14="http://schemas.microsoft.com/office/powerpoint/2010/main" val="3558684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03DDB6F-4469-4292-A07B-69043E86C9FC}"/>
              </a:ext>
            </a:extLst>
          </p:cNvPr>
          <p:cNvSpPr txBox="1"/>
          <p:nvPr/>
        </p:nvSpPr>
        <p:spPr>
          <a:xfrm>
            <a:off x="1424354" y="861646"/>
            <a:ext cx="9284677" cy="707886"/>
          </a:xfrm>
          <a:prstGeom prst="rect">
            <a:avLst/>
          </a:prstGeom>
          <a:solidFill>
            <a:schemeClr val="bg2">
              <a:lumMod val="90000"/>
            </a:schemeClr>
          </a:solidFill>
          <a:scene3d>
            <a:camera prst="orthographicFront"/>
            <a:lightRig rig="threePt" dir="t"/>
          </a:scene3d>
          <a:sp3d>
            <a:bevelT w="190500" h="209550"/>
          </a:sp3d>
        </p:spPr>
        <p:txBody>
          <a:bodyPr wrap="square">
            <a:spAutoFit/>
          </a:bodyPr>
          <a:lstStyle/>
          <a:p>
            <a:pPr algn="ctr"/>
            <a:r>
              <a:rPr lang="en-US" sz="4000" dirty="0" err="1">
                <a:solidFill>
                  <a:srgbClr val="0070C0"/>
                </a:solidFill>
                <a:latin typeface="Nikosh" panose="02000000000000000000" pitchFamily="2" charset="0"/>
                <a:cs typeface="Nikosh" panose="02000000000000000000" pitchFamily="2" charset="0"/>
              </a:rPr>
              <a:t>Ms</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Powerpoint</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এর</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ব্যবহার</a:t>
            </a:r>
            <a:r>
              <a:rPr lang="en-US" sz="4000" dirty="0">
                <a:solidFill>
                  <a:srgbClr val="0070C0"/>
                </a:solidFill>
                <a:latin typeface="Nikosh" panose="02000000000000000000" pitchFamily="2" charset="0"/>
                <a:cs typeface="Nikosh" panose="02000000000000000000" pitchFamily="2" charset="0"/>
              </a:rPr>
              <a:t> ও </a:t>
            </a:r>
            <a:r>
              <a:rPr lang="en-US" sz="4000" dirty="0" err="1">
                <a:solidFill>
                  <a:srgbClr val="0070C0"/>
                </a:solidFill>
                <a:latin typeface="Nikosh" panose="02000000000000000000" pitchFamily="2" charset="0"/>
                <a:cs typeface="Nikosh" panose="02000000000000000000" pitchFamily="2" charset="0"/>
              </a:rPr>
              <a:t>প্রয়োগক্ষেত্র</a:t>
            </a:r>
            <a:r>
              <a:rPr lang="en-US" sz="4000" dirty="0">
                <a:solidFill>
                  <a:srgbClr val="0070C0"/>
                </a:solidFill>
                <a:latin typeface="Nikosh" panose="02000000000000000000" pitchFamily="2" charset="0"/>
                <a:cs typeface="Nikosh" panose="02000000000000000000" pitchFamily="2" charset="0"/>
              </a:rPr>
              <a:t> </a:t>
            </a:r>
            <a:endParaRPr lang="en-US" sz="4000" dirty="0"/>
          </a:p>
        </p:txBody>
      </p:sp>
      <p:sp>
        <p:nvSpPr>
          <p:cNvPr id="13" name="TextBox 12">
            <a:extLst>
              <a:ext uri="{FF2B5EF4-FFF2-40B4-BE49-F238E27FC236}">
                <a16:creationId xmlns:a16="http://schemas.microsoft.com/office/drawing/2014/main" id="{18557F21-D612-4017-A15F-9284AACDF5A7}"/>
              </a:ext>
            </a:extLst>
          </p:cNvPr>
          <p:cNvSpPr txBox="1"/>
          <p:nvPr/>
        </p:nvSpPr>
        <p:spPr>
          <a:xfrm>
            <a:off x="1424354" y="2092569"/>
            <a:ext cx="9460523" cy="3416320"/>
          </a:xfrm>
          <a:prstGeom prst="rect">
            <a:avLst/>
          </a:prstGeom>
          <a:solidFill>
            <a:schemeClr val="accent1">
              <a:lumMod val="40000"/>
              <a:lumOff val="60000"/>
            </a:schemeClr>
          </a:solidFill>
          <a:scene3d>
            <a:camera prst="orthographicFront"/>
            <a:lightRig rig="threePt" dir="t"/>
          </a:scene3d>
          <a:sp3d>
            <a:bevelT w="222250" h="177800" prst="cross"/>
          </a:sp3d>
        </p:spPr>
        <p:txBody>
          <a:bodyPr wrap="square">
            <a:spAutoFit/>
          </a:bodyPr>
          <a:lstStyle/>
          <a:p>
            <a:r>
              <a:rPr lang="en-US" sz="3600" dirty="0">
                <a:latin typeface="Nikosh" panose="02000000000000000000" pitchFamily="2" charset="0"/>
                <a:cs typeface="Nikosh" panose="02000000000000000000" pitchFamily="2" charset="0"/>
              </a:rPr>
              <a:t>১।</a:t>
            </a:r>
            <a:r>
              <a:rPr lang="as-IN" sz="3600" dirty="0">
                <a:latin typeface="Nikosh" panose="02000000000000000000" pitchFamily="2" charset="0"/>
                <a:cs typeface="Nikosh" panose="02000000000000000000" pitchFamily="2" charset="0"/>
              </a:rPr>
              <a:t>মাইক্রোসফট </a:t>
            </a:r>
            <a:r>
              <a:rPr lang="en-US" sz="3600" dirty="0">
                <a:latin typeface="Nikosh" panose="02000000000000000000" pitchFamily="2" charset="0"/>
                <a:cs typeface="Nikosh" panose="02000000000000000000" pitchFamily="2" charset="0"/>
              </a:rPr>
              <a:t>PowerPoint </a:t>
            </a:r>
            <a:r>
              <a:rPr lang="as-IN" sz="3600" dirty="0">
                <a:latin typeface="Nikosh" panose="02000000000000000000" pitchFamily="2" charset="0"/>
                <a:cs typeface="Nikosh" panose="02000000000000000000" pitchFamily="2" charset="0"/>
              </a:rPr>
              <a:t>থেকে যে কোন ধরনের ডিজাইন তৈরি করা যায় এবং অনেক সুন্দর সুন্দর </a:t>
            </a:r>
            <a:r>
              <a:rPr lang="en-US" sz="3600" dirty="0">
                <a:latin typeface="Nikosh" panose="02000000000000000000" pitchFamily="2" charset="0"/>
                <a:cs typeface="Nikosh" panose="02000000000000000000" pitchFamily="2" charset="0"/>
              </a:rPr>
              <a:t>Slide </a:t>
            </a:r>
            <a:r>
              <a:rPr lang="as-IN" sz="3600" dirty="0">
                <a:latin typeface="Nikosh" panose="02000000000000000000" pitchFamily="2" charset="0"/>
                <a:cs typeface="Nikosh" panose="02000000000000000000" pitchFamily="2" charset="0"/>
              </a:rPr>
              <a:t>তৈরি করা যায়।</a:t>
            </a:r>
          </a:p>
          <a:p>
            <a:r>
              <a:rPr lang="en-US" sz="3600" dirty="0">
                <a:latin typeface="Nikosh" panose="02000000000000000000" pitchFamily="2" charset="0"/>
                <a:cs typeface="Nikosh" panose="02000000000000000000" pitchFamily="2" charset="0"/>
              </a:rPr>
              <a:t>২</a:t>
            </a:r>
            <a:r>
              <a:rPr lang="as-IN" sz="3600" dirty="0">
                <a:latin typeface="Nikosh" panose="02000000000000000000" pitchFamily="2" charset="0"/>
                <a:cs typeface="Nikosh" panose="02000000000000000000" pitchFamily="2" charset="0"/>
              </a:rPr>
              <a:t>। অত্যাধুনিক প্রযু</a:t>
            </a:r>
            <a:r>
              <a:rPr lang="en-US" sz="3600" dirty="0" err="1">
                <a:latin typeface="Nikosh" panose="02000000000000000000" pitchFamily="2" charset="0"/>
                <a:cs typeface="Nikosh" panose="02000000000000000000" pitchFamily="2" charset="0"/>
              </a:rPr>
              <a:t>ক্তির</a:t>
            </a:r>
            <a:r>
              <a:rPr lang="en-US" sz="3600" dirty="0">
                <a:latin typeface="Nikosh" panose="02000000000000000000" pitchFamily="2" charset="0"/>
                <a:cs typeface="Nikosh" panose="02000000000000000000" pitchFamily="2" charset="0"/>
              </a:rPr>
              <a:t> </a:t>
            </a:r>
            <a:r>
              <a:rPr lang="as-IN" sz="3600" dirty="0">
                <a:latin typeface="Nikosh" panose="02000000000000000000" pitchFamily="2" charset="0"/>
                <a:cs typeface="Nikosh" panose="02000000000000000000" pitchFamily="2" charset="0"/>
              </a:rPr>
              <a:t>ছোঁয়ায় কোন বিষয়কে দর্শকের কাছে বড় পর্দায় প্রদর্শন করার জন্য </a:t>
            </a:r>
            <a:r>
              <a:rPr lang="en-US" sz="3600" dirty="0">
                <a:latin typeface="Nikosh" panose="02000000000000000000" pitchFamily="2" charset="0"/>
                <a:cs typeface="Nikosh" panose="02000000000000000000" pitchFamily="2" charset="0"/>
              </a:rPr>
              <a:t>Slide </a:t>
            </a:r>
            <a:r>
              <a:rPr lang="as-IN" sz="3600" dirty="0">
                <a:latin typeface="Nikosh" panose="02000000000000000000" pitchFamily="2" charset="0"/>
                <a:cs typeface="Nikosh" panose="02000000000000000000" pitchFamily="2" charset="0"/>
              </a:rPr>
              <a:t>তৈরি করে </a:t>
            </a:r>
            <a:r>
              <a:rPr lang="en-US" sz="3600" dirty="0">
                <a:latin typeface="Nikosh" panose="02000000000000000000" pitchFamily="2" charset="0"/>
                <a:cs typeface="Nikosh" panose="02000000000000000000" pitchFamily="2" charset="0"/>
              </a:rPr>
              <a:t>Slide Show </a:t>
            </a:r>
            <a:r>
              <a:rPr lang="as-IN" sz="3600" dirty="0">
                <a:latin typeface="Nikosh" panose="02000000000000000000" pitchFamily="2" charset="0"/>
                <a:cs typeface="Nikosh" panose="02000000000000000000" pitchFamily="2" charset="0"/>
              </a:rPr>
              <a:t>করা হয়।</a:t>
            </a:r>
          </a:p>
        </p:txBody>
      </p:sp>
    </p:spTree>
    <p:extLst>
      <p:ext uri="{BB962C8B-B14F-4D97-AF65-F5344CB8AC3E}">
        <p14:creationId xmlns:p14="http://schemas.microsoft.com/office/powerpoint/2010/main" val="1654188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03DDB6F-4469-4292-A07B-69043E86C9FC}"/>
              </a:ext>
            </a:extLst>
          </p:cNvPr>
          <p:cNvSpPr txBox="1"/>
          <p:nvPr/>
        </p:nvSpPr>
        <p:spPr>
          <a:xfrm>
            <a:off x="1424354" y="861646"/>
            <a:ext cx="9284677" cy="707886"/>
          </a:xfrm>
          <a:prstGeom prst="rect">
            <a:avLst/>
          </a:prstGeom>
          <a:solidFill>
            <a:schemeClr val="bg2">
              <a:lumMod val="90000"/>
            </a:schemeClr>
          </a:solidFill>
          <a:scene3d>
            <a:camera prst="orthographicFront"/>
            <a:lightRig rig="threePt" dir="t"/>
          </a:scene3d>
          <a:sp3d>
            <a:bevelT w="190500" h="209550"/>
          </a:sp3d>
        </p:spPr>
        <p:txBody>
          <a:bodyPr wrap="square">
            <a:spAutoFit/>
          </a:bodyPr>
          <a:lstStyle/>
          <a:p>
            <a:pPr algn="ctr"/>
            <a:r>
              <a:rPr lang="en-US" sz="4000" dirty="0" err="1">
                <a:solidFill>
                  <a:srgbClr val="0070C0"/>
                </a:solidFill>
                <a:latin typeface="Nikosh" panose="02000000000000000000" pitchFamily="2" charset="0"/>
                <a:cs typeface="Nikosh" panose="02000000000000000000" pitchFamily="2" charset="0"/>
              </a:rPr>
              <a:t>Ms</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Powerpoint</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এর</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ব্যবহার</a:t>
            </a:r>
            <a:r>
              <a:rPr lang="en-US" sz="4000" dirty="0">
                <a:solidFill>
                  <a:srgbClr val="0070C0"/>
                </a:solidFill>
                <a:latin typeface="Nikosh" panose="02000000000000000000" pitchFamily="2" charset="0"/>
                <a:cs typeface="Nikosh" panose="02000000000000000000" pitchFamily="2" charset="0"/>
              </a:rPr>
              <a:t> ও </a:t>
            </a:r>
            <a:r>
              <a:rPr lang="en-US" sz="4000" dirty="0" err="1">
                <a:solidFill>
                  <a:srgbClr val="0070C0"/>
                </a:solidFill>
                <a:latin typeface="Nikosh" panose="02000000000000000000" pitchFamily="2" charset="0"/>
                <a:cs typeface="Nikosh" panose="02000000000000000000" pitchFamily="2" charset="0"/>
              </a:rPr>
              <a:t>প্রয়োগক্ষেত্র</a:t>
            </a:r>
            <a:r>
              <a:rPr lang="en-US" sz="4000" dirty="0">
                <a:solidFill>
                  <a:srgbClr val="0070C0"/>
                </a:solidFill>
                <a:latin typeface="Nikosh" panose="02000000000000000000" pitchFamily="2" charset="0"/>
                <a:cs typeface="Nikosh" panose="02000000000000000000" pitchFamily="2" charset="0"/>
              </a:rPr>
              <a:t> </a:t>
            </a:r>
            <a:endParaRPr lang="en-US" sz="4000" dirty="0"/>
          </a:p>
        </p:txBody>
      </p:sp>
      <p:sp>
        <p:nvSpPr>
          <p:cNvPr id="13" name="TextBox 12">
            <a:extLst>
              <a:ext uri="{FF2B5EF4-FFF2-40B4-BE49-F238E27FC236}">
                <a16:creationId xmlns:a16="http://schemas.microsoft.com/office/drawing/2014/main" id="{18557F21-D612-4017-A15F-9284AACDF5A7}"/>
              </a:ext>
            </a:extLst>
          </p:cNvPr>
          <p:cNvSpPr txBox="1"/>
          <p:nvPr/>
        </p:nvSpPr>
        <p:spPr>
          <a:xfrm>
            <a:off x="1424354" y="2092569"/>
            <a:ext cx="9460523" cy="3416320"/>
          </a:xfrm>
          <a:prstGeom prst="rect">
            <a:avLst/>
          </a:prstGeom>
          <a:solidFill>
            <a:schemeClr val="accent1">
              <a:lumMod val="40000"/>
              <a:lumOff val="60000"/>
            </a:schemeClr>
          </a:solidFill>
          <a:scene3d>
            <a:camera prst="orthographicFront"/>
            <a:lightRig rig="threePt" dir="t"/>
          </a:scene3d>
          <a:sp3d>
            <a:bevelT w="222250" h="177800" prst="cross"/>
          </a:sp3d>
        </p:spPr>
        <p:txBody>
          <a:bodyPr wrap="square">
            <a:spAutoFit/>
          </a:bodyPr>
          <a:lstStyle/>
          <a:p>
            <a:r>
              <a:rPr lang="en-US" sz="3600" dirty="0">
                <a:latin typeface="Nikosh" panose="02000000000000000000" pitchFamily="2" charset="0"/>
                <a:cs typeface="Nikosh" panose="02000000000000000000" pitchFamily="2" charset="0"/>
              </a:rPr>
              <a:t>৩</a:t>
            </a:r>
            <a:r>
              <a:rPr lang="as-IN" sz="3600" dirty="0">
                <a:latin typeface="Nikosh" panose="02000000000000000000" pitchFamily="2" charset="0"/>
                <a:cs typeface="Nikosh" panose="02000000000000000000" pitchFamily="2" charset="0"/>
              </a:rPr>
              <a:t>। কোন রিপোর্ট, প্ল্যান বা এ জাতীয় অন্যান্য বিষয়কে পাওয়ার পয়েন্ট উইজার্ড ব্যবহার করে অতি সহজে উপস্থাপনা করা যায় ।</a:t>
            </a:r>
          </a:p>
          <a:p>
            <a:r>
              <a:rPr lang="en-US" sz="3600" dirty="0">
                <a:latin typeface="Nikosh" panose="02000000000000000000" pitchFamily="2" charset="0"/>
                <a:cs typeface="Nikosh" panose="02000000000000000000" pitchFamily="2" charset="0"/>
              </a:rPr>
              <a:t>৪</a:t>
            </a:r>
            <a:r>
              <a:rPr lang="as-IN" sz="3600" dirty="0">
                <a:latin typeface="Nikosh" panose="02000000000000000000" pitchFamily="2" charset="0"/>
                <a:cs typeface="Nikosh" panose="02000000000000000000" pitchFamily="2" charset="0"/>
              </a:rPr>
              <a:t>। তৈরিকৃত এ ধরনের রিপোর্ট, প্ল্যান (</a:t>
            </a:r>
            <a:r>
              <a:rPr lang="en-US" sz="3600" dirty="0">
                <a:latin typeface="Nikosh" panose="02000000000000000000" pitchFamily="2" charset="0"/>
                <a:cs typeface="Nikosh" panose="02000000000000000000" pitchFamily="2" charset="0"/>
              </a:rPr>
              <a:t>plan)-</a:t>
            </a:r>
            <a:r>
              <a:rPr lang="as-IN" sz="3600" dirty="0">
                <a:latin typeface="Nikosh" panose="02000000000000000000" pitchFamily="2" charset="0"/>
                <a:cs typeface="Nikosh" panose="02000000000000000000" pitchFamily="2" charset="0"/>
              </a:rPr>
              <a:t>কে </a:t>
            </a:r>
            <a:r>
              <a:rPr lang="en-US" sz="3600" dirty="0">
                <a:latin typeface="Nikosh" panose="02000000000000000000" pitchFamily="2" charset="0"/>
                <a:cs typeface="Nikosh" panose="02000000000000000000" pitchFamily="2" charset="0"/>
              </a:rPr>
              <a:t>PowerPoint Presentation Design </a:t>
            </a:r>
            <a:r>
              <a:rPr lang="as-IN" sz="3600" dirty="0">
                <a:latin typeface="Nikosh" panose="02000000000000000000" pitchFamily="2" charset="0"/>
                <a:cs typeface="Nikosh" panose="02000000000000000000" pitchFamily="2" charset="0"/>
              </a:rPr>
              <a:t>এর ইফেক্ট দেয়া যায় </a:t>
            </a:r>
            <a:r>
              <a:rPr lang="en-US" sz="3600" dirty="0" err="1">
                <a:latin typeface="Nikosh" panose="02000000000000000000" pitchFamily="2" charset="0"/>
                <a:cs typeface="Nikosh" panose="02000000000000000000" pitchFamily="2" charset="0"/>
              </a:rPr>
              <a:t>এবং</a:t>
            </a:r>
            <a:r>
              <a:rPr lang="as-IN" sz="3600" dirty="0">
                <a:latin typeface="Nikosh" panose="02000000000000000000" pitchFamily="2" charset="0"/>
                <a:cs typeface="Nikosh" panose="02000000000000000000" pitchFamily="2" charset="0"/>
              </a:rPr>
              <a:t> অ্যানিমেটেড করে বিভিন্ন শব্দের অ্যাফেক্ট দিয়ে মনোমুগ্ধকরভাবে উপস্থাপনা করা যায়</a:t>
            </a:r>
          </a:p>
        </p:txBody>
      </p:sp>
    </p:spTree>
    <p:extLst>
      <p:ext uri="{BB962C8B-B14F-4D97-AF65-F5344CB8AC3E}">
        <p14:creationId xmlns:p14="http://schemas.microsoft.com/office/powerpoint/2010/main" val="1777033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
                                        <p:tgtEl>
                                          <p:spTgt spid="13"/>
                                        </p:tgtEl>
                                      </p:cBhvr>
                                    </p:animEffect>
                                    <p:anim calcmode="lin" valueType="num">
                                      <p:cBhvr>
                                        <p:cTn id="18" dur="400" fill="hold"/>
                                        <p:tgtEl>
                                          <p:spTgt spid="13"/>
                                        </p:tgtEl>
                                        <p:attrNameLst>
                                          <p:attrName>ppt_x</p:attrName>
                                        </p:attrNameLst>
                                      </p:cBhvr>
                                      <p:tavLst>
                                        <p:tav tm="0">
                                          <p:val>
                                            <p:strVal val="#ppt_x"/>
                                          </p:val>
                                        </p:tav>
                                        <p:tav tm="100000">
                                          <p:val>
                                            <p:strVal val="#ppt_x"/>
                                          </p:val>
                                        </p:tav>
                                      </p:tavLst>
                                    </p:anim>
                                    <p:anim calcmode="lin" valueType="num">
                                      <p:cBhvr>
                                        <p:cTn id="19" dur="400" fill="hold"/>
                                        <p:tgtEl>
                                          <p:spTgt spid="13"/>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03DDB6F-4469-4292-A07B-69043E86C9FC}"/>
              </a:ext>
            </a:extLst>
          </p:cNvPr>
          <p:cNvSpPr txBox="1"/>
          <p:nvPr/>
        </p:nvSpPr>
        <p:spPr>
          <a:xfrm>
            <a:off x="1424354" y="861646"/>
            <a:ext cx="9284677" cy="707886"/>
          </a:xfrm>
          <a:prstGeom prst="rect">
            <a:avLst/>
          </a:prstGeom>
          <a:solidFill>
            <a:schemeClr val="bg2">
              <a:lumMod val="90000"/>
            </a:schemeClr>
          </a:solidFill>
          <a:scene3d>
            <a:camera prst="orthographicFront"/>
            <a:lightRig rig="threePt" dir="t"/>
          </a:scene3d>
          <a:sp3d>
            <a:bevelT w="190500" h="209550"/>
          </a:sp3d>
        </p:spPr>
        <p:txBody>
          <a:bodyPr wrap="square">
            <a:spAutoFit/>
          </a:bodyPr>
          <a:lstStyle/>
          <a:p>
            <a:pPr algn="ctr"/>
            <a:r>
              <a:rPr lang="en-US" sz="4000" dirty="0" err="1">
                <a:solidFill>
                  <a:srgbClr val="0070C0"/>
                </a:solidFill>
                <a:latin typeface="Nikosh" panose="02000000000000000000" pitchFamily="2" charset="0"/>
                <a:cs typeface="Nikosh" panose="02000000000000000000" pitchFamily="2" charset="0"/>
              </a:rPr>
              <a:t>Ms</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Powerpoint</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এর</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ব্যবহার</a:t>
            </a:r>
            <a:r>
              <a:rPr lang="en-US" sz="4000" dirty="0">
                <a:solidFill>
                  <a:srgbClr val="0070C0"/>
                </a:solidFill>
                <a:latin typeface="Nikosh" panose="02000000000000000000" pitchFamily="2" charset="0"/>
                <a:cs typeface="Nikosh" panose="02000000000000000000" pitchFamily="2" charset="0"/>
              </a:rPr>
              <a:t> ও </a:t>
            </a:r>
            <a:r>
              <a:rPr lang="en-US" sz="4000" dirty="0" err="1">
                <a:solidFill>
                  <a:srgbClr val="0070C0"/>
                </a:solidFill>
                <a:latin typeface="Nikosh" panose="02000000000000000000" pitchFamily="2" charset="0"/>
                <a:cs typeface="Nikosh" panose="02000000000000000000" pitchFamily="2" charset="0"/>
              </a:rPr>
              <a:t>প্রয়োগক্ষেত্র</a:t>
            </a:r>
            <a:r>
              <a:rPr lang="en-US" sz="4000" dirty="0">
                <a:solidFill>
                  <a:srgbClr val="0070C0"/>
                </a:solidFill>
                <a:latin typeface="Nikosh" panose="02000000000000000000" pitchFamily="2" charset="0"/>
                <a:cs typeface="Nikosh" panose="02000000000000000000" pitchFamily="2" charset="0"/>
              </a:rPr>
              <a:t> </a:t>
            </a:r>
            <a:endParaRPr lang="en-US" sz="4000" dirty="0"/>
          </a:p>
        </p:txBody>
      </p:sp>
      <p:sp>
        <p:nvSpPr>
          <p:cNvPr id="13" name="TextBox 12">
            <a:extLst>
              <a:ext uri="{FF2B5EF4-FFF2-40B4-BE49-F238E27FC236}">
                <a16:creationId xmlns:a16="http://schemas.microsoft.com/office/drawing/2014/main" id="{18557F21-D612-4017-A15F-9284AACDF5A7}"/>
              </a:ext>
            </a:extLst>
          </p:cNvPr>
          <p:cNvSpPr txBox="1"/>
          <p:nvPr/>
        </p:nvSpPr>
        <p:spPr>
          <a:xfrm>
            <a:off x="1424354" y="2092569"/>
            <a:ext cx="9460523" cy="2862322"/>
          </a:xfrm>
          <a:prstGeom prst="rect">
            <a:avLst/>
          </a:prstGeom>
          <a:solidFill>
            <a:schemeClr val="accent1">
              <a:lumMod val="40000"/>
              <a:lumOff val="60000"/>
            </a:schemeClr>
          </a:solidFill>
          <a:scene3d>
            <a:camera prst="orthographicFront"/>
            <a:lightRig rig="threePt" dir="t"/>
          </a:scene3d>
          <a:sp3d>
            <a:bevelT w="222250" h="177800" prst="cross"/>
          </a:sp3d>
        </p:spPr>
        <p:txBody>
          <a:bodyPr wrap="square">
            <a:spAutoFit/>
          </a:bodyPr>
          <a:lstStyle/>
          <a:p>
            <a:r>
              <a:rPr lang="en-US" sz="3600" dirty="0">
                <a:latin typeface="Nikosh" panose="02000000000000000000" pitchFamily="2" charset="0"/>
                <a:cs typeface="Nikosh" panose="02000000000000000000" pitchFamily="2" charset="0"/>
              </a:rPr>
              <a:t>৫</a:t>
            </a:r>
            <a:r>
              <a:rPr lang="as-IN" sz="3600" dirty="0">
                <a:latin typeface="Nikosh" panose="02000000000000000000" pitchFamily="2" charset="0"/>
                <a:cs typeface="Nikosh" panose="02000000000000000000" pitchFamily="2" charset="0"/>
              </a:rPr>
              <a:t>। সাধারণ প্রজেক্টরে মাপমতো 35 </a:t>
            </a:r>
            <a:r>
              <a:rPr lang="en-US" sz="3600" dirty="0">
                <a:latin typeface="Nikosh" panose="02000000000000000000" pitchFamily="2" charset="0"/>
                <a:cs typeface="Nikosh" panose="02000000000000000000" pitchFamily="2" charset="0"/>
              </a:rPr>
              <a:t>mm </a:t>
            </a:r>
            <a:r>
              <a:rPr lang="as-IN" sz="3600" dirty="0">
                <a:latin typeface="Nikosh" panose="02000000000000000000" pitchFamily="2" charset="0"/>
                <a:cs typeface="Nikosh" panose="02000000000000000000" pitchFamily="2" charset="0"/>
              </a:rPr>
              <a:t>সাইজের করে </a:t>
            </a:r>
            <a:r>
              <a:rPr lang="en-US" sz="3600" dirty="0">
                <a:latin typeface="Nikosh" panose="02000000000000000000" pitchFamily="2" charset="0"/>
                <a:cs typeface="Nikosh" panose="02000000000000000000" pitchFamily="2" charset="0"/>
              </a:rPr>
              <a:t>Slide </a:t>
            </a:r>
            <a:r>
              <a:rPr lang="as-IN" sz="3600" dirty="0">
                <a:latin typeface="Nikosh" panose="02000000000000000000" pitchFamily="2" charset="0"/>
                <a:cs typeface="Nikosh" panose="02000000000000000000" pitchFamily="2" charset="0"/>
              </a:rPr>
              <a:t>তৈরি করে প্রজেক্টরে সহজে ব্যবহার  করা যায় । </a:t>
            </a:r>
            <a:r>
              <a:rPr lang="en-US" sz="3600" dirty="0">
                <a:latin typeface="Nikosh" panose="02000000000000000000" pitchFamily="2" charset="0"/>
                <a:cs typeface="Nikosh" panose="02000000000000000000" pitchFamily="2" charset="0"/>
              </a:rPr>
              <a:t>Microsoft PowerPoint </a:t>
            </a:r>
            <a:r>
              <a:rPr lang="as-IN" sz="3600" dirty="0">
                <a:latin typeface="Nikosh" panose="02000000000000000000" pitchFamily="2" charset="0"/>
                <a:cs typeface="Nikosh" panose="02000000000000000000" pitchFamily="2" charset="0"/>
              </a:rPr>
              <a:t>এর </a:t>
            </a:r>
            <a:r>
              <a:rPr lang="en-US" sz="3600" dirty="0">
                <a:latin typeface="Nikosh" panose="02000000000000000000" pitchFamily="2" charset="0"/>
                <a:cs typeface="Nikosh" panose="02000000000000000000" pitchFamily="2" charset="0"/>
              </a:rPr>
              <a:t>slide </a:t>
            </a:r>
            <a:r>
              <a:rPr lang="as-IN" sz="3600" dirty="0">
                <a:latin typeface="Nikosh" panose="02000000000000000000" pitchFamily="2" charset="0"/>
                <a:cs typeface="Nikosh" panose="02000000000000000000" pitchFamily="2" charset="0"/>
              </a:rPr>
              <a:t>সমূহ যে কোন স্ক্রিনে করা যায়।</a:t>
            </a:r>
          </a:p>
          <a:p>
            <a:r>
              <a:rPr lang="en-US" sz="3600" dirty="0">
                <a:latin typeface="Nikosh" panose="02000000000000000000" pitchFamily="2" charset="0"/>
                <a:cs typeface="Nikosh" panose="02000000000000000000" pitchFamily="2" charset="0"/>
              </a:rPr>
              <a:t>৬</a:t>
            </a:r>
            <a:r>
              <a:rPr lang="as-IN" sz="3600" dirty="0">
                <a:latin typeface="Nikosh" panose="02000000000000000000" pitchFamily="2" charset="0"/>
                <a:cs typeface="Nikosh" panose="02000000000000000000" pitchFamily="2" charset="0"/>
              </a:rPr>
              <a:t>। </a:t>
            </a:r>
            <a:r>
              <a:rPr lang="en-US" sz="3600" dirty="0">
                <a:latin typeface="Nikosh" panose="02000000000000000000" pitchFamily="2" charset="0"/>
                <a:cs typeface="Nikosh" panose="02000000000000000000" pitchFamily="2" charset="0"/>
              </a:rPr>
              <a:t>PowerPoint </a:t>
            </a:r>
            <a:r>
              <a:rPr lang="as-IN" sz="3600" dirty="0">
                <a:latin typeface="Nikosh" panose="02000000000000000000" pitchFamily="2" charset="0"/>
                <a:cs typeface="Nikosh" panose="02000000000000000000" pitchFamily="2" charset="0"/>
              </a:rPr>
              <a:t>এ তৈরিকৃত বিভিন্ন ডকুমেন্ট অন স্ক্রিনে শো করা ছাড়াও প্রিন্টারের সাহায্যে ডকুমেন্ট হিসেবে প্রিন্ট করা যায় ।</a:t>
            </a:r>
          </a:p>
        </p:txBody>
      </p:sp>
    </p:spTree>
    <p:extLst>
      <p:ext uri="{BB962C8B-B14F-4D97-AF65-F5344CB8AC3E}">
        <p14:creationId xmlns:p14="http://schemas.microsoft.com/office/powerpoint/2010/main" val="670451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03DDB6F-4469-4292-A07B-69043E86C9FC}"/>
              </a:ext>
            </a:extLst>
          </p:cNvPr>
          <p:cNvSpPr txBox="1"/>
          <p:nvPr/>
        </p:nvSpPr>
        <p:spPr>
          <a:xfrm>
            <a:off x="1424354" y="861646"/>
            <a:ext cx="9284677" cy="707886"/>
          </a:xfrm>
          <a:prstGeom prst="rect">
            <a:avLst/>
          </a:prstGeom>
          <a:solidFill>
            <a:schemeClr val="bg2">
              <a:lumMod val="90000"/>
            </a:schemeClr>
          </a:solidFill>
          <a:scene3d>
            <a:camera prst="orthographicFront"/>
            <a:lightRig rig="threePt" dir="t"/>
          </a:scene3d>
          <a:sp3d>
            <a:bevelT w="190500" h="209550"/>
          </a:sp3d>
        </p:spPr>
        <p:txBody>
          <a:bodyPr wrap="square">
            <a:spAutoFit/>
          </a:bodyPr>
          <a:lstStyle/>
          <a:p>
            <a:pPr algn="ctr"/>
            <a:r>
              <a:rPr lang="en-US" sz="4000" dirty="0" err="1">
                <a:solidFill>
                  <a:srgbClr val="0070C0"/>
                </a:solidFill>
                <a:latin typeface="Nikosh" panose="02000000000000000000" pitchFamily="2" charset="0"/>
                <a:cs typeface="Nikosh" panose="02000000000000000000" pitchFamily="2" charset="0"/>
              </a:rPr>
              <a:t>Ms</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Powerpoint</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এর</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ব্যবহার</a:t>
            </a:r>
            <a:r>
              <a:rPr lang="en-US" sz="4000" dirty="0">
                <a:solidFill>
                  <a:srgbClr val="0070C0"/>
                </a:solidFill>
                <a:latin typeface="Nikosh" panose="02000000000000000000" pitchFamily="2" charset="0"/>
                <a:cs typeface="Nikosh" panose="02000000000000000000" pitchFamily="2" charset="0"/>
              </a:rPr>
              <a:t> ও </a:t>
            </a:r>
            <a:r>
              <a:rPr lang="en-US" sz="4000" dirty="0" err="1">
                <a:solidFill>
                  <a:srgbClr val="0070C0"/>
                </a:solidFill>
                <a:latin typeface="Nikosh" panose="02000000000000000000" pitchFamily="2" charset="0"/>
                <a:cs typeface="Nikosh" panose="02000000000000000000" pitchFamily="2" charset="0"/>
              </a:rPr>
              <a:t>প্রয়োগক্ষেত্র</a:t>
            </a:r>
            <a:r>
              <a:rPr lang="en-US" sz="4000" dirty="0">
                <a:solidFill>
                  <a:srgbClr val="0070C0"/>
                </a:solidFill>
                <a:latin typeface="Nikosh" panose="02000000000000000000" pitchFamily="2" charset="0"/>
                <a:cs typeface="Nikosh" panose="02000000000000000000" pitchFamily="2" charset="0"/>
              </a:rPr>
              <a:t> </a:t>
            </a:r>
            <a:endParaRPr lang="en-US" sz="4000" dirty="0"/>
          </a:p>
        </p:txBody>
      </p:sp>
      <p:sp>
        <p:nvSpPr>
          <p:cNvPr id="13" name="TextBox 12">
            <a:extLst>
              <a:ext uri="{FF2B5EF4-FFF2-40B4-BE49-F238E27FC236}">
                <a16:creationId xmlns:a16="http://schemas.microsoft.com/office/drawing/2014/main" id="{18557F21-D612-4017-A15F-9284AACDF5A7}"/>
              </a:ext>
            </a:extLst>
          </p:cNvPr>
          <p:cNvSpPr txBox="1"/>
          <p:nvPr/>
        </p:nvSpPr>
        <p:spPr>
          <a:xfrm>
            <a:off x="1424354" y="2092569"/>
            <a:ext cx="9460523" cy="3416320"/>
          </a:xfrm>
          <a:prstGeom prst="rect">
            <a:avLst/>
          </a:prstGeom>
          <a:solidFill>
            <a:schemeClr val="accent1">
              <a:lumMod val="40000"/>
              <a:lumOff val="60000"/>
            </a:schemeClr>
          </a:solidFill>
          <a:scene3d>
            <a:camera prst="orthographicFront"/>
            <a:lightRig rig="threePt" dir="t"/>
          </a:scene3d>
          <a:sp3d>
            <a:bevelT w="222250" h="177800" prst="cross"/>
          </a:sp3d>
        </p:spPr>
        <p:txBody>
          <a:bodyPr wrap="square">
            <a:spAutoFit/>
          </a:bodyPr>
          <a:lstStyle/>
          <a:p>
            <a:r>
              <a:rPr lang="en-US" sz="3600" dirty="0">
                <a:latin typeface="Nikosh" panose="02000000000000000000" pitchFamily="2" charset="0"/>
                <a:cs typeface="Nikosh" panose="02000000000000000000" pitchFamily="2" charset="0"/>
              </a:rPr>
              <a:t>৭।</a:t>
            </a:r>
            <a:r>
              <a:rPr lang="as-IN" sz="3600" dirty="0">
                <a:latin typeface="Nikosh" panose="02000000000000000000" pitchFamily="2" charset="0"/>
                <a:cs typeface="Nikosh" panose="02000000000000000000" pitchFamily="2" charset="0"/>
              </a:rPr>
              <a:t> </a:t>
            </a:r>
            <a:r>
              <a:rPr lang="en-US" sz="3600" dirty="0">
                <a:latin typeface="Nikosh" panose="02000000000000000000" pitchFamily="2" charset="0"/>
                <a:cs typeface="Nikosh" panose="02000000000000000000" pitchFamily="2" charset="0"/>
              </a:rPr>
              <a:t>Slide show </a:t>
            </a:r>
            <a:r>
              <a:rPr lang="as-IN" sz="3600" dirty="0">
                <a:latin typeface="Nikosh" panose="02000000000000000000" pitchFamily="2" charset="0"/>
                <a:cs typeface="Nikosh" panose="02000000000000000000" pitchFamily="2" charset="0"/>
              </a:rPr>
              <a:t>করার সময় যেকোন বিষয়কে মার্ক করার জন্য </a:t>
            </a:r>
            <a:r>
              <a:rPr lang="en-US" sz="3600" dirty="0">
                <a:latin typeface="Nikosh" panose="02000000000000000000" pitchFamily="2" charset="0"/>
                <a:cs typeface="Nikosh" panose="02000000000000000000" pitchFamily="2" charset="0"/>
              </a:rPr>
              <a:t>PowerPoint </a:t>
            </a:r>
            <a:r>
              <a:rPr lang="as-IN" sz="3600" dirty="0">
                <a:latin typeface="Nikosh" panose="02000000000000000000" pitchFamily="2" charset="0"/>
                <a:cs typeface="Nikosh" panose="02000000000000000000" pitchFamily="2" charset="0"/>
              </a:rPr>
              <a:t>এর ইলেক</a:t>
            </a:r>
            <a:r>
              <a:rPr lang="en-US" sz="3600" dirty="0" err="1">
                <a:latin typeface="Nikosh" panose="02000000000000000000" pitchFamily="2" charset="0"/>
                <a:cs typeface="Nikosh" panose="02000000000000000000" pitchFamily="2" charset="0"/>
              </a:rPr>
              <a:t>ট্রিক</a:t>
            </a:r>
            <a:r>
              <a:rPr lang="as-IN" sz="3600" dirty="0">
                <a:latin typeface="Nikosh" panose="02000000000000000000" pitchFamily="2" charset="0"/>
                <a:cs typeface="Nikosh" panose="02000000000000000000" pitchFamily="2" charset="0"/>
              </a:rPr>
              <a:t> কলম ব্যবহার করা এবং স্পীকার নোট তৈরি করা যায়। এখানে ওয়ার্ড বা এক্সেল হতে ফাইল সরাসরি ব্যবহার করা যায় ।</a:t>
            </a:r>
          </a:p>
          <a:p>
            <a:r>
              <a:rPr lang="en-US" sz="3600" dirty="0">
                <a:latin typeface="Nikosh" panose="02000000000000000000" pitchFamily="2" charset="0"/>
                <a:cs typeface="Nikosh" panose="02000000000000000000" pitchFamily="2" charset="0"/>
              </a:rPr>
              <a:t>৮</a:t>
            </a:r>
            <a:r>
              <a:rPr lang="as-IN" sz="3600" dirty="0">
                <a:latin typeface="Nikosh" panose="02000000000000000000" pitchFamily="2" charset="0"/>
                <a:cs typeface="Nikosh" panose="02000000000000000000" pitchFamily="2" charset="0"/>
              </a:rPr>
              <a:t>। প্রেজেন্টেশন আকর্ষনীয় করতে এতে ডিজিটাল ভিডিও এবং সাউন্ড যোগ করা যায় ।</a:t>
            </a:r>
          </a:p>
        </p:txBody>
      </p:sp>
    </p:spTree>
    <p:extLst>
      <p:ext uri="{BB962C8B-B14F-4D97-AF65-F5344CB8AC3E}">
        <p14:creationId xmlns:p14="http://schemas.microsoft.com/office/powerpoint/2010/main" val="2778235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03DDB6F-4469-4292-A07B-69043E86C9FC}"/>
              </a:ext>
            </a:extLst>
          </p:cNvPr>
          <p:cNvSpPr txBox="1"/>
          <p:nvPr/>
        </p:nvSpPr>
        <p:spPr>
          <a:xfrm>
            <a:off x="1424354" y="861646"/>
            <a:ext cx="9284677" cy="707886"/>
          </a:xfrm>
          <a:prstGeom prst="rect">
            <a:avLst/>
          </a:prstGeom>
          <a:solidFill>
            <a:schemeClr val="bg2">
              <a:lumMod val="90000"/>
            </a:schemeClr>
          </a:solidFill>
          <a:scene3d>
            <a:camera prst="orthographicFront"/>
            <a:lightRig rig="threePt" dir="t"/>
          </a:scene3d>
          <a:sp3d>
            <a:bevelT w="190500" h="209550"/>
          </a:sp3d>
        </p:spPr>
        <p:txBody>
          <a:bodyPr wrap="square">
            <a:spAutoFit/>
          </a:bodyPr>
          <a:lstStyle/>
          <a:p>
            <a:pPr algn="ctr"/>
            <a:r>
              <a:rPr lang="en-US" sz="4000" dirty="0" err="1">
                <a:solidFill>
                  <a:srgbClr val="0070C0"/>
                </a:solidFill>
                <a:latin typeface="Nikosh" panose="02000000000000000000" pitchFamily="2" charset="0"/>
                <a:cs typeface="Nikosh" panose="02000000000000000000" pitchFamily="2" charset="0"/>
              </a:rPr>
              <a:t>Ms</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Powerpoint</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এর</a:t>
            </a:r>
            <a:r>
              <a:rPr lang="en-US" sz="4000" dirty="0">
                <a:solidFill>
                  <a:srgbClr val="0070C0"/>
                </a:solidFill>
                <a:latin typeface="Nikosh" panose="02000000000000000000" pitchFamily="2" charset="0"/>
                <a:cs typeface="Nikosh" panose="02000000000000000000" pitchFamily="2" charset="0"/>
              </a:rPr>
              <a:t> </a:t>
            </a:r>
            <a:r>
              <a:rPr lang="en-US" sz="4000" dirty="0" err="1">
                <a:solidFill>
                  <a:srgbClr val="0070C0"/>
                </a:solidFill>
                <a:latin typeface="Nikosh" panose="02000000000000000000" pitchFamily="2" charset="0"/>
                <a:cs typeface="Nikosh" panose="02000000000000000000" pitchFamily="2" charset="0"/>
              </a:rPr>
              <a:t>ব্যবহার</a:t>
            </a:r>
            <a:r>
              <a:rPr lang="en-US" sz="4000" dirty="0">
                <a:solidFill>
                  <a:srgbClr val="0070C0"/>
                </a:solidFill>
                <a:latin typeface="Nikosh" panose="02000000000000000000" pitchFamily="2" charset="0"/>
                <a:cs typeface="Nikosh" panose="02000000000000000000" pitchFamily="2" charset="0"/>
              </a:rPr>
              <a:t> ও </a:t>
            </a:r>
            <a:r>
              <a:rPr lang="en-US" sz="4000" dirty="0" err="1">
                <a:solidFill>
                  <a:srgbClr val="0070C0"/>
                </a:solidFill>
                <a:latin typeface="Nikosh" panose="02000000000000000000" pitchFamily="2" charset="0"/>
                <a:cs typeface="Nikosh" panose="02000000000000000000" pitchFamily="2" charset="0"/>
              </a:rPr>
              <a:t>প্রয়োগক্ষেত্র</a:t>
            </a:r>
            <a:r>
              <a:rPr lang="en-US" sz="4000" dirty="0">
                <a:solidFill>
                  <a:srgbClr val="0070C0"/>
                </a:solidFill>
                <a:latin typeface="Nikosh" panose="02000000000000000000" pitchFamily="2" charset="0"/>
                <a:cs typeface="Nikosh" panose="02000000000000000000" pitchFamily="2" charset="0"/>
              </a:rPr>
              <a:t> </a:t>
            </a:r>
            <a:endParaRPr lang="en-US" sz="4000" dirty="0"/>
          </a:p>
        </p:txBody>
      </p:sp>
      <p:sp>
        <p:nvSpPr>
          <p:cNvPr id="13" name="TextBox 12">
            <a:extLst>
              <a:ext uri="{FF2B5EF4-FFF2-40B4-BE49-F238E27FC236}">
                <a16:creationId xmlns:a16="http://schemas.microsoft.com/office/drawing/2014/main" id="{18557F21-D612-4017-A15F-9284AACDF5A7}"/>
              </a:ext>
            </a:extLst>
          </p:cNvPr>
          <p:cNvSpPr txBox="1"/>
          <p:nvPr/>
        </p:nvSpPr>
        <p:spPr>
          <a:xfrm>
            <a:off x="1424354" y="2092569"/>
            <a:ext cx="9460523" cy="2862322"/>
          </a:xfrm>
          <a:prstGeom prst="rect">
            <a:avLst/>
          </a:prstGeom>
          <a:solidFill>
            <a:schemeClr val="accent1">
              <a:lumMod val="40000"/>
              <a:lumOff val="60000"/>
            </a:schemeClr>
          </a:solidFill>
          <a:scene3d>
            <a:camera prst="orthographicFront"/>
            <a:lightRig rig="threePt" dir="t"/>
          </a:scene3d>
          <a:sp3d>
            <a:bevelT w="222250" h="177800" prst="cross"/>
          </a:sp3d>
        </p:spPr>
        <p:txBody>
          <a:bodyPr wrap="square">
            <a:spAutoFit/>
          </a:bodyPr>
          <a:lstStyle/>
          <a:p>
            <a:r>
              <a:rPr lang="en-US" sz="3600" dirty="0">
                <a:latin typeface="Nikosh" panose="02000000000000000000" pitchFamily="2" charset="0"/>
                <a:cs typeface="Nikosh" panose="02000000000000000000" pitchFamily="2" charset="0"/>
              </a:rPr>
              <a:t>৯</a:t>
            </a:r>
            <a:r>
              <a:rPr lang="as-IN" sz="3600" dirty="0">
                <a:latin typeface="Nikosh" panose="02000000000000000000" pitchFamily="2" charset="0"/>
                <a:cs typeface="Nikosh" panose="02000000000000000000" pitchFamily="2" charset="0"/>
              </a:rPr>
              <a:t>। </a:t>
            </a:r>
            <a:r>
              <a:rPr lang="en-US" sz="3600" dirty="0">
                <a:latin typeface="Nikosh" panose="02000000000000000000" pitchFamily="2" charset="0"/>
                <a:cs typeface="Nikosh" panose="02000000000000000000" pitchFamily="2" charset="0"/>
              </a:rPr>
              <a:t>Presentation </a:t>
            </a:r>
            <a:r>
              <a:rPr lang="as-IN" sz="3600" dirty="0">
                <a:latin typeface="Nikosh" panose="02000000000000000000" pitchFamily="2" charset="0"/>
                <a:cs typeface="Nikosh" panose="02000000000000000000" pitchFamily="2" charset="0"/>
              </a:rPr>
              <a:t>টিকে </a:t>
            </a:r>
            <a:r>
              <a:rPr lang="en-US" sz="3600" dirty="0">
                <a:latin typeface="Nikosh" panose="02000000000000000000" pitchFamily="2" charset="0"/>
                <a:cs typeface="Nikosh" panose="02000000000000000000" pitchFamily="2" charset="0"/>
              </a:rPr>
              <a:t>Internet </a:t>
            </a:r>
            <a:r>
              <a:rPr lang="as-IN" sz="3600" dirty="0">
                <a:latin typeface="Nikosh" panose="02000000000000000000" pitchFamily="2" charset="0"/>
                <a:cs typeface="Nikosh" panose="02000000000000000000" pitchFamily="2" charset="0"/>
              </a:rPr>
              <a:t>এর মাধ্যমে এক জায়গা থেকে অন্য জায়গায় পাঠানো যায়।</a:t>
            </a:r>
          </a:p>
          <a:p>
            <a:r>
              <a:rPr lang="en-US" sz="3600" dirty="0">
                <a:latin typeface="Nikosh" panose="02000000000000000000" pitchFamily="2" charset="0"/>
                <a:cs typeface="Nikosh" panose="02000000000000000000" pitchFamily="2" charset="0"/>
              </a:rPr>
              <a:t>১০</a:t>
            </a:r>
            <a:r>
              <a:rPr lang="as-IN" sz="3600" dirty="0">
                <a:latin typeface="Nikosh" panose="02000000000000000000" pitchFamily="2" charset="0"/>
                <a:cs typeface="Nikosh" panose="02000000000000000000" pitchFamily="2" charset="0"/>
              </a:rPr>
              <a:t>। স্লাইড গুলি একত্রে একটি ফাইলে (</a:t>
            </a:r>
            <a:r>
              <a:rPr lang="en-US" sz="3600" dirty="0">
                <a:latin typeface="Nikosh" panose="02000000000000000000" pitchFamily="2" charset="0"/>
                <a:cs typeface="Nikosh" panose="02000000000000000000" pitchFamily="2" charset="0"/>
              </a:rPr>
              <a:t>File) </a:t>
            </a:r>
            <a:r>
              <a:rPr lang="as-IN" sz="3600" dirty="0">
                <a:latin typeface="Nikosh" panose="02000000000000000000" pitchFamily="2" charset="0"/>
                <a:cs typeface="Nikosh" panose="02000000000000000000" pitchFamily="2" charset="0"/>
              </a:rPr>
              <a:t>এ </a:t>
            </a:r>
            <a:r>
              <a:rPr lang="en-US" sz="3600" dirty="0">
                <a:latin typeface="Nikosh" panose="02000000000000000000" pitchFamily="2" charset="0"/>
                <a:cs typeface="Nikosh" panose="02000000000000000000" pitchFamily="2" charset="0"/>
              </a:rPr>
              <a:t>store </a:t>
            </a:r>
            <a:r>
              <a:rPr lang="as-IN" sz="3600" dirty="0">
                <a:latin typeface="Nikosh" panose="02000000000000000000" pitchFamily="2" charset="0"/>
                <a:cs typeface="Nikosh" panose="02000000000000000000" pitchFamily="2" charset="0"/>
              </a:rPr>
              <a:t>করা যায়।</a:t>
            </a:r>
          </a:p>
          <a:p>
            <a:r>
              <a:rPr lang="as-IN" sz="3600" dirty="0">
                <a:latin typeface="Nikosh" panose="02000000000000000000" pitchFamily="2" charset="0"/>
                <a:cs typeface="Nikosh" panose="02000000000000000000" pitchFamily="2" charset="0"/>
              </a:rPr>
              <a:t>১</a:t>
            </a:r>
            <a:r>
              <a:rPr lang="en-US" sz="3600" dirty="0">
                <a:latin typeface="Nikosh" panose="02000000000000000000" pitchFamily="2" charset="0"/>
                <a:cs typeface="Nikosh" panose="02000000000000000000" pitchFamily="2" charset="0"/>
              </a:rPr>
              <a:t>১</a:t>
            </a:r>
            <a:r>
              <a:rPr lang="as-IN" sz="3600" dirty="0">
                <a:latin typeface="Nikosh" panose="02000000000000000000" pitchFamily="2" charset="0"/>
                <a:cs typeface="Nikosh" panose="02000000000000000000" pitchFamily="2" charset="0"/>
              </a:rPr>
              <a:t>। </a:t>
            </a:r>
            <a:r>
              <a:rPr lang="en-US" sz="3600" dirty="0">
                <a:latin typeface="Nikosh" panose="02000000000000000000" pitchFamily="2" charset="0"/>
                <a:cs typeface="Nikosh" panose="02000000000000000000" pitchFamily="2" charset="0"/>
              </a:rPr>
              <a:t>Slide  </a:t>
            </a:r>
            <a:r>
              <a:rPr lang="as-IN" sz="3600" dirty="0">
                <a:latin typeface="Nikosh" panose="02000000000000000000" pitchFamily="2" charset="0"/>
                <a:cs typeface="Nikosh" panose="02000000000000000000" pitchFamily="2" charset="0"/>
              </a:rPr>
              <a:t>গুলি প্রয়োজনে </a:t>
            </a:r>
            <a:r>
              <a:rPr lang="en-US" sz="3600" dirty="0">
                <a:latin typeface="Nikosh" panose="02000000000000000000" pitchFamily="2" charset="0"/>
                <a:cs typeface="Nikosh" panose="02000000000000000000" pitchFamily="2" charset="0"/>
              </a:rPr>
              <a:t>Edit </a:t>
            </a:r>
            <a:r>
              <a:rPr lang="as-IN" sz="3600" dirty="0">
                <a:latin typeface="Nikosh" panose="02000000000000000000" pitchFamily="2" charset="0"/>
                <a:cs typeface="Nikosh" panose="02000000000000000000" pitchFamily="2" charset="0"/>
              </a:rPr>
              <a:t>বা </a:t>
            </a:r>
            <a:r>
              <a:rPr lang="en-US" sz="3600" dirty="0">
                <a:latin typeface="Nikosh" panose="02000000000000000000" pitchFamily="2" charset="0"/>
                <a:cs typeface="Nikosh" panose="02000000000000000000" pitchFamily="2" charset="0"/>
              </a:rPr>
              <a:t>Delete </a:t>
            </a:r>
            <a:r>
              <a:rPr lang="as-IN" sz="3600" dirty="0">
                <a:latin typeface="Nikosh" panose="02000000000000000000" pitchFamily="2" charset="0"/>
                <a:cs typeface="Nikosh" panose="02000000000000000000" pitchFamily="2" charset="0"/>
              </a:rPr>
              <a:t>করা যায়।</a:t>
            </a:r>
          </a:p>
        </p:txBody>
      </p:sp>
    </p:spTree>
    <p:extLst>
      <p:ext uri="{BB962C8B-B14F-4D97-AF65-F5344CB8AC3E}">
        <p14:creationId xmlns:p14="http://schemas.microsoft.com/office/powerpoint/2010/main" val="2633579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8B52128-F33E-43DC-8A95-E25BF52B151C}"/>
              </a:ext>
            </a:extLst>
          </p:cNvPr>
          <p:cNvGrpSpPr/>
          <p:nvPr/>
        </p:nvGrpSpPr>
        <p:grpSpPr>
          <a:xfrm>
            <a:off x="1481663" y="718411"/>
            <a:ext cx="7934813" cy="2392869"/>
            <a:chOff x="1481663" y="718411"/>
            <a:chExt cx="7934813" cy="2392869"/>
          </a:xfrm>
        </p:grpSpPr>
        <p:grpSp>
          <p:nvGrpSpPr>
            <p:cNvPr id="2" name="Group 1">
              <a:extLst>
                <a:ext uri="{FF2B5EF4-FFF2-40B4-BE49-F238E27FC236}">
                  <a16:creationId xmlns:a16="http://schemas.microsoft.com/office/drawing/2014/main" id="{65AF35EE-09C7-412E-BE89-344085F9C755}"/>
                </a:ext>
              </a:extLst>
            </p:cNvPr>
            <p:cNvGrpSpPr/>
            <p:nvPr/>
          </p:nvGrpSpPr>
          <p:grpSpPr>
            <a:xfrm>
              <a:off x="1481663" y="1198190"/>
              <a:ext cx="4404246" cy="1473638"/>
              <a:chOff x="3401751" y="979791"/>
              <a:chExt cx="4404246" cy="1473638"/>
            </a:xfrm>
          </p:grpSpPr>
          <p:sp>
            <p:nvSpPr>
              <p:cNvPr id="12" name="Arrow: Chevron 11">
                <a:extLst>
                  <a:ext uri="{FF2B5EF4-FFF2-40B4-BE49-F238E27FC236}">
                    <a16:creationId xmlns:a16="http://schemas.microsoft.com/office/drawing/2014/main" id="{E247F1C5-6E94-4F9A-B41F-0169F3DD53C1}"/>
                  </a:ext>
                </a:extLst>
              </p:cNvPr>
              <p:cNvSpPr/>
              <p:nvPr/>
            </p:nvSpPr>
            <p:spPr>
              <a:xfrm>
                <a:off x="3401751" y="979791"/>
                <a:ext cx="4404246" cy="1473638"/>
              </a:xfrm>
              <a:prstGeom prst="chevr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0893C658-DF81-494F-9132-B5415DA8F845}"/>
                  </a:ext>
                </a:extLst>
              </p:cNvPr>
              <p:cNvSpPr/>
              <p:nvPr/>
            </p:nvSpPr>
            <p:spPr>
              <a:xfrm>
                <a:off x="4488640" y="1304259"/>
                <a:ext cx="2476960" cy="923330"/>
              </a:xfrm>
              <a:prstGeom prst="rect">
                <a:avLst/>
              </a:prstGeom>
              <a:solidFill>
                <a:schemeClr val="accent4"/>
              </a:solidFill>
            </p:spPr>
            <p:txBody>
              <a:bodyPr wrap="none" lIns="91440" tIns="45720" rIns="91440" bIns="45720">
                <a:spAutoFit/>
              </a:bodyPr>
              <a:lstStyle/>
              <a:p>
                <a:pPr algn="ctr"/>
                <a:r>
                  <a:rPr lang="en-US" sz="5400" b="1" dirty="0" err="1">
                    <a:ln w="9525">
                      <a:solidFill>
                        <a:schemeClr val="bg1"/>
                      </a:solidFill>
                      <a:prstDash val="solid"/>
                    </a:ln>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দলীয়</a:t>
                </a:r>
                <a:r>
                  <a:rPr lang="en-US" sz="5400" b="1" dirty="0">
                    <a:ln w="9525">
                      <a:solidFill>
                        <a:schemeClr val="bg1"/>
                      </a:solidFill>
                      <a:prstDash val="solid"/>
                    </a:ln>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কাজ</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endParaRPr>
              </a:p>
            </p:txBody>
          </p:sp>
        </p:grpSp>
        <p:pic>
          <p:nvPicPr>
            <p:cNvPr id="15" name="Picture 14">
              <a:extLst>
                <a:ext uri="{FF2B5EF4-FFF2-40B4-BE49-F238E27FC236}">
                  <a16:creationId xmlns:a16="http://schemas.microsoft.com/office/drawing/2014/main" id="{387AF036-2F89-402C-B1F8-ECE396120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3417" y="718411"/>
              <a:ext cx="2513059" cy="2392869"/>
            </a:xfrm>
            <a:prstGeom prst="rect">
              <a:avLst/>
            </a:prstGeom>
          </p:spPr>
        </p:pic>
      </p:grpSp>
      <p:sp>
        <p:nvSpPr>
          <p:cNvPr id="11" name="TextBox 10">
            <a:extLst>
              <a:ext uri="{FF2B5EF4-FFF2-40B4-BE49-F238E27FC236}">
                <a16:creationId xmlns:a16="http://schemas.microsoft.com/office/drawing/2014/main" id="{A90E3F85-14C7-46CD-B927-4BA328C36E98}"/>
              </a:ext>
            </a:extLst>
          </p:cNvPr>
          <p:cNvSpPr txBox="1"/>
          <p:nvPr/>
        </p:nvSpPr>
        <p:spPr>
          <a:xfrm>
            <a:off x="949569" y="3429000"/>
            <a:ext cx="9913503" cy="1446550"/>
          </a:xfrm>
          <a:prstGeom prst="rect">
            <a:avLst/>
          </a:prstGeom>
          <a:noFill/>
        </p:spPr>
        <p:txBody>
          <a:bodyPr wrap="square" rtlCol="0">
            <a:spAutoFit/>
          </a:bodyPr>
          <a:lstStyle/>
          <a:p>
            <a:r>
              <a:rPr lang="en-US" sz="4400" dirty="0" err="1">
                <a:solidFill>
                  <a:srgbClr val="7030A0"/>
                </a:solidFill>
                <a:latin typeface="Nikosh" panose="02000000000000000000" pitchFamily="2" charset="0"/>
                <a:cs typeface="Nikosh" panose="02000000000000000000" pitchFamily="2" charset="0"/>
              </a:rPr>
              <a:t>Ms-Powerpoint</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ব্যবহার</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করে</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কি</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কি</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কাজ</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করা</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যায়</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তার</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একটি</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তালিকা</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তৈরি</a:t>
            </a:r>
            <a:r>
              <a:rPr lang="en-US" sz="4400" dirty="0">
                <a:solidFill>
                  <a:srgbClr val="7030A0"/>
                </a:solidFill>
                <a:latin typeface="Nikosh" panose="02000000000000000000" pitchFamily="2" charset="0"/>
                <a:cs typeface="Nikosh" panose="02000000000000000000" pitchFamily="2" charset="0"/>
              </a:rPr>
              <a:t> </a:t>
            </a:r>
            <a:r>
              <a:rPr lang="en-US" sz="4400" dirty="0" err="1">
                <a:solidFill>
                  <a:srgbClr val="7030A0"/>
                </a:solidFill>
                <a:latin typeface="Nikosh" panose="02000000000000000000" pitchFamily="2" charset="0"/>
                <a:cs typeface="Nikosh" panose="02000000000000000000" pitchFamily="2" charset="0"/>
              </a:rPr>
              <a:t>করো</a:t>
            </a:r>
            <a:r>
              <a:rPr lang="en-US" sz="4400" dirty="0">
                <a:solidFill>
                  <a:srgbClr val="7030A0"/>
                </a:solidFill>
                <a:latin typeface="Nikosh" panose="02000000000000000000" pitchFamily="2" charset="0"/>
                <a:cs typeface="Nikosh" panose="02000000000000000000" pitchFamily="2" charset="0"/>
              </a:rPr>
              <a:t>।</a:t>
            </a:r>
            <a:endParaRPr lang="en-US" sz="4400" dirty="0">
              <a:solidFill>
                <a:srgbClr val="7030A0"/>
              </a:solidFill>
            </a:endParaRPr>
          </a:p>
        </p:txBody>
      </p:sp>
    </p:spTree>
    <p:extLst>
      <p:ext uri="{BB962C8B-B14F-4D97-AF65-F5344CB8AC3E}">
        <p14:creationId xmlns:p14="http://schemas.microsoft.com/office/powerpoint/2010/main" val="7843790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79C4445C-8045-46C3-A8C2-503B962ABFD1}"/>
              </a:ext>
            </a:extLst>
          </p:cNvPr>
          <p:cNvSpPr txBox="1"/>
          <p:nvPr/>
        </p:nvSpPr>
        <p:spPr>
          <a:xfrm>
            <a:off x="3034675" y="545869"/>
            <a:ext cx="6618514" cy="646331"/>
          </a:xfrm>
          <a:prstGeom prst="rect">
            <a:avLst/>
          </a:prstGeom>
          <a:noFill/>
        </p:spPr>
        <p:txBody>
          <a:bodyPr wrap="square">
            <a:spAutoFit/>
          </a:bodyPr>
          <a:lstStyle/>
          <a:p>
            <a:r>
              <a:rPr lang="as-IN" sz="3600" b="1" dirty="0">
                <a:solidFill>
                  <a:srgbClr val="FF0000"/>
                </a:solidFill>
                <a:effectLst/>
                <a:latin typeface="Nikosh" panose="02000000000000000000" pitchFamily="2" charset="0"/>
                <a:cs typeface="Nikosh" panose="02000000000000000000" pitchFamily="2" charset="0"/>
              </a:rPr>
              <a:t>পাওয়ারপয়েন্ট ২০১৯ প্রোগ্রামটি চালু করা: </a:t>
            </a:r>
            <a:endParaRPr lang="as-IN" sz="3600" b="1" dirty="0">
              <a:latin typeface="Nikosh" panose="02000000000000000000" pitchFamily="2" charset="0"/>
              <a:cs typeface="Nikosh" panose="02000000000000000000" pitchFamily="2" charset="0"/>
            </a:endParaRPr>
          </a:p>
        </p:txBody>
      </p:sp>
      <p:pic>
        <p:nvPicPr>
          <p:cNvPr id="12" name="Picture 11">
            <a:extLst>
              <a:ext uri="{FF2B5EF4-FFF2-40B4-BE49-F238E27FC236}">
                <a16:creationId xmlns:a16="http://schemas.microsoft.com/office/drawing/2014/main" id="{013CDAEE-5590-4311-A056-3E53C93EF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936" y="1192159"/>
            <a:ext cx="2039452" cy="4429113"/>
          </a:xfrm>
          <a:prstGeom prst="rect">
            <a:avLst/>
          </a:prstGeom>
        </p:spPr>
      </p:pic>
      <p:sp>
        <p:nvSpPr>
          <p:cNvPr id="15" name="Rectangle 1">
            <a:extLst>
              <a:ext uri="{FF2B5EF4-FFF2-40B4-BE49-F238E27FC236}">
                <a16:creationId xmlns:a16="http://schemas.microsoft.com/office/drawing/2014/main" id="{A7D24606-0449-4D0A-9734-98A40421D4CA}"/>
              </a:ext>
            </a:extLst>
          </p:cNvPr>
          <p:cNvSpPr>
            <a:spLocks noChangeArrowheads="1"/>
          </p:cNvSpPr>
          <p:nvPr/>
        </p:nvSpPr>
        <p:spPr bwMode="auto">
          <a:xfrm>
            <a:off x="4077171" y="1318702"/>
            <a:ext cx="661851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Nikosh" panose="02000000000000000000" pitchFamily="2" charset="0"/>
              <a:cs typeface="Nikosh"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altLang="en-US" sz="36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কীবোর্ড থেকে উইন্ডোজ বাটনে চাপ দিন অথবা টাস্কবার থেকে স্টার্ট বাটনে ক্লিক করুন ।</a:t>
            </a:r>
            <a:r>
              <a:rPr kumimoji="0" lang="en-US" altLang="en-US" sz="36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altLang="en-US" sz="36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কম্পিউটারে ইন্স্‌টল থাকা প্রোগ্রামের তালিকা আসবে সেখান থেকে </a:t>
            </a:r>
            <a:r>
              <a:rPr kumimoji="0" lang="en-US" altLang="en-US" sz="3600" b="0" i="0" u="none" strike="noStrike" cap="none" normalizeH="0" baseline="0" dirty="0" err="1">
                <a:ln>
                  <a:noFill/>
                </a:ln>
                <a:solidFill>
                  <a:schemeClr val="tx1"/>
                </a:solidFill>
                <a:effectLst/>
                <a:latin typeface="Nikosh" panose="02000000000000000000" pitchFamily="2" charset="0"/>
                <a:cs typeface="Nikosh" panose="02000000000000000000" pitchFamily="2" charset="0"/>
              </a:rPr>
              <a:t>Powerpoint</a:t>
            </a:r>
            <a:r>
              <a:rPr kumimoji="0" lang="en-US" altLang="en-US" sz="36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a:t>
            </a:r>
            <a:r>
              <a:rPr kumimoji="0" lang="bn-IN" altLang="en-US" sz="36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প্রোগ্রামটির উপর ক্লিক করুন ।</a:t>
            </a:r>
            <a:r>
              <a:rPr kumimoji="0" lang="en-US" altLang="en-US" sz="36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Nikosh" panose="02000000000000000000" pitchFamily="2" charset="0"/>
              <a:cs typeface="Nikosh" panose="02000000000000000000" pitchFamily="2" charset="0"/>
            </a:endParaRPr>
          </a:p>
        </p:txBody>
      </p:sp>
      <p:pic>
        <p:nvPicPr>
          <p:cNvPr id="1026" name="Picture 2" descr="powerpointstudy.com">
            <a:extLst>
              <a:ext uri="{FF2B5EF4-FFF2-40B4-BE49-F238E27FC236}">
                <a16:creationId xmlns:a16="http://schemas.microsoft.com/office/drawing/2014/main" id="{17DCA705-2D36-4C13-B0FC-1B0AA9013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274638"/>
            <a:ext cx="24765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4235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63F07695-D38F-4671-A829-29FB8C76D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655" y="1406253"/>
            <a:ext cx="5322692" cy="3105006"/>
          </a:xfrm>
          <a:prstGeom prst="rect">
            <a:avLst/>
          </a:prstGeom>
        </p:spPr>
      </p:pic>
      <p:sp>
        <p:nvSpPr>
          <p:cNvPr id="11" name="TextBox 10">
            <a:extLst>
              <a:ext uri="{FF2B5EF4-FFF2-40B4-BE49-F238E27FC236}">
                <a16:creationId xmlns:a16="http://schemas.microsoft.com/office/drawing/2014/main" id="{D255E83C-91FB-46B6-9BD4-1A149CF33C86}"/>
              </a:ext>
            </a:extLst>
          </p:cNvPr>
          <p:cNvSpPr txBox="1"/>
          <p:nvPr/>
        </p:nvSpPr>
        <p:spPr>
          <a:xfrm>
            <a:off x="7082971" y="885371"/>
            <a:ext cx="4034972" cy="3970318"/>
          </a:xfrm>
          <a:prstGeom prst="rect">
            <a:avLst/>
          </a:prstGeom>
          <a:noFill/>
        </p:spPr>
        <p:txBody>
          <a:bodyPr wrap="square" rtlCol="0">
            <a:spAutoFit/>
          </a:bodyPr>
          <a:lstStyle/>
          <a:p>
            <a:r>
              <a:rPr lang="as-IN" sz="2800" dirty="0">
                <a:latin typeface="Nikosh" panose="02000000000000000000" pitchFamily="2" charset="0"/>
                <a:cs typeface="Nikosh" panose="02000000000000000000" pitchFamily="2" charset="0"/>
              </a:rPr>
              <a:t>পাওয়ারপয়েন্ট -এর স্টার্ট স্ক্রীনটি দৃশ্যমান হবে । সেখান থেকে ফাঁকা সিঙ্গেল স্লাইডের মাধ্যমে নতুন </a:t>
            </a:r>
            <a:r>
              <a:rPr lang="en-US" sz="2800" dirty="0" err="1">
                <a:latin typeface="Nikosh" panose="02000000000000000000" pitchFamily="2" charset="0"/>
                <a:cs typeface="Nikosh" panose="02000000000000000000" pitchFamily="2" charset="0"/>
              </a:rPr>
              <a:t>প্রে</a:t>
            </a:r>
            <a:r>
              <a:rPr lang="as-IN" sz="2800" dirty="0">
                <a:latin typeface="Nikosh" panose="02000000000000000000" pitchFamily="2" charset="0"/>
                <a:cs typeface="Nikosh" panose="02000000000000000000" pitchFamily="2" charset="0"/>
              </a:rPr>
              <a:t>জেন্টেশন তৈরির জন্য </a:t>
            </a:r>
            <a:r>
              <a:rPr lang="en-US" sz="2800" dirty="0">
                <a:latin typeface="Nikosh" panose="02000000000000000000" pitchFamily="2" charset="0"/>
                <a:cs typeface="Nikosh" panose="02000000000000000000" pitchFamily="2" charset="0"/>
              </a:rPr>
              <a:t>Blank Presentation </a:t>
            </a:r>
            <a:r>
              <a:rPr lang="as-IN" sz="2800" dirty="0">
                <a:latin typeface="Nikosh" panose="02000000000000000000" pitchFamily="2" charset="0"/>
                <a:cs typeface="Nikosh" panose="02000000000000000000" pitchFamily="2" charset="0"/>
              </a:rPr>
              <a:t>লেখা টেম্‌প্লেটের উপর ক্লিক করুন অথবা কীবোর্ড থেকে </a:t>
            </a:r>
            <a:r>
              <a:rPr lang="en-US" sz="2800" dirty="0">
                <a:latin typeface="Nikosh" panose="02000000000000000000" pitchFamily="2" charset="0"/>
                <a:cs typeface="Nikosh" panose="02000000000000000000" pitchFamily="2" charset="0"/>
              </a:rPr>
              <a:t>Esc button </a:t>
            </a:r>
            <a:r>
              <a:rPr lang="as-IN" sz="2800" dirty="0">
                <a:latin typeface="Nikosh" panose="02000000000000000000" pitchFamily="2" charset="0"/>
                <a:cs typeface="Nikosh" panose="02000000000000000000" pitchFamily="2" charset="0"/>
              </a:rPr>
              <a:t>চাপুন । পাওয়ারপয়েন্ট ২০১৯ -এর উইন্ডোটি দেখা যাবে ।</a:t>
            </a:r>
            <a:endParaRPr lang="en-US" sz="2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713338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707F39-E8A9-4C7A-BA90-A45224705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10" name="Rectangle 9">
            <a:extLst>
              <a:ext uri="{FF2B5EF4-FFF2-40B4-BE49-F238E27FC236}">
                <a16:creationId xmlns:a16="http://schemas.microsoft.com/office/drawing/2014/main" id="{8147A720-3877-4586-AB4A-3238DC0D58AA}"/>
              </a:ext>
            </a:extLst>
          </p:cNvPr>
          <p:cNvSpPr/>
          <p:nvPr/>
        </p:nvSpPr>
        <p:spPr>
          <a:xfrm>
            <a:off x="1961516" y="2447335"/>
            <a:ext cx="8296181" cy="2215991"/>
          </a:xfrm>
          <a:prstGeom prst="rect">
            <a:avLst/>
          </a:prstGeom>
          <a:noFill/>
        </p:spPr>
        <p:txBody>
          <a:bodyPr wrap="square" lIns="91440" tIns="45720" rIns="91440" bIns="45720">
            <a:spAutoFit/>
          </a:bodyPr>
          <a:lstStyle/>
          <a:p>
            <a:pPr algn="ctr"/>
            <a:r>
              <a:rPr lang="en-US" sz="13800" b="1" spc="1960" dirty="0" err="1">
                <a:ln w="0"/>
                <a:effectLst>
                  <a:outerShdw blurRad="38100" dist="19050" dir="2700000" algn="tl" rotWithShape="0">
                    <a:schemeClr val="dk1">
                      <a:alpha val="40000"/>
                    </a:schemeClr>
                  </a:outerShdw>
                </a:effectLst>
                <a:latin typeface="Arial Black" panose="020B0A04020102020204" pitchFamily="34" charset="0"/>
                <a:cs typeface="Arial" panose="020B0604020202020204" pitchFamily="34" charset="0"/>
              </a:rPr>
              <a:t>পরিচিতি</a:t>
            </a:r>
            <a:r>
              <a:rPr lang="en-US" sz="13800" b="1" cap="none" spc="1950" dirty="0">
                <a:ln w="0"/>
                <a:effectLst>
                  <a:outerShdw blurRad="38100" dist="19050" dir="2700000" algn="tl" rotWithShape="0">
                    <a:schemeClr val="dk1">
                      <a:alpha val="40000"/>
                    </a:schemeClr>
                  </a:outerShdw>
                </a:effectLst>
                <a:latin typeface="Arial Black" panose="020B0A040201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46500B0F-E419-4764-BCB8-546976050223}"/>
              </a:ext>
            </a:extLst>
          </p:cNvPr>
          <p:cNvSpPr/>
          <p:nvPr/>
        </p:nvSpPr>
        <p:spPr>
          <a:xfrm>
            <a:off x="1961516" y="2436677"/>
            <a:ext cx="8296181" cy="2215991"/>
          </a:xfrm>
          <a:prstGeom prst="rect">
            <a:avLst/>
          </a:prstGeom>
          <a:noFill/>
        </p:spPr>
        <p:txBody>
          <a:bodyPr wrap="square" lIns="91440" tIns="45720" rIns="91440" bIns="45720">
            <a:spAutoFit/>
          </a:bodyPr>
          <a:lstStyle/>
          <a:p>
            <a:pPr algn="ctr"/>
            <a:r>
              <a:rPr lang="en-US" sz="13800" b="1" spc="1960" dirty="0" err="1">
                <a:ln w="0"/>
                <a:solidFill>
                  <a:srgbClr val="92D050"/>
                </a:solidFill>
                <a:effectLst>
                  <a:outerShdw blurRad="38100" dist="19050" dir="2700000" algn="tl" rotWithShape="0">
                    <a:schemeClr val="dk1">
                      <a:alpha val="40000"/>
                    </a:schemeClr>
                  </a:outerShdw>
                </a:effectLst>
                <a:latin typeface="Arial Black" panose="020B0A04020102020204" pitchFamily="34" charset="0"/>
                <a:cs typeface="Arial" panose="020B0604020202020204" pitchFamily="34" charset="0"/>
              </a:rPr>
              <a:t>প</a:t>
            </a:r>
            <a:r>
              <a:rPr lang="en-US" sz="13800" b="1" spc="196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panose="020B0604020202020204" pitchFamily="34" charset="0"/>
              </a:rPr>
              <a:t>রি</a:t>
            </a:r>
            <a:r>
              <a:rPr lang="en-US" sz="13800" b="1" spc="1960" dirty="0" err="1">
                <a:ln w="0"/>
                <a:solidFill>
                  <a:srgbClr val="FFFF00"/>
                </a:solidFill>
                <a:effectLst>
                  <a:outerShdw blurRad="38100" dist="19050" dir="2700000" algn="tl" rotWithShape="0">
                    <a:schemeClr val="dk1">
                      <a:alpha val="40000"/>
                    </a:schemeClr>
                  </a:outerShdw>
                </a:effectLst>
                <a:latin typeface="Arial Black" panose="020B0A04020102020204" pitchFamily="34" charset="0"/>
                <a:cs typeface="Arial" panose="020B0604020202020204" pitchFamily="34" charset="0"/>
              </a:rPr>
              <a:t>চি</a:t>
            </a:r>
            <a:r>
              <a:rPr lang="en-US" sz="13800" b="1" spc="1960" dirty="0" err="1">
                <a:ln w="0"/>
                <a:solidFill>
                  <a:srgbClr val="0070C0"/>
                </a:solidFill>
                <a:effectLst>
                  <a:outerShdw blurRad="38100" dist="19050" dir="2700000" algn="tl" rotWithShape="0">
                    <a:schemeClr val="dk1">
                      <a:alpha val="40000"/>
                    </a:schemeClr>
                  </a:outerShdw>
                </a:effectLst>
                <a:latin typeface="Arial Black" panose="020B0A04020102020204" pitchFamily="34" charset="0"/>
                <a:cs typeface="Arial" panose="020B0604020202020204" pitchFamily="34" charset="0"/>
              </a:rPr>
              <a:t>তি</a:t>
            </a:r>
            <a:r>
              <a:rPr lang="en-US" sz="13800" b="1" cap="none" spc="1950" dirty="0">
                <a:ln w="0"/>
                <a:solidFill>
                  <a:schemeClr val="tx1"/>
                </a:solidFill>
                <a:effectLst>
                  <a:outerShdw blurRad="38100" dist="19050" dir="2700000" algn="tl" rotWithShape="0">
                    <a:schemeClr val="dk1">
                      <a:alpha val="40000"/>
                    </a:schemeClr>
                  </a:outerShdw>
                </a:effectLst>
                <a:latin typeface="Arial Black" panose="020B0A04020102020204" pitchFamily="34" charset="0"/>
                <a:cs typeface="Arial" panose="020B0604020202020204" pitchFamily="34" charset="0"/>
              </a:rPr>
              <a:t> </a:t>
            </a:r>
          </a:p>
        </p:txBody>
      </p:sp>
    </p:spTree>
    <p:extLst>
      <p:ext uri="{BB962C8B-B14F-4D97-AF65-F5344CB8AC3E}">
        <p14:creationId xmlns:p14="http://schemas.microsoft.com/office/powerpoint/2010/main" val="2441985061"/>
      </p:ext>
    </p:extLst>
  </p:cSld>
  <p:clrMapOvr>
    <a:masterClrMapping/>
  </p:clrMapOvr>
  <mc:AlternateContent xmlns:mc="http://schemas.openxmlformats.org/markup-compatibility/2006" xmlns:p14="http://schemas.microsoft.com/office/powerpoint/2010/main">
    <mc:Choice Requires="p14">
      <p:transition spd="slow" p14:dur="2000" advTm="99063"/>
    </mc:Choice>
    <mc:Fallback xmlns="">
      <p:transition spd="slow" advTm="99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iterate type="lt">
                                    <p:tmPct val="10000"/>
                                  </p:iterate>
                                  <p:childTnLst>
                                    <p:anim calcmode="discrete" valueType="str">
                                      <p:cBhvr>
                                        <p:cTn id="6" dur="25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5134195-716A-437C-90D0-D9D0240D6935}"/>
              </a:ext>
            </a:extLst>
          </p:cNvPr>
          <p:cNvSpPr txBox="1"/>
          <p:nvPr/>
        </p:nvSpPr>
        <p:spPr>
          <a:xfrm>
            <a:off x="2264228" y="614108"/>
            <a:ext cx="7315200" cy="584775"/>
          </a:xfrm>
          <a:prstGeom prst="rect">
            <a:avLst/>
          </a:prstGeom>
          <a:noFill/>
        </p:spPr>
        <p:txBody>
          <a:bodyPr wrap="square" rtlCol="0">
            <a:spAutoFit/>
          </a:bodyPr>
          <a:lstStyle/>
          <a:p>
            <a:r>
              <a:rPr lang="as-IN" sz="3200" b="1" dirty="0">
                <a:latin typeface="Nikosh" panose="02000000000000000000" pitchFamily="2" charset="0"/>
                <a:cs typeface="Nikosh" panose="02000000000000000000" pitchFamily="2" charset="0"/>
              </a:rPr>
              <a:t>মাইক্রোসফট্‌ পাওয়ারপয়েন্ট ২০১৯ -এর উইন্ডো পরিচিতি:</a:t>
            </a:r>
            <a:endParaRPr lang="en-US" sz="3200" b="1" dirty="0">
              <a:latin typeface="Nikosh" panose="02000000000000000000" pitchFamily="2" charset="0"/>
              <a:cs typeface="Nikosh" panose="02000000000000000000" pitchFamily="2" charset="0"/>
            </a:endParaRPr>
          </a:p>
        </p:txBody>
      </p:sp>
      <p:pic>
        <p:nvPicPr>
          <p:cNvPr id="11" name="Picture 10">
            <a:extLst>
              <a:ext uri="{FF2B5EF4-FFF2-40B4-BE49-F238E27FC236}">
                <a16:creationId xmlns:a16="http://schemas.microsoft.com/office/drawing/2014/main" id="{C2ED8D8D-A2B5-4425-94E3-C9B51CE73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507" y="1274154"/>
            <a:ext cx="7920669" cy="4453202"/>
          </a:xfrm>
          <a:prstGeom prst="rect">
            <a:avLst/>
          </a:prstGeom>
        </p:spPr>
      </p:pic>
    </p:spTree>
    <p:extLst>
      <p:ext uri="{BB962C8B-B14F-4D97-AF65-F5344CB8AC3E}">
        <p14:creationId xmlns:p14="http://schemas.microsoft.com/office/powerpoint/2010/main" val="3947247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22BA9458-03DB-4270-B9FB-A59CECA89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990" y="859223"/>
            <a:ext cx="10347312" cy="617533"/>
          </a:xfrm>
          <a:prstGeom prst="rect">
            <a:avLst/>
          </a:prstGeom>
        </p:spPr>
      </p:pic>
      <p:sp>
        <p:nvSpPr>
          <p:cNvPr id="11" name="TextBox 10">
            <a:extLst>
              <a:ext uri="{FF2B5EF4-FFF2-40B4-BE49-F238E27FC236}">
                <a16:creationId xmlns:a16="http://schemas.microsoft.com/office/drawing/2014/main" id="{382EABA4-B9FD-40DE-8C5E-6AB566301636}"/>
              </a:ext>
            </a:extLst>
          </p:cNvPr>
          <p:cNvSpPr txBox="1"/>
          <p:nvPr/>
        </p:nvSpPr>
        <p:spPr>
          <a:xfrm>
            <a:off x="830451" y="2006013"/>
            <a:ext cx="10479314" cy="3539430"/>
          </a:xfrm>
          <a:prstGeom prst="rect">
            <a:avLst/>
          </a:prstGeom>
          <a:noFill/>
        </p:spPr>
        <p:txBody>
          <a:bodyPr wrap="square" rtlCol="0">
            <a:spAutoFit/>
          </a:bodyPr>
          <a:lstStyle/>
          <a:p>
            <a:r>
              <a:rPr lang="as-IN" sz="3200" dirty="0">
                <a:solidFill>
                  <a:srgbClr val="FF00FF"/>
                </a:solidFill>
                <a:effectLst/>
                <a:latin typeface="Nikosh" panose="02000000000000000000" pitchFamily="2" charset="0"/>
                <a:cs typeface="Nikosh" panose="02000000000000000000" pitchFamily="2" charset="0"/>
              </a:rPr>
              <a:t> টাইটেল বার(</a:t>
            </a:r>
            <a:r>
              <a:rPr lang="en-US" sz="3200" dirty="0">
                <a:solidFill>
                  <a:srgbClr val="FF00FF"/>
                </a:solidFill>
                <a:effectLst/>
                <a:latin typeface="Nikosh" panose="02000000000000000000" pitchFamily="2" charset="0"/>
                <a:cs typeface="Nikosh" panose="02000000000000000000" pitchFamily="2" charset="0"/>
              </a:rPr>
              <a:t>Title Bar):</a:t>
            </a:r>
            <a:r>
              <a:rPr lang="en-US" sz="3200" dirty="0">
                <a:latin typeface="Nikosh" panose="02000000000000000000" pitchFamily="2" charset="0"/>
                <a:cs typeface="Nikosh" panose="02000000000000000000" pitchFamily="2" charset="0"/>
              </a:rPr>
              <a:t> </a:t>
            </a:r>
            <a:r>
              <a:rPr lang="as-IN" sz="3200" dirty="0">
                <a:latin typeface="Nikosh" panose="02000000000000000000" pitchFamily="2" charset="0"/>
                <a:cs typeface="Nikosh" panose="02000000000000000000" pitchFamily="2" charset="0"/>
              </a:rPr>
              <a:t>পাওয়ারপয়েন্ট উইন্ডোর উপরের দিকে স্থাপিত বারটিকে টাইটেল বার বলা হয় । টাইটেল বারের মধ্যখানে প্রেজেন্টশনের নাম (যেমন </a:t>
            </a:r>
            <a:r>
              <a:rPr lang="en-US" sz="3200" dirty="0">
                <a:latin typeface="Nikosh" panose="02000000000000000000" pitchFamily="2" charset="0"/>
                <a:cs typeface="Nikosh" panose="02000000000000000000" pitchFamily="2" charset="0"/>
              </a:rPr>
              <a:t>Presentation1) </a:t>
            </a:r>
            <a:r>
              <a:rPr lang="as-IN" sz="3200" dirty="0">
                <a:latin typeface="Nikosh" panose="02000000000000000000" pitchFamily="2" charset="0"/>
                <a:cs typeface="Nikosh" panose="02000000000000000000" pitchFamily="2" charset="0"/>
              </a:rPr>
              <a:t>ও চলমান প্রোগ্রামের নাম (</a:t>
            </a:r>
            <a:r>
              <a:rPr lang="en-US" sz="3200" dirty="0" err="1">
                <a:latin typeface="Nikosh" panose="02000000000000000000" pitchFamily="2" charset="0"/>
                <a:cs typeface="Nikosh" panose="02000000000000000000" pitchFamily="2" charset="0"/>
              </a:rPr>
              <a:t>Powerpoint</a:t>
            </a:r>
            <a:r>
              <a:rPr lang="en-US" sz="3200" dirty="0">
                <a:latin typeface="Nikosh" panose="02000000000000000000" pitchFamily="2" charset="0"/>
                <a:cs typeface="Nikosh" panose="02000000000000000000" pitchFamily="2" charset="0"/>
              </a:rPr>
              <a:t>) </a:t>
            </a:r>
            <a:r>
              <a:rPr lang="as-IN" sz="3200" dirty="0">
                <a:latin typeface="Nikosh" panose="02000000000000000000" pitchFamily="2" charset="0"/>
                <a:cs typeface="Nikosh" panose="02000000000000000000" pitchFamily="2" charset="0"/>
              </a:rPr>
              <a:t>প্রদর্শিত হয় । ডিফল্ট অবস্থায় পাওয়ারপয়েন্টে </a:t>
            </a:r>
            <a:r>
              <a:rPr lang="en-US" sz="3200" dirty="0">
                <a:latin typeface="Nikosh" panose="02000000000000000000" pitchFamily="2" charset="0"/>
                <a:cs typeface="Nikosh" panose="02000000000000000000" pitchFamily="2" charset="0"/>
              </a:rPr>
              <a:t>Presentation1,  Presentation2,  Presentation3 … </a:t>
            </a:r>
            <a:r>
              <a:rPr lang="as-IN" sz="3200" dirty="0">
                <a:latin typeface="Nikosh" panose="02000000000000000000" pitchFamily="2" charset="0"/>
                <a:cs typeface="Nikosh" panose="02000000000000000000" pitchFamily="2" charset="0"/>
              </a:rPr>
              <a:t>এভাবে নামকরণ করা হয় তবে </a:t>
            </a:r>
            <a:r>
              <a:rPr lang="en-US" sz="3200" dirty="0">
                <a:latin typeface="Nikosh" panose="02000000000000000000" pitchFamily="2" charset="0"/>
                <a:cs typeface="Nikosh" panose="02000000000000000000" pitchFamily="2" charset="0"/>
              </a:rPr>
              <a:t>File Tab -</a:t>
            </a:r>
            <a:r>
              <a:rPr lang="as-IN" sz="3200" dirty="0">
                <a:latin typeface="Nikosh" panose="02000000000000000000" pitchFamily="2" charset="0"/>
                <a:cs typeface="Nikosh" panose="02000000000000000000" pitchFamily="2" charset="0"/>
              </a:rPr>
              <a:t>এ ক্লিক করে </a:t>
            </a:r>
            <a:r>
              <a:rPr lang="en-US" sz="3200" dirty="0">
                <a:latin typeface="Nikosh" panose="02000000000000000000" pitchFamily="2" charset="0"/>
                <a:cs typeface="Nikosh" panose="02000000000000000000" pitchFamily="2" charset="0"/>
              </a:rPr>
              <a:t>Save </a:t>
            </a:r>
            <a:r>
              <a:rPr lang="as-IN" sz="3200" dirty="0">
                <a:latin typeface="Nikosh" panose="02000000000000000000" pitchFamily="2" charset="0"/>
                <a:cs typeface="Nikosh" panose="02000000000000000000" pitchFamily="2" charset="0"/>
              </a:rPr>
              <a:t>কমান্ডের মাধ্যমে নিজের ইচ্ছামত নাম দেওয়া যায় ।</a:t>
            </a:r>
            <a:endParaRPr lang="en-US" sz="32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6017080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4E0A0E82-E306-4471-8F2C-D65F7C688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150" y="804928"/>
            <a:ext cx="4457700" cy="1866900"/>
          </a:xfrm>
          <a:prstGeom prst="rect">
            <a:avLst/>
          </a:prstGeom>
        </p:spPr>
      </p:pic>
      <p:sp>
        <p:nvSpPr>
          <p:cNvPr id="11" name="TextBox 10">
            <a:extLst>
              <a:ext uri="{FF2B5EF4-FFF2-40B4-BE49-F238E27FC236}">
                <a16:creationId xmlns:a16="http://schemas.microsoft.com/office/drawing/2014/main" id="{AAF98578-2B89-43E7-9DD7-50E338201B1E}"/>
              </a:ext>
            </a:extLst>
          </p:cNvPr>
          <p:cNvSpPr txBox="1"/>
          <p:nvPr/>
        </p:nvSpPr>
        <p:spPr>
          <a:xfrm>
            <a:off x="949569" y="3024973"/>
            <a:ext cx="10269974" cy="2308324"/>
          </a:xfrm>
          <a:prstGeom prst="rect">
            <a:avLst/>
          </a:prstGeom>
          <a:noFill/>
        </p:spPr>
        <p:txBody>
          <a:bodyPr wrap="square" rtlCol="0">
            <a:spAutoFit/>
          </a:bodyPr>
          <a:lstStyle/>
          <a:p>
            <a:r>
              <a:rPr lang="as-IN" sz="2400" dirty="0">
                <a:solidFill>
                  <a:srgbClr val="FF0000"/>
                </a:solidFill>
                <a:effectLst/>
                <a:latin typeface="Nikosh" panose="02000000000000000000" pitchFamily="2" charset="0"/>
                <a:cs typeface="Nikosh" panose="02000000000000000000" pitchFamily="2" charset="0"/>
              </a:rPr>
              <a:t>মিনিমাইজ বাটন (</a:t>
            </a:r>
            <a:r>
              <a:rPr lang="en-US" sz="2400" dirty="0">
                <a:solidFill>
                  <a:srgbClr val="FF0000"/>
                </a:solidFill>
                <a:effectLst/>
                <a:latin typeface="Nikosh" panose="02000000000000000000" pitchFamily="2" charset="0"/>
                <a:cs typeface="Nikosh" panose="02000000000000000000" pitchFamily="2" charset="0"/>
              </a:rPr>
              <a:t>Minimize Button):</a:t>
            </a:r>
            <a:r>
              <a:rPr lang="en-US" sz="2400" dirty="0">
                <a:latin typeface="Nikosh" panose="02000000000000000000" pitchFamily="2" charset="0"/>
                <a:cs typeface="Nikosh" panose="02000000000000000000" pitchFamily="2" charset="0"/>
              </a:rPr>
              <a:t> </a:t>
            </a:r>
            <a:r>
              <a:rPr lang="as-IN" sz="2400" dirty="0">
                <a:latin typeface="Nikosh" panose="02000000000000000000" pitchFamily="2" charset="0"/>
                <a:cs typeface="Nikosh" panose="02000000000000000000" pitchFamily="2" charset="0"/>
              </a:rPr>
              <a:t>উইন্ডো ম্যানেজমেন্ট বাটন্‌স -এর প্রথমে রয়েছে মিনিমাইজ বাটন । এই বাটনটি তখনই দৃশ্যমান হবে যখন পাওয়ারপয়েন্ট উইন্ডোটি ফুল স্ক্রীন্‌ড অর্থাৎ </a:t>
            </a:r>
            <a:r>
              <a:rPr lang="en-US" sz="2400" dirty="0">
                <a:latin typeface="Nikosh" panose="02000000000000000000" pitchFamily="2" charset="0"/>
                <a:cs typeface="Nikosh" panose="02000000000000000000" pitchFamily="2" charset="0"/>
              </a:rPr>
              <a:t>Maximize </a:t>
            </a:r>
            <a:r>
              <a:rPr lang="as-IN" sz="2400" dirty="0">
                <a:latin typeface="Nikosh" panose="02000000000000000000" pitchFamily="2" charset="0"/>
                <a:cs typeface="Nikosh" panose="02000000000000000000" pitchFamily="2" charset="0"/>
              </a:rPr>
              <a:t>থাকবে । </a:t>
            </a:r>
            <a:endParaRPr lang="en-US" sz="2400" dirty="0">
              <a:latin typeface="Nikosh" panose="02000000000000000000" pitchFamily="2" charset="0"/>
              <a:cs typeface="Nikosh" panose="02000000000000000000" pitchFamily="2" charset="0"/>
            </a:endParaRPr>
          </a:p>
          <a:p>
            <a:r>
              <a:rPr lang="as-IN" sz="2400" dirty="0">
                <a:solidFill>
                  <a:srgbClr val="FF0000"/>
                </a:solidFill>
                <a:effectLst/>
                <a:latin typeface="Nikosh" panose="02000000000000000000" pitchFamily="2" charset="0"/>
                <a:cs typeface="Nikosh" panose="02000000000000000000" pitchFamily="2" charset="0"/>
              </a:rPr>
              <a:t>রিস্টোর ডাউন/ ম্যাক্সিমাইজ বাটন:</a:t>
            </a:r>
            <a:r>
              <a:rPr lang="as-IN" sz="2400" dirty="0">
                <a:latin typeface="Nikosh" panose="02000000000000000000" pitchFamily="2" charset="0"/>
                <a:cs typeface="Nikosh" panose="02000000000000000000" pitchFamily="2" charset="0"/>
              </a:rPr>
              <a:t> মিনিমাইজ বাটনের পরের বাটনের নাম রিস্টোর ডাউন/ ম্যাক্সিমাইজ বাটন ।পাওয়ারপয়েন্ট উইন্ডোটি ছোট কিংবা রিসাইজ করার জন্য রিস্টোর ডাউন বাটনে ক্লিক করুন </a:t>
            </a:r>
            <a:endParaRPr lang="en-US" sz="2400" dirty="0">
              <a:latin typeface="Nikosh" panose="02000000000000000000" pitchFamily="2" charset="0"/>
              <a:cs typeface="Nikosh" panose="02000000000000000000" pitchFamily="2" charset="0"/>
            </a:endParaRPr>
          </a:p>
          <a:p>
            <a:r>
              <a:rPr lang="as-IN" sz="2400" dirty="0">
                <a:solidFill>
                  <a:srgbClr val="FF0000"/>
                </a:solidFill>
                <a:effectLst/>
                <a:latin typeface="Nikosh" panose="02000000000000000000" pitchFamily="2" charset="0"/>
                <a:cs typeface="Nikosh" panose="02000000000000000000" pitchFamily="2" charset="0"/>
              </a:rPr>
              <a:t>ক্লোজ বাটন (</a:t>
            </a:r>
            <a:r>
              <a:rPr lang="en-US" sz="2400" dirty="0">
                <a:solidFill>
                  <a:srgbClr val="FF0000"/>
                </a:solidFill>
                <a:effectLst/>
                <a:latin typeface="Nikosh" panose="02000000000000000000" pitchFamily="2" charset="0"/>
                <a:cs typeface="Nikosh" panose="02000000000000000000" pitchFamily="2" charset="0"/>
              </a:rPr>
              <a:t>Close Button):</a:t>
            </a:r>
            <a:r>
              <a:rPr lang="en-US" sz="2400" dirty="0">
                <a:latin typeface="Nikosh" panose="02000000000000000000" pitchFamily="2" charset="0"/>
                <a:cs typeface="Nikosh" panose="02000000000000000000" pitchFamily="2" charset="0"/>
              </a:rPr>
              <a:t> </a:t>
            </a:r>
            <a:r>
              <a:rPr lang="as-IN" sz="2400" dirty="0">
                <a:latin typeface="Nikosh" panose="02000000000000000000" pitchFamily="2" charset="0"/>
                <a:cs typeface="Nikosh" panose="02000000000000000000" pitchFamily="2" charset="0"/>
              </a:rPr>
              <a:t>পাওয়ারপয়েন্ট প্রোগ্রামটি বন্ধ করতে ক্লোজ বাটনে ক্লিক করুন ।</a:t>
            </a:r>
            <a:endParaRPr lang="en-US" sz="2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435318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381FE8A8-EB9E-49E3-8DF4-A60D53BE1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913" y="733669"/>
            <a:ext cx="6574175" cy="1658003"/>
          </a:xfrm>
          <a:prstGeom prst="rect">
            <a:avLst/>
          </a:prstGeom>
        </p:spPr>
      </p:pic>
      <p:sp>
        <p:nvSpPr>
          <p:cNvPr id="13" name="TextBox 12">
            <a:extLst>
              <a:ext uri="{FF2B5EF4-FFF2-40B4-BE49-F238E27FC236}">
                <a16:creationId xmlns:a16="http://schemas.microsoft.com/office/drawing/2014/main" id="{77AA71F2-1C2E-45D9-833F-FAA6BCD70C92}"/>
              </a:ext>
            </a:extLst>
          </p:cNvPr>
          <p:cNvSpPr txBox="1"/>
          <p:nvPr/>
        </p:nvSpPr>
        <p:spPr>
          <a:xfrm>
            <a:off x="949569" y="2866660"/>
            <a:ext cx="10429631" cy="3046988"/>
          </a:xfrm>
          <a:prstGeom prst="rect">
            <a:avLst/>
          </a:prstGeom>
          <a:noFill/>
        </p:spPr>
        <p:txBody>
          <a:bodyPr wrap="square">
            <a:spAutoFit/>
          </a:bodyPr>
          <a:lstStyle/>
          <a:p>
            <a:r>
              <a:rPr lang="as-IN" sz="2400" dirty="0">
                <a:solidFill>
                  <a:srgbClr val="FF00FF"/>
                </a:solidFill>
                <a:effectLst/>
                <a:latin typeface="Nikosh" panose="02000000000000000000" pitchFamily="2" charset="0"/>
                <a:cs typeface="Nikosh" panose="02000000000000000000" pitchFamily="2" charset="0"/>
              </a:rPr>
              <a:t>রিবন (</a:t>
            </a:r>
            <a:r>
              <a:rPr lang="en-US" sz="2400" dirty="0">
                <a:solidFill>
                  <a:srgbClr val="FF00FF"/>
                </a:solidFill>
                <a:effectLst/>
                <a:latin typeface="Nikosh" panose="02000000000000000000" pitchFamily="2" charset="0"/>
                <a:cs typeface="Nikosh" panose="02000000000000000000" pitchFamily="2" charset="0"/>
              </a:rPr>
              <a:t>Ribbon):</a:t>
            </a:r>
            <a:r>
              <a:rPr lang="en-US" sz="2400" dirty="0">
                <a:latin typeface="Nikosh" panose="02000000000000000000" pitchFamily="2" charset="0"/>
                <a:cs typeface="Nikosh" panose="02000000000000000000" pitchFamily="2" charset="0"/>
              </a:rPr>
              <a:t> </a:t>
            </a:r>
            <a:r>
              <a:rPr lang="as-IN" sz="2400" dirty="0">
                <a:latin typeface="Nikosh" panose="02000000000000000000" pitchFamily="2" charset="0"/>
                <a:cs typeface="Nikosh" panose="02000000000000000000" pitchFamily="2" charset="0"/>
              </a:rPr>
              <a:t>পাওয়ারপয়েন্ট উইন্ডোর টাইটেল বারের নিচের দিকে স্থাপিত মেনুবার এবং টুলবারের সমন্বিত সেকশনকে রিবন বলা হয় ।</a:t>
            </a:r>
            <a:r>
              <a:rPr lang="en-US" sz="2400" dirty="0">
                <a:latin typeface="Nikosh" panose="02000000000000000000" pitchFamily="2" charset="0"/>
                <a:cs typeface="Nikosh" panose="02000000000000000000" pitchFamily="2" charset="0"/>
              </a:rPr>
              <a:t> </a:t>
            </a:r>
            <a:r>
              <a:rPr lang="as-IN" sz="2400" dirty="0">
                <a:latin typeface="Nikosh" panose="02000000000000000000" pitchFamily="2" charset="0"/>
                <a:cs typeface="Nikosh" panose="02000000000000000000" pitchFamily="2" charset="0"/>
              </a:rPr>
              <a:t>রিবনের উপরের সারিতে থাকা </a:t>
            </a:r>
            <a:r>
              <a:rPr lang="en-US" sz="2400" dirty="0">
                <a:latin typeface="Nikosh" panose="02000000000000000000" pitchFamily="2" charset="0"/>
                <a:cs typeface="Nikosh" panose="02000000000000000000" pitchFamily="2" charset="0"/>
              </a:rPr>
              <a:t>Home, Insert, Design, Transitions </a:t>
            </a:r>
            <a:r>
              <a:rPr lang="as-IN" sz="2400" dirty="0">
                <a:latin typeface="Nikosh" panose="02000000000000000000" pitchFamily="2" charset="0"/>
                <a:cs typeface="Nikosh" panose="02000000000000000000" pitchFamily="2" charset="0"/>
              </a:rPr>
              <a:t>এগুলোকে বলা হয় ট্যাব । কোন ট্যাবে ক্লিক করলে উক্ত ট্যাবের অধীনে থাকা কমান্ড গ্রুপ ও কমান্ড গুলো দেখা যায় । হোম ট্যাবে ক্লিক করলে </a:t>
            </a:r>
            <a:r>
              <a:rPr lang="en-US" sz="2400" dirty="0">
                <a:latin typeface="Nikosh" panose="02000000000000000000" pitchFamily="2" charset="0"/>
                <a:cs typeface="Nikosh" panose="02000000000000000000" pitchFamily="2" charset="0"/>
              </a:rPr>
              <a:t>Clipboard, Slides, Font </a:t>
            </a:r>
            <a:r>
              <a:rPr lang="as-IN" sz="2400" dirty="0">
                <a:latin typeface="Nikosh" panose="02000000000000000000" pitchFamily="2" charset="0"/>
                <a:cs typeface="Nikosh" panose="02000000000000000000" pitchFamily="2" charset="0"/>
              </a:rPr>
              <a:t>ইত্যাদি কমান্ড গ্রুপ গুলো দেখা যায় । কমান্ডগুলোর প্রয়োজনীয় সেটিং সমন্বয় করার জন্য কমান্ড গ্রুপের নিচে চারকোণাবিশিষ্ট ডায়ালগ বক্সের  উপর মাউস পয়েন্টার রাখলে এর নমুনা প্রদর্শিত হবে এবং এর উপর ক্লিক করলে ডায়ালগ বক্সটি প্রদর্শিত হবে ।</a:t>
            </a:r>
            <a:endParaRPr lang="en-US" sz="2400" dirty="0">
              <a:latin typeface="Nikosh" panose="02000000000000000000" pitchFamily="2" charset="0"/>
              <a:cs typeface="Nikosh" panose="02000000000000000000" pitchFamily="2" charset="0"/>
            </a:endParaRPr>
          </a:p>
          <a:p>
            <a:endParaRPr lang="en-US" sz="2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714709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E13CBAE-2CDC-40EE-A34A-9C99CE675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280" y="700088"/>
            <a:ext cx="5220730" cy="2240458"/>
          </a:xfrm>
          <a:prstGeom prst="rect">
            <a:avLst/>
          </a:prstGeom>
        </p:spPr>
      </p:pic>
      <p:sp>
        <p:nvSpPr>
          <p:cNvPr id="11" name="TextBox 10">
            <a:extLst>
              <a:ext uri="{FF2B5EF4-FFF2-40B4-BE49-F238E27FC236}">
                <a16:creationId xmlns:a16="http://schemas.microsoft.com/office/drawing/2014/main" id="{D90999B0-2203-4B5B-923F-3F9C1A0E55D6}"/>
              </a:ext>
            </a:extLst>
          </p:cNvPr>
          <p:cNvSpPr txBox="1"/>
          <p:nvPr/>
        </p:nvSpPr>
        <p:spPr>
          <a:xfrm>
            <a:off x="1124857" y="3250947"/>
            <a:ext cx="9942285" cy="2739211"/>
          </a:xfrm>
          <a:prstGeom prst="rect">
            <a:avLst/>
          </a:prstGeom>
          <a:noFill/>
        </p:spPr>
        <p:txBody>
          <a:bodyPr wrap="square" rtlCol="0">
            <a:spAutoFit/>
          </a:bodyPr>
          <a:lstStyle/>
          <a:p>
            <a:r>
              <a:rPr lang="as-IN" sz="2800" dirty="0">
                <a:solidFill>
                  <a:srgbClr val="FF0000"/>
                </a:solidFill>
                <a:effectLst/>
                <a:latin typeface="Nikosh" panose="02000000000000000000" pitchFamily="2" charset="0"/>
                <a:cs typeface="Nikosh" panose="02000000000000000000" pitchFamily="2" charset="0"/>
              </a:rPr>
              <a:t>স্লাইড প্যান (</a:t>
            </a:r>
            <a:r>
              <a:rPr lang="en-US" sz="2800" dirty="0">
                <a:solidFill>
                  <a:srgbClr val="FF0000"/>
                </a:solidFill>
                <a:effectLst/>
                <a:latin typeface="Nikosh" panose="02000000000000000000" pitchFamily="2" charset="0"/>
                <a:cs typeface="Nikosh" panose="02000000000000000000" pitchFamily="2" charset="0"/>
              </a:rPr>
              <a:t>Slide Pane):</a:t>
            </a:r>
            <a:r>
              <a:rPr lang="en-US" sz="2800" dirty="0">
                <a:latin typeface="Nikosh" panose="02000000000000000000" pitchFamily="2" charset="0"/>
                <a:cs typeface="Nikosh" panose="02000000000000000000" pitchFamily="2" charset="0"/>
              </a:rPr>
              <a:t> </a:t>
            </a:r>
            <a:r>
              <a:rPr lang="as-IN" sz="2800" dirty="0">
                <a:latin typeface="Nikosh" panose="02000000000000000000" pitchFamily="2" charset="0"/>
                <a:cs typeface="Nikosh" panose="02000000000000000000" pitchFamily="2" charset="0"/>
              </a:rPr>
              <a:t>পাওয়ারপয়েন্ট উইন্ডোর বেশির ভাগ যায়গা জুড়ে স্লাইড প্যানের অবস্থান । এখানে স্লাইড তৈরি ও সম্পাদনার কাজ করা হয় </a:t>
            </a:r>
            <a:r>
              <a:rPr lang="as-IN" sz="3200" dirty="0">
                <a:latin typeface="Nikosh" panose="02000000000000000000" pitchFamily="2" charset="0"/>
                <a:cs typeface="Nikosh" panose="02000000000000000000" pitchFamily="2" charset="0"/>
              </a:rPr>
              <a:t>।</a:t>
            </a:r>
            <a:r>
              <a:rPr lang="en-US" sz="3200" dirty="0">
                <a:latin typeface="Nikosh" panose="02000000000000000000" pitchFamily="2" charset="0"/>
                <a:cs typeface="Nikosh" panose="02000000000000000000" pitchFamily="2" charset="0"/>
              </a:rPr>
              <a:t> </a:t>
            </a:r>
            <a:r>
              <a:rPr lang="as-IN" sz="2800" dirty="0">
                <a:latin typeface="Nikosh" panose="02000000000000000000" pitchFamily="2" charset="0"/>
                <a:cs typeface="Nikosh" panose="02000000000000000000" pitchFamily="2" charset="0"/>
              </a:rPr>
              <a:t>থাম্বনেইল্‌স প্যান (</a:t>
            </a:r>
            <a:r>
              <a:rPr lang="en-US" sz="2800" dirty="0">
                <a:latin typeface="Nikosh" panose="02000000000000000000" pitchFamily="2" charset="0"/>
                <a:cs typeface="Nikosh" panose="02000000000000000000" pitchFamily="2" charset="0"/>
              </a:rPr>
              <a:t>Thumbnails Pane): </a:t>
            </a:r>
            <a:r>
              <a:rPr lang="as-IN" sz="2800" dirty="0">
                <a:latin typeface="Nikosh" panose="02000000000000000000" pitchFamily="2" charset="0"/>
                <a:cs typeface="Nikosh" panose="02000000000000000000" pitchFamily="2" charset="0"/>
              </a:rPr>
              <a:t>পাওয়ারপয়েন্ট উইন্ডোর বাম দিকে থাম্বনেইল্‌স প্যানের অবস্থান । এখানে স্লাইডসমূহের থাম্বনেইল প্রদর্শিত হয়, এখান থেকে স্লাইডের ক্রম পরিবর্তন  করা ছাড়াও আরও অনেক কাজ করা যায় ।</a:t>
            </a:r>
            <a:endParaRPr lang="en-US" sz="2800" dirty="0">
              <a:latin typeface="Nikosh" panose="02000000000000000000" pitchFamily="2" charset="0"/>
              <a:cs typeface="Nikosh" panose="02000000000000000000" pitchFamily="2" charset="0"/>
            </a:endParaRPr>
          </a:p>
          <a:p>
            <a:pPr algn="ctr"/>
            <a:endParaRPr lang="en-US" sz="2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811374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80">
                                          <p:stCondLst>
                                            <p:cond delay="0"/>
                                          </p:stCondLst>
                                        </p:cTn>
                                        <p:tgtEl>
                                          <p:spTgt spid="11"/>
                                        </p:tgtEl>
                                      </p:cBhvr>
                                    </p:animEffect>
                                    <p:anim calcmode="lin" valueType="num">
                                      <p:cBhvr>
                                        <p:cTn id="1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2" dur="26">
                                          <p:stCondLst>
                                            <p:cond delay="650"/>
                                          </p:stCondLst>
                                        </p:cTn>
                                        <p:tgtEl>
                                          <p:spTgt spid="11"/>
                                        </p:tgtEl>
                                      </p:cBhvr>
                                      <p:to x="100000" y="60000"/>
                                    </p:animScale>
                                    <p:animScale>
                                      <p:cBhvr>
                                        <p:cTn id="23" dur="166" decel="50000">
                                          <p:stCondLst>
                                            <p:cond delay="676"/>
                                          </p:stCondLst>
                                        </p:cTn>
                                        <p:tgtEl>
                                          <p:spTgt spid="11"/>
                                        </p:tgtEl>
                                      </p:cBhvr>
                                      <p:to x="100000" y="100000"/>
                                    </p:animScale>
                                    <p:animScale>
                                      <p:cBhvr>
                                        <p:cTn id="24" dur="26">
                                          <p:stCondLst>
                                            <p:cond delay="1312"/>
                                          </p:stCondLst>
                                        </p:cTn>
                                        <p:tgtEl>
                                          <p:spTgt spid="11"/>
                                        </p:tgtEl>
                                      </p:cBhvr>
                                      <p:to x="100000" y="80000"/>
                                    </p:animScale>
                                    <p:animScale>
                                      <p:cBhvr>
                                        <p:cTn id="25" dur="166" decel="50000">
                                          <p:stCondLst>
                                            <p:cond delay="1338"/>
                                          </p:stCondLst>
                                        </p:cTn>
                                        <p:tgtEl>
                                          <p:spTgt spid="11"/>
                                        </p:tgtEl>
                                      </p:cBhvr>
                                      <p:to x="100000" y="100000"/>
                                    </p:animScale>
                                    <p:animScale>
                                      <p:cBhvr>
                                        <p:cTn id="26" dur="26">
                                          <p:stCondLst>
                                            <p:cond delay="1642"/>
                                          </p:stCondLst>
                                        </p:cTn>
                                        <p:tgtEl>
                                          <p:spTgt spid="11"/>
                                        </p:tgtEl>
                                      </p:cBhvr>
                                      <p:to x="100000" y="90000"/>
                                    </p:animScale>
                                    <p:animScale>
                                      <p:cBhvr>
                                        <p:cTn id="27" dur="166" decel="50000">
                                          <p:stCondLst>
                                            <p:cond delay="1668"/>
                                          </p:stCondLst>
                                        </p:cTn>
                                        <p:tgtEl>
                                          <p:spTgt spid="11"/>
                                        </p:tgtEl>
                                      </p:cBhvr>
                                      <p:to x="100000" y="100000"/>
                                    </p:animScale>
                                    <p:animScale>
                                      <p:cBhvr>
                                        <p:cTn id="28" dur="26">
                                          <p:stCondLst>
                                            <p:cond delay="1808"/>
                                          </p:stCondLst>
                                        </p:cTn>
                                        <p:tgtEl>
                                          <p:spTgt spid="11"/>
                                        </p:tgtEl>
                                      </p:cBhvr>
                                      <p:to x="100000" y="95000"/>
                                    </p:animScale>
                                    <p:animScale>
                                      <p:cBhvr>
                                        <p:cTn id="2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FB72605-610B-4F58-8736-B24B14A06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649" y="709070"/>
            <a:ext cx="9587132" cy="1644713"/>
          </a:xfrm>
          <a:prstGeom prst="rect">
            <a:avLst/>
          </a:prstGeom>
        </p:spPr>
      </p:pic>
      <p:sp>
        <p:nvSpPr>
          <p:cNvPr id="11" name="TextBox 10">
            <a:extLst>
              <a:ext uri="{FF2B5EF4-FFF2-40B4-BE49-F238E27FC236}">
                <a16:creationId xmlns:a16="http://schemas.microsoft.com/office/drawing/2014/main" id="{454EA84D-E6EC-42A4-B30A-9AD58E15A0B1}"/>
              </a:ext>
            </a:extLst>
          </p:cNvPr>
          <p:cNvSpPr txBox="1"/>
          <p:nvPr/>
        </p:nvSpPr>
        <p:spPr>
          <a:xfrm>
            <a:off x="949569" y="2671828"/>
            <a:ext cx="10411538" cy="2677656"/>
          </a:xfrm>
          <a:prstGeom prst="rect">
            <a:avLst/>
          </a:prstGeom>
          <a:noFill/>
        </p:spPr>
        <p:txBody>
          <a:bodyPr wrap="square" rtlCol="0">
            <a:spAutoFit/>
          </a:bodyPr>
          <a:lstStyle/>
          <a:p>
            <a:r>
              <a:rPr lang="as-IN" sz="2800" dirty="0">
                <a:solidFill>
                  <a:srgbClr val="FF0000"/>
                </a:solidFill>
                <a:latin typeface="Nikosh" panose="02000000000000000000" pitchFamily="2" charset="0"/>
                <a:cs typeface="Nikosh" panose="02000000000000000000" pitchFamily="2" charset="0"/>
              </a:rPr>
              <a:t>স্ট্যাটাস বার(</a:t>
            </a:r>
            <a:r>
              <a:rPr lang="en-US" sz="2800" dirty="0">
                <a:solidFill>
                  <a:srgbClr val="FF0000"/>
                </a:solidFill>
                <a:latin typeface="Nikosh" panose="02000000000000000000" pitchFamily="2" charset="0"/>
                <a:cs typeface="Nikosh" panose="02000000000000000000" pitchFamily="2" charset="0"/>
              </a:rPr>
              <a:t>Status Bar): </a:t>
            </a:r>
            <a:r>
              <a:rPr lang="as-IN" sz="2800" dirty="0">
                <a:latin typeface="Nikosh" panose="02000000000000000000" pitchFamily="2" charset="0"/>
                <a:cs typeface="Nikosh" panose="02000000000000000000" pitchFamily="2" charset="0"/>
              </a:rPr>
              <a:t>স্ট্যাটাস বার পাওয়ারপয়েন্ট উইন্ডোর নিচের দিকে  থাকে । স্ট্যাটাস বার প্রেজেন্টেশন সম্পর্কে বিভিন্ন সময় বিভিন্ন তথ্য প্রদান করে । স্ট্যাটাস বারে বিভিন্ন বাটন থাকে  যেমন </a:t>
            </a:r>
            <a:r>
              <a:rPr lang="en-US" sz="2800" dirty="0">
                <a:latin typeface="Nikosh" panose="02000000000000000000" pitchFamily="2" charset="0"/>
                <a:cs typeface="Nikosh" panose="02000000000000000000" pitchFamily="2" charset="0"/>
              </a:rPr>
              <a:t>View Indicator, Spell Check, View Shortcut, Zoom Slider </a:t>
            </a:r>
            <a:r>
              <a:rPr lang="as-IN" sz="2800" dirty="0">
                <a:latin typeface="Nikosh" panose="02000000000000000000" pitchFamily="2" charset="0"/>
                <a:cs typeface="Nikosh" panose="02000000000000000000" pitchFamily="2" charset="0"/>
              </a:rPr>
              <a:t>প্রভৃতি । স্ট্যাটাস বারের ফাঁকা স্থানে মাউস পয়েন্টার রেখে মাউসের রাইট বাটনে ক্লিক করলে কমান্ডের একটি তালিকা আসবে এখান থেকে কোনো কমান্ডকে স্ট্যাটাস বারে রাখতে চাইলে বা বাদ দিতে চাইলে উক্ত কমান্ডের উপর ক্লিক করতে হবে ।</a:t>
            </a:r>
            <a:endParaRPr lang="en-US" sz="2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016841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23" presetClass="entr" presetSubtype="52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p:val>
                                            <p:fltVal val="0.5"/>
                                          </p:val>
                                        </p:tav>
                                        <p:tav tm="100000">
                                          <p:val>
                                            <p:strVal val="#ppt_x"/>
                                          </p:val>
                                        </p:tav>
                                      </p:tavLst>
                                    </p:anim>
                                    <p:anim calcmode="lin" valueType="num">
                                      <p:cBhvr>
                                        <p:cTn id="14"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A9F2C3A-C431-486B-A707-9574B828B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715" y="721811"/>
            <a:ext cx="6088569" cy="2519408"/>
          </a:xfrm>
          <a:prstGeom prst="rect">
            <a:avLst/>
          </a:prstGeom>
        </p:spPr>
      </p:pic>
      <p:sp>
        <p:nvSpPr>
          <p:cNvPr id="11" name="TextBox 10">
            <a:extLst>
              <a:ext uri="{FF2B5EF4-FFF2-40B4-BE49-F238E27FC236}">
                <a16:creationId xmlns:a16="http://schemas.microsoft.com/office/drawing/2014/main" id="{E02E88C9-B3FC-40A3-949F-553D4FDB9162}"/>
              </a:ext>
            </a:extLst>
          </p:cNvPr>
          <p:cNvSpPr txBox="1"/>
          <p:nvPr/>
        </p:nvSpPr>
        <p:spPr>
          <a:xfrm>
            <a:off x="949569" y="3544866"/>
            <a:ext cx="10399012" cy="2308324"/>
          </a:xfrm>
          <a:prstGeom prst="rect">
            <a:avLst/>
          </a:prstGeom>
          <a:noFill/>
        </p:spPr>
        <p:txBody>
          <a:bodyPr wrap="square" rtlCol="0">
            <a:spAutoFit/>
          </a:bodyPr>
          <a:lstStyle/>
          <a:p>
            <a:r>
              <a:rPr lang="en-US" sz="2400" dirty="0">
                <a:solidFill>
                  <a:srgbClr val="00FF00"/>
                </a:solidFill>
                <a:effectLst/>
              </a:rPr>
              <a:t>Slide Sorter View:</a:t>
            </a:r>
            <a:r>
              <a:rPr lang="en-US" sz="2400" dirty="0"/>
              <a:t> Slide Sorter View </a:t>
            </a:r>
            <a:r>
              <a:rPr lang="as-IN" sz="2400" dirty="0"/>
              <a:t>তে স্লাইডগুলো থাম্বনেইল আকারে বাম থেকে ডানে  দেখা যায় । এই ভিউতে খুব সহজে স্লাইডগুলোর ক্রম পরিবর্তন করা ছাড়াও কোনো স্লাইডকে খুব সহজে </a:t>
            </a:r>
            <a:r>
              <a:rPr lang="en-US" sz="2400" dirty="0"/>
              <a:t>Duplicate </a:t>
            </a:r>
            <a:r>
              <a:rPr lang="as-IN" sz="2400" dirty="0"/>
              <a:t>করা, </a:t>
            </a:r>
            <a:r>
              <a:rPr lang="en-US" sz="2400" dirty="0"/>
              <a:t>Delete </a:t>
            </a:r>
            <a:r>
              <a:rPr lang="as-IN" sz="2400" dirty="0"/>
              <a:t>করা, </a:t>
            </a:r>
            <a:r>
              <a:rPr lang="en-US" sz="2400" dirty="0"/>
              <a:t>Background </a:t>
            </a:r>
            <a:r>
              <a:rPr lang="as-IN" sz="2400" dirty="0"/>
              <a:t>পরিবর্তন করা যায় । স্লাইডসমূহের আকার ছোট-বড় করতে </a:t>
            </a:r>
            <a:r>
              <a:rPr lang="en-US" sz="2400" dirty="0"/>
              <a:t>Zoom Slider </a:t>
            </a:r>
            <a:r>
              <a:rPr lang="as-IN" sz="2400" dirty="0"/>
              <a:t>ব্যবহার করা হয় । </a:t>
            </a:r>
            <a:r>
              <a:rPr lang="en-US" sz="2400" dirty="0"/>
              <a:t>Zoom Slider </a:t>
            </a:r>
            <a:r>
              <a:rPr lang="as-IN" sz="2400" dirty="0"/>
              <a:t>কে বামে ড্রাগ করলে স্লাইডের আকার ছোট হবে এবং </a:t>
            </a:r>
            <a:r>
              <a:rPr lang="en-US" sz="2400" dirty="0"/>
              <a:t>Zoom Slider </a:t>
            </a:r>
            <a:r>
              <a:rPr lang="as-IN" sz="2400" dirty="0"/>
              <a:t>কে ডানে ড্রাগ করলে স্লাইডের আকার বড় হবে ।</a:t>
            </a:r>
            <a:endParaRPr lang="en-US" sz="2400" dirty="0"/>
          </a:p>
        </p:txBody>
      </p:sp>
    </p:spTree>
    <p:extLst>
      <p:ext uri="{BB962C8B-B14F-4D97-AF65-F5344CB8AC3E}">
        <p14:creationId xmlns:p14="http://schemas.microsoft.com/office/powerpoint/2010/main" val="66120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B95C705-ECB2-4B65-A766-AE20C952E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350" y="762673"/>
            <a:ext cx="4676737" cy="2495857"/>
          </a:xfrm>
          <a:prstGeom prst="rect">
            <a:avLst/>
          </a:prstGeom>
        </p:spPr>
      </p:pic>
      <p:sp>
        <p:nvSpPr>
          <p:cNvPr id="12" name="Rectangle 1">
            <a:extLst>
              <a:ext uri="{FF2B5EF4-FFF2-40B4-BE49-F238E27FC236}">
                <a16:creationId xmlns:a16="http://schemas.microsoft.com/office/drawing/2014/main" id="{8D0DFE6A-B94C-42A0-9A72-FDB6B6AF4D66}"/>
              </a:ext>
            </a:extLst>
          </p:cNvPr>
          <p:cNvSpPr>
            <a:spLocks noChangeArrowheads="1"/>
          </p:cNvSpPr>
          <p:nvPr/>
        </p:nvSpPr>
        <p:spPr bwMode="auto">
          <a:xfrm rot="10800000" flipV="1">
            <a:off x="890421" y="3650545"/>
            <a:ext cx="1041115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FF00"/>
                </a:solidFill>
                <a:effectLst/>
                <a:latin typeface="Nikosh" panose="02000000000000000000" pitchFamily="2" charset="0"/>
                <a:cs typeface="Nikosh" panose="02000000000000000000" pitchFamily="2" charset="0"/>
              </a:rPr>
              <a:t>Reading View: </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Reading View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তে খুব সহজে স্লাইডগুলোর </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Preview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দেখা যায়</a:t>
            </a:r>
            <a:r>
              <a:rPr kumimoji="0" lang="en-US" altLang="en-US" sz="2800" b="1" i="0" u="none" strike="noStrike" cap="none" normalizeH="0" baseline="0" dirty="0">
                <a:ln>
                  <a:noFill/>
                </a:ln>
                <a:solidFill>
                  <a:schemeClr val="tx1"/>
                </a:solidFill>
                <a:effectLst/>
                <a:latin typeface="Nikosh" panose="02000000000000000000" pitchFamily="2" charset="0"/>
                <a:cs typeface="Nikosh" panose="02000000000000000000" pitchFamily="2" charset="0"/>
              </a:rPr>
              <a:t>,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অনেকটা </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Slide Show View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এর মত । স্ট্যাটাস বারটি স্ক্রীনে দেখা যায় । </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Navigation Button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অর্থাৎ </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Previous Button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এবং </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Next Button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ব্যবহার করে এক স্লাইড থেকে অন্য স্লাইডে যাওয়া যায় । </a:t>
            </a:r>
            <a:endPar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endParaRPr>
          </a:p>
        </p:txBody>
      </p:sp>
      <p:pic>
        <p:nvPicPr>
          <p:cNvPr id="2050" name="Picture 2" descr="previous buton">
            <a:extLst>
              <a:ext uri="{FF2B5EF4-FFF2-40B4-BE49-F238E27FC236}">
                <a16:creationId xmlns:a16="http://schemas.microsoft.com/office/drawing/2014/main" id="{BAAAD548-DBE7-4E0E-8420-3570D33DB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0563" y="-136525"/>
            <a:ext cx="1905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Next button">
            <a:extLst>
              <a:ext uri="{FF2B5EF4-FFF2-40B4-BE49-F238E27FC236}">
                <a16:creationId xmlns:a16="http://schemas.microsoft.com/office/drawing/2014/main" id="{E609CFAC-E91B-4884-8BC2-4766CE5EB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7338" y="-136525"/>
            <a:ext cx="228600"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834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62457397-730E-4075-B205-B10D3F8D5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64" y="726041"/>
            <a:ext cx="4477166" cy="2860707"/>
          </a:xfrm>
          <a:prstGeom prst="rect">
            <a:avLst/>
          </a:prstGeom>
        </p:spPr>
      </p:pic>
      <p:sp>
        <p:nvSpPr>
          <p:cNvPr id="11" name="TextBox 10">
            <a:extLst>
              <a:ext uri="{FF2B5EF4-FFF2-40B4-BE49-F238E27FC236}">
                <a16:creationId xmlns:a16="http://schemas.microsoft.com/office/drawing/2014/main" id="{4ED2DB75-5FBC-4095-87DE-CAAB72E2CCD0}"/>
              </a:ext>
            </a:extLst>
          </p:cNvPr>
          <p:cNvSpPr txBox="1"/>
          <p:nvPr/>
        </p:nvSpPr>
        <p:spPr>
          <a:xfrm>
            <a:off x="949569" y="3773438"/>
            <a:ext cx="10290518" cy="1754326"/>
          </a:xfrm>
          <a:prstGeom prst="rect">
            <a:avLst/>
          </a:prstGeom>
          <a:noFill/>
        </p:spPr>
        <p:txBody>
          <a:bodyPr wrap="square" rtlCol="0">
            <a:spAutoFit/>
          </a:bodyPr>
          <a:lstStyle/>
          <a:p>
            <a:r>
              <a:rPr lang="en-US" sz="3600" b="1" dirty="0">
                <a:solidFill>
                  <a:srgbClr val="FF0000"/>
                </a:solidFill>
                <a:effectLst/>
                <a:latin typeface="Nikosh" panose="02000000000000000000" pitchFamily="2" charset="0"/>
                <a:cs typeface="Nikosh" panose="02000000000000000000" pitchFamily="2" charset="0"/>
              </a:rPr>
              <a:t>Fit Slide to Current Window: </a:t>
            </a:r>
            <a:r>
              <a:rPr lang="as-IN" sz="3600" dirty="0">
                <a:latin typeface="Nikosh" panose="02000000000000000000" pitchFamily="2" charset="0"/>
                <a:cs typeface="Nikosh" panose="02000000000000000000" pitchFamily="2" charset="0"/>
              </a:rPr>
              <a:t>স্লাইডকে </a:t>
            </a:r>
            <a:r>
              <a:rPr lang="en-US" sz="3600" dirty="0">
                <a:latin typeface="Nikosh" panose="02000000000000000000" pitchFamily="2" charset="0"/>
                <a:cs typeface="Nikosh" panose="02000000000000000000" pitchFamily="2" charset="0"/>
              </a:rPr>
              <a:t>Slide Pane -</a:t>
            </a:r>
            <a:r>
              <a:rPr lang="as-IN" sz="3600" dirty="0">
                <a:latin typeface="Nikosh" panose="02000000000000000000" pitchFamily="2" charset="0"/>
                <a:cs typeface="Nikosh" panose="02000000000000000000" pitchFamily="2" charset="0"/>
              </a:rPr>
              <a:t>এর আয়তন অনুযায়ী সর্বোচ্চ পর্যায়ে বড় করে দেখার জন্য </a:t>
            </a:r>
            <a:r>
              <a:rPr lang="en-US" sz="3600" dirty="0">
                <a:latin typeface="Nikosh" panose="02000000000000000000" pitchFamily="2" charset="0"/>
                <a:cs typeface="Nikosh" panose="02000000000000000000" pitchFamily="2" charset="0"/>
              </a:rPr>
              <a:t>Fit Slide to Current Window </a:t>
            </a:r>
            <a:r>
              <a:rPr lang="as-IN" sz="3600" dirty="0">
                <a:latin typeface="Nikosh" panose="02000000000000000000" pitchFamily="2" charset="0"/>
                <a:cs typeface="Nikosh" panose="02000000000000000000" pitchFamily="2" charset="0"/>
              </a:rPr>
              <a:t>বাটোন ব্যবহার করা হয় ।</a:t>
            </a:r>
            <a:endParaRPr lang="en-US" sz="36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904013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AA2BC944-99FD-4286-B6D1-6385551BBF41}"/>
              </a:ext>
            </a:extLst>
          </p:cNvPr>
          <p:cNvGrpSpPr/>
          <p:nvPr/>
        </p:nvGrpSpPr>
        <p:grpSpPr>
          <a:xfrm>
            <a:off x="3920551" y="1030435"/>
            <a:ext cx="6362497" cy="2210784"/>
            <a:chOff x="3920551" y="1030435"/>
            <a:chExt cx="6362497" cy="2210784"/>
          </a:xfrm>
        </p:grpSpPr>
        <p:sp>
          <p:nvSpPr>
            <p:cNvPr id="11" name="TextBox 10">
              <a:extLst>
                <a:ext uri="{FF2B5EF4-FFF2-40B4-BE49-F238E27FC236}">
                  <a16:creationId xmlns:a16="http://schemas.microsoft.com/office/drawing/2014/main" id="{C06CD926-F206-4B62-B6C5-0C19ED6DFCDB}"/>
                </a:ext>
              </a:extLst>
            </p:cNvPr>
            <p:cNvSpPr txBox="1"/>
            <p:nvPr/>
          </p:nvSpPr>
          <p:spPr>
            <a:xfrm>
              <a:off x="3920551" y="1030435"/>
              <a:ext cx="2841353" cy="1200329"/>
            </a:xfrm>
            <a:prstGeom prst="rect">
              <a:avLst/>
            </a:prstGeom>
            <a:solidFill>
              <a:schemeClr val="accent4">
                <a:lumMod val="60000"/>
                <a:lumOff val="40000"/>
              </a:schemeClr>
            </a:solidFill>
            <a:effectLst>
              <a:outerShdw blurRad="825500" dist="50800" dir="5400000" algn="ctr" rotWithShape="0">
                <a:srgbClr val="000000"/>
              </a:outerShdw>
              <a:reflection blurRad="863600" stA="47000" endPos="61000" dist="25400" dir="5400000" sy="-100000" algn="bl" rotWithShape="0"/>
            </a:effectLst>
            <a:scene3d>
              <a:camera prst="orthographicFront"/>
              <a:lightRig rig="brightRoom" dir="t"/>
            </a:scene3d>
            <a:sp3d contourW="12700" prstMaterial="clear">
              <a:bevelT w="209550" h="152400" prst="convex"/>
              <a:bevelB prst="convex"/>
              <a:contourClr>
                <a:schemeClr val="accent2">
                  <a:lumMod val="40000"/>
                  <a:lumOff val="60000"/>
                </a:schemeClr>
              </a:contourClr>
            </a:sp3d>
          </p:spPr>
          <p:txBody>
            <a:bodyPr wrap="square" rtlCol="0">
              <a:spAutoFit/>
            </a:bodyPr>
            <a:lstStyle/>
            <a:p>
              <a:pPr algn="ctr"/>
              <a:r>
                <a:rPr lang="bn-BD" sz="48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72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মূল্যায়ন</a:t>
              </a:r>
              <a:endParaRPr lang="en-US" sz="72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pic>
          <p:nvPicPr>
            <p:cNvPr id="12" name="Picture 11">
              <a:extLst>
                <a:ext uri="{FF2B5EF4-FFF2-40B4-BE49-F238E27FC236}">
                  <a16:creationId xmlns:a16="http://schemas.microsoft.com/office/drawing/2014/main" id="{2B8A4E80-61E8-4027-8BD2-4CDAD3FFB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980" y="1030435"/>
              <a:ext cx="2242068" cy="2210784"/>
            </a:xfrm>
            <a:prstGeom prst="rect">
              <a:avLst/>
            </a:prstGeom>
          </p:spPr>
        </p:pic>
      </p:grpSp>
      <p:sp>
        <p:nvSpPr>
          <p:cNvPr id="6" name="TextBox 5">
            <a:extLst>
              <a:ext uri="{FF2B5EF4-FFF2-40B4-BE49-F238E27FC236}">
                <a16:creationId xmlns:a16="http://schemas.microsoft.com/office/drawing/2014/main" id="{E01D6B8F-BC91-42AB-8A82-23A73B7098B8}"/>
              </a:ext>
            </a:extLst>
          </p:cNvPr>
          <p:cNvSpPr txBox="1"/>
          <p:nvPr/>
        </p:nvSpPr>
        <p:spPr>
          <a:xfrm>
            <a:off x="1426464" y="3682243"/>
            <a:ext cx="8788736" cy="1569660"/>
          </a:xfrm>
          <a:prstGeom prst="rect">
            <a:avLst/>
          </a:prstGeom>
          <a:noFill/>
        </p:spPr>
        <p:txBody>
          <a:bodyPr wrap="square" rtlCol="0">
            <a:spAutoFit/>
          </a:bodyPr>
          <a:lstStyle/>
          <a:p>
            <a:r>
              <a:rPr lang="en-US" sz="4800" dirty="0" err="1">
                <a:solidFill>
                  <a:srgbClr val="0070C0"/>
                </a:solidFill>
                <a:latin typeface="Nikosh" panose="02000000000000000000" pitchFamily="2" charset="0"/>
                <a:cs typeface="Nikosh" panose="02000000000000000000" pitchFamily="2" charset="0"/>
              </a:rPr>
              <a:t>Ms-Powerpoint</a:t>
            </a:r>
            <a:r>
              <a:rPr lang="en-US" sz="4800" dirty="0">
                <a:solidFill>
                  <a:srgbClr val="0070C0"/>
                </a:solidFill>
                <a:latin typeface="Nikosh" panose="02000000000000000000" pitchFamily="2" charset="0"/>
                <a:cs typeface="Nikosh" panose="02000000000000000000" pitchFamily="2" charset="0"/>
              </a:rPr>
              <a:t> open </a:t>
            </a:r>
            <a:r>
              <a:rPr lang="en-US" sz="4800" dirty="0" err="1">
                <a:solidFill>
                  <a:srgbClr val="0070C0"/>
                </a:solidFill>
                <a:latin typeface="Nikosh" panose="02000000000000000000" pitchFamily="2" charset="0"/>
                <a:cs typeface="Nikosh" panose="02000000000000000000" pitchFamily="2" charset="0"/>
              </a:rPr>
              <a:t>করার</a:t>
            </a:r>
            <a:r>
              <a:rPr lang="en-US" sz="4800" dirty="0">
                <a:solidFill>
                  <a:srgbClr val="0070C0"/>
                </a:solidFill>
                <a:latin typeface="Nikosh" panose="02000000000000000000" pitchFamily="2" charset="0"/>
                <a:cs typeface="Nikosh" panose="02000000000000000000" pitchFamily="2" charset="0"/>
              </a:rPr>
              <a:t> </a:t>
            </a:r>
            <a:r>
              <a:rPr lang="en-US" sz="4800" dirty="0" err="1">
                <a:solidFill>
                  <a:srgbClr val="0070C0"/>
                </a:solidFill>
                <a:latin typeface="Nikosh" panose="02000000000000000000" pitchFamily="2" charset="0"/>
                <a:cs typeface="Nikosh" panose="02000000000000000000" pitchFamily="2" charset="0"/>
              </a:rPr>
              <a:t>পদ্ধতি</a:t>
            </a:r>
            <a:r>
              <a:rPr lang="en-US" sz="4800" dirty="0">
                <a:solidFill>
                  <a:srgbClr val="0070C0"/>
                </a:solidFill>
                <a:latin typeface="Nikosh" panose="02000000000000000000" pitchFamily="2" charset="0"/>
                <a:cs typeface="Nikosh" panose="02000000000000000000" pitchFamily="2" charset="0"/>
              </a:rPr>
              <a:t> </a:t>
            </a:r>
            <a:r>
              <a:rPr lang="en-US" sz="4800" dirty="0" err="1">
                <a:solidFill>
                  <a:srgbClr val="0070C0"/>
                </a:solidFill>
                <a:latin typeface="Nikosh" panose="02000000000000000000" pitchFamily="2" charset="0"/>
                <a:cs typeface="Nikosh" panose="02000000000000000000" pitchFamily="2" charset="0"/>
              </a:rPr>
              <a:t>খাতায়</a:t>
            </a:r>
            <a:r>
              <a:rPr lang="en-US" sz="4800" dirty="0">
                <a:solidFill>
                  <a:srgbClr val="0070C0"/>
                </a:solidFill>
                <a:latin typeface="Nikosh" panose="02000000000000000000" pitchFamily="2" charset="0"/>
                <a:cs typeface="Nikosh" panose="02000000000000000000" pitchFamily="2" charset="0"/>
              </a:rPr>
              <a:t> </a:t>
            </a:r>
            <a:r>
              <a:rPr lang="en-US" sz="4800" dirty="0" err="1">
                <a:solidFill>
                  <a:srgbClr val="0070C0"/>
                </a:solidFill>
                <a:latin typeface="Nikosh" panose="02000000000000000000" pitchFamily="2" charset="0"/>
                <a:cs typeface="Nikosh" panose="02000000000000000000" pitchFamily="2" charset="0"/>
              </a:rPr>
              <a:t>লিখে</a:t>
            </a:r>
            <a:r>
              <a:rPr lang="en-US" sz="4800" dirty="0">
                <a:solidFill>
                  <a:srgbClr val="0070C0"/>
                </a:solidFill>
                <a:latin typeface="Nikosh" panose="02000000000000000000" pitchFamily="2" charset="0"/>
                <a:cs typeface="Nikosh" panose="02000000000000000000" pitchFamily="2" charset="0"/>
              </a:rPr>
              <a:t> </a:t>
            </a:r>
            <a:r>
              <a:rPr lang="en-US" sz="4800" dirty="0" err="1">
                <a:solidFill>
                  <a:srgbClr val="0070C0"/>
                </a:solidFill>
                <a:latin typeface="Nikosh" panose="02000000000000000000" pitchFamily="2" charset="0"/>
                <a:cs typeface="Nikosh" panose="02000000000000000000" pitchFamily="2" charset="0"/>
              </a:rPr>
              <a:t>কাজটি</a:t>
            </a:r>
            <a:r>
              <a:rPr lang="en-US" sz="4800" dirty="0">
                <a:solidFill>
                  <a:srgbClr val="0070C0"/>
                </a:solidFill>
                <a:latin typeface="Nikosh" panose="02000000000000000000" pitchFamily="2" charset="0"/>
                <a:cs typeface="Nikosh" panose="02000000000000000000" pitchFamily="2" charset="0"/>
              </a:rPr>
              <a:t> </a:t>
            </a:r>
            <a:r>
              <a:rPr lang="en-US" sz="4800" dirty="0" err="1">
                <a:solidFill>
                  <a:srgbClr val="0070C0"/>
                </a:solidFill>
                <a:latin typeface="Nikosh" panose="02000000000000000000" pitchFamily="2" charset="0"/>
                <a:cs typeface="Nikosh" panose="02000000000000000000" pitchFamily="2" charset="0"/>
              </a:rPr>
              <a:t>করে</a:t>
            </a:r>
            <a:r>
              <a:rPr lang="en-US" sz="4800" dirty="0">
                <a:solidFill>
                  <a:srgbClr val="0070C0"/>
                </a:solidFill>
                <a:latin typeface="Nikosh" panose="02000000000000000000" pitchFamily="2" charset="0"/>
                <a:cs typeface="Nikosh" panose="02000000000000000000" pitchFamily="2" charset="0"/>
              </a:rPr>
              <a:t> </a:t>
            </a:r>
            <a:r>
              <a:rPr lang="en-US" sz="4800" dirty="0" err="1">
                <a:solidFill>
                  <a:srgbClr val="0070C0"/>
                </a:solidFill>
                <a:latin typeface="Nikosh" panose="02000000000000000000" pitchFamily="2" charset="0"/>
                <a:cs typeface="Nikosh" panose="02000000000000000000" pitchFamily="2" charset="0"/>
              </a:rPr>
              <a:t>দেখাও</a:t>
            </a:r>
            <a:r>
              <a:rPr lang="en-US" sz="4800" dirty="0">
                <a:solidFill>
                  <a:srgbClr val="0070C0"/>
                </a:solidFill>
                <a:latin typeface="Nikosh" panose="02000000000000000000" pitchFamily="2" charset="0"/>
                <a:cs typeface="Nikosh" panose="02000000000000000000" pitchFamily="2" charset="0"/>
              </a:rPr>
              <a:t>।</a:t>
            </a:r>
            <a:endParaRPr lang="en-US" sz="4800" dirty="0"/>
          </a:p>
        </p:txBody>
      </p:sp>
    </p:spTree>
    <p:extLst>
      <p:ext uri="{BB962C8B-B14F-4D97-AF65-F5344CB8AC3E}">
        <p14:creationId xmlns:p14="http://schemas.microsoft.com/office/powerpoint/2010/main" val="3860900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4BA2FD-6AE1-41FE-8DAC-A29AA9431854}"/>
              </a:ext>
            </a:extLst>
          </p:cNvPr>
          <p:cNvSpPr/>
          <p:nvPr/>
        </p:nvSpPr>
        <p:spPr>
          <a:xfrm>
            <a:off x="-457216" y="12290"/>
            <a:ext cx="12737045" cy="687190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4841521-5228-461C-AF87-6BA2F478D15D}"/>
              </a:ext>
            </a:extLst>
          </p:cNvPr>
          <p:cNvGrpSpPr/>
          <p:nvPr/>
        </p:nvGrpSpPr>
        <p:grpSpPr>
          <a:xfrm>
            <a:off x="-11848733" y="-136517"/>
            <a:ext cx="13653917" cy="7131034"/>
            <a:chOff x="957833" y="-88037"/>
            <a:chExt cx="11416223" cy="7079192"/>
          </a:xfrm>
        </p:grpSpPr>
        <p:grpSp>
          <p:nvGrpSpPr>
            <p:cNvPr id="24" name="Group 23">
              <a:extLst>
                <a:ext uri="{FF2B5EF4-FFF2-40B4-BE49-F238E27FC236}">
                  <a16:creationId xmlns:a16="http://schemas.microsoft.com/office/drawing/2014/main" id="{9D0ADADA-2DD7-4F05-BBAD-946E0646F3B4}"/>
                </a:ext>
              </a:extLst>
            </p:cNvPr>
            <p:cNvGrpSpPr/>
            <p:nvPr/>
          </p:nvGrpSpPr>
          <p:grpSpPr>
            <a:xfrm>
              <a:off x="957833" y="-88037"/>
              <a:ext cx="11416223" cy="6934198"/>
              <a:chOff x="255475" y="-76201"/>
              <a:chExt cx="11416223" cy="6934198"/>
            </a:xfrm>
            <a:effectLst>
              <a:outerShdw blurRad="254000" dist="88900" algn="ctr" rotWithShape="0">
                <a:srgbClr val="000000">
                  <a:alpha val="51000"/>
                </a:srgbClr>
              </a:outerShdw>
            </a:effectLst>
          </p:grpSpPr>
          <p:sp>
            <p:nvSpPr>
              <p:cNvPr id="3" name="Rectangle 2">
                <a:extLst>
                  <a:ext uri="{FF2B5EF4-FFF2-40B4-BE49-F238E27FC236}">
                    <a16:creationId xmlns:a16="http://schemas.microsoft.com/office/drawing/2014/main" id="{5BDCB29D-80E3-4C91-97CE-B5EC56497EA8}"/>
                  </a:ext>
                </a:extLst>
              </p:cNvPr>
              <p:cNvSpPr/>
              <p:nvPr/>
            </p:nvSpPr>
            <p:spPr>
              <a:xfrm>
                <a:off x="255475" y="-76201"/>
                <a:ext cx="10649614" cy="69341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F3AE4229-6389-4D83-A531-C56D556CE268}"/>
                  </a:ext>
                </a:extLst>
              </p:cNvPr>
              <p:cNvGrpSpPr/>
              <p:nvPr/>
            </p:nvGrpSpPr>
            <p:grpSpPr>
              <a:xfrm>
                <a:off x="10891576" y="3009900"/>
                <a:ext cx="780122" cy="851927"/>
                <a:chOff x="10882852" y="3086101"/>
                <a:chExt cx="780122" cy="851927"/>
              </a:xfrm>
            </p:grpSpPr>
            <p:sp>
              <p:nvSpPr>
                <p:cNvPr id="5" name="Rectangle: Top Corners Rounded 4">
                  <a:extLst>
                    <a:ext uri="{FF2B5EF4-FFF2-40B4-BE49-F238E27FC236}">
                      <a16:creationId xmlns:a16="http://schemas.microsoft.com/office/drawing/2014/main" id="{D614DC44-EBFB-4173-8060-E549CD81994F}"/>
                    </a:ext>
                  </a:extLst>
                </p:cNvPr>
                <p:cNvSpPr/>
                <p:nvPr/>
              </p:nvSpPr>
              <p:spPr>
                <a:xfrm rot="5400000">
                  <a:off x="10768553" y="3200400"/>
                  <a:ext cx="838200" cy="609601"/>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5CFDAFA-6D84-4203-A055-1DAAB9F02CD2}"/>
                    </a:ext>
                  </a:extLst>
                </p:cNvPr>
                <p:cNvSpPr txBox="1"/>
                <p:nvPr/>
              </p:nvSpPr>
              <p:spPr>
                <a:xfrm>
                  <a:off x="11053372" y="3168587"/>
                  <a:ext cx="609602" cy="769441"/>
                </a:xfrm>
                <a:prstGeom prst="rect">
                  <a:avLst/>
                </a:prstGeom>
                <a:noFill/>
              </p:spPr>
              <p:txBody>
                <a:bodyPr wrap="square" rtlCol="0">
                  <a:spAutoFit/>
                </a:bodyPr>
                <a:lstStyle/>
                <a:p>
                  <a:r>
                    <a:rPr lang="en-US" sz="4400" dirty="0">
                      <a:solidFill>
                        <a:schemeClr val="accent6">
                          <a:lumMod val="75000"/>
                        </a:schemeClr>
                      </a:solidFill>
                      <a:latin typeface="Daggersquare" pitchFamily="50" charset="0"/>
                    </a:rPr>
                    <a:t>A</a:t>
                  </a:r>
                </a:p>
              </p:txBody>
            </p:sp>
          </p:grpSp>
        </p:grpSp>
        <p:pic>
          <p:nvPicPr>
            <p:cNvPr id="27" name="Picture 26">
              <a:extLst>
                <a:ext uri="{FF2B5EF4-FFF2-40B4-BE49-F238E27FC236}">
                  <a16:creationId xmlns:a16="http://schemas.microsoft.com/office/drawing/2014/main" id="{A8513EB2-7B1C-44C9-995A-4FA4288A2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898" y="247298"/>
              <a:ext cx="2833252" cy="2833252"/>
            </a:xfrm>
            <a:prstGeom prst="rect">
              <a:avLst/>
            </a:prstGeom>
          </p:spPr>
        </p:pic>
        <p:grpSp>
          <p:nvGrpSpPr>
            <p:cNvPr id="28" name="Group 27">
              <a:extLst>
                <a:ext uri="{FF2B5EF4-FFF2-40B4-BE49-F238E27FC236}">
                  <a16:creationId xmlns:a16="http://schemas.microsoft.com/office/drawing/2014/main" id="{C4239CC6-1266-4813-AC15-69C02468B8C8}"/>
                </a:ext>
              </a:extLst>
            </p:cNvPr>
            <p:cNvGrpSpPr/>
            <p:nvPr/>
          </p:nvGrpSpPr>
          <p:grpSpPr>
            <a:xfrm>
              <a:off x="4402594" y="3409480"/>
              <a:ext cx="5805695" cy="3581675"/>
              <a:chOff x="1246325" y="3636593"/>
              <a:chExt cx="5495639" cy="3435546"/>
            </a:xfrm>
          </p:grpSpPr>
          <p:sp>
            <p:nvSpPr>
              <p:cNvPr id="29" name="TextBox 28">
                <a:extLst>
                  <a:ext uri="{FF2B5EF4-FFF2-40B4-BE49-F238E27FC236}">
                    <a16:creationId xmlns:a16="http://schemas.microsoft.com/office/drawing/2014/main" id="{D802EECC-D2DB-4A29-AC4B-E57AA0F4251A}"/>
                  </a:ext>
                </a:extLst>
              </p:cNvPr>
              <p:cNvSpPr txBox="1"/>
              <p:nvPr/>
            </p:nvSpPr>
            <p:spPr>
              <a:xfrm>
                <a:off x="1246325" y="4149465"/>
                <a:ext cx="5495639" cy="2922674"/>
              </a:xfrm>
              <a:prstGeom prst="rect">
                <a:avLst/>
              </a:prstGeom>
              <a:noFill/>
            </p:spPr>
            <p:txBody>
              <a:bodyPr wrap="square" rtlCol="0">
                <a:spAutoFit/>
              </a:bodyPr>
              <a:lstStyle/>
              <a:p>
                <a:pPr algn="ctr"/>
                <a:r>
                  <a:rPr lang="en-US" sz="32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32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সুমন </a:t>
                </a:r>
              </a:p>
              <a:p>
                <a:pPr algn="ctr"/>
                <a:r>
                  <a:rPr lang="en-US" sz="32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p>
              <a:p>
                <a:pPr algn="ct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p>
              <a:p>
                <a:pPr algn="ct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r>
                  <a:rPr lang="en-US" sz="3200" dirty="0">
                    <a:solidFill>
                      <a:srgbClr val="FF0000"/>
                    </a:solidFill>
                  </a:rPr>
                  <a:t> </a:t>
                </a:r>
              </a:p>
              <a:p>
                <a:pPr algn="ctr"/>
                <a:endParaRPr lang="en-US" sz="3200" dirty="0"/>
              </a:p>
            </p:txBody>
          </p:sp>
          <p:sp>
            <p:nvSpPr>
              <p:cNvPr id="30" name="Rectangle 29">
                <a:extLst>
                  <a:ext uri="{FF2B5EF4-FFF2-40B4-BE49-F238E27FC236}">
                    <a16:creationId xmlns:a16="http://schemas.microsoft.com/office/drawing/2014/main" id="{C46C3E7F-617C-4E3B-BE11-21663422DE87}"/>
                  </a:ext>
                </a:extLst>
              </p:cNvPr>
              <p:cNvSpPr/>
              <p:nvPr/>
            </p:nvSpPr>
            <p:spPr>
              <a:xfrm>
                <a:off x="2303959" y="3636593"/>
                <a:ext cx="2928874" cy="738049"/>
              </a:xfrm>
              <a:prstGeom prst="rect">
                <a:avLst/>
              </a:prstGeom>
              <a:noFill/>
            </p:spPr>
            <p:txBody>
              <a:bodyPr wrap="none" lIns="91440" tIns="45720" rIns="91440" bIns="45720">
                <a:spAutoFit/>
              </a:bodyPr>
              <a:lstStyle/>
              <a:p>
                <a:pPr algn="ctr"/>
                <a:r>
                  <a:rPr lang="en-US" sz="4400" b="0" cap="none" spc="0" dirty="0" err="1">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শিক্ষক</a:t>
                </a:r>
                <a:r>
                  <a:rPr lang="en-US" sz="4400" b="0" cap="none" spc="0" dirty="0">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400" b="0" cap="none" spc="0" dirty="0" err="1">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পরিচিতি</a:t>
                </a:r>
                <a:r>
                  <a:rPr lang="en-US" sz="4400" b="0" cap="none" spc="0" dirty="0">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p>
            </p:txBody>
          </p:sp>
        </p:grpSp>
      </p:grpSp>
      <p:grpSp>
        <p:nvGrpSpPr>
          <p:cNvPr id="12" name="Group 11">
            <a:extLst>
              <a:ext uri="{FF2B5EF4-FFF2-40B4-BE49-F238E27FC236}">
                <a16:creationId xmlns:a16="http://schemas.microsoft.com/office/drawing/2014/main" id="{80115630-2088-439B-A867-60F172904A10}"/>
              </a:ext>
            </a:extLst>
          </p:cNvPr>
          <p:cNvGrpSpPr/>
          <p:nvPr/>
        </p:nvGrpSpPr>
        <p:grpSpPr>
          <a:xfrm>
            <a:off x="-11752481" y="-129853"/>
            <a:ext cx="13032027" cy="6979447"/>
            <a:chOff x="-4223670" y="802933"/>
            <a:chExt cx="11251992" cy="6858000"/>
          </a:xfrm>
        </p:grpSpPr>
        <p:grpSp>
          <p:nvGrpSpPr>
            <p:cNvPr id="16" name="Group 15">
              <a:extLst>
                <a:ext uri="{FF2B5EF4-FFF2-40B4-BE49-F238E27FC236}">
                  <a16:creationId xmlns:a16="http://schemas.microsoft.com/office/drawing/2014/main" id="{99990B1D-81CA-45E8-B28C-4F21688BC455}"/>
                </a:ext>
              </a:extLst>
            </p:cNvPr>
            <p:cNvGrpSpPr/>
            <p:nvPr/>
          </p:nvGrpSpPr>
          <p:grpSpPr>
            <a:xfrm>
              <a:off x="-4223670" y="802933"/>
              <a:ext cx="11251992" cy="6858000"/>
              <a:chOff x="-538789" y="79681"/>
              <a:chExt cx="11251992" cy="6858000"/>
            </a:xfrm>
            <a:effectLst>
              <a:outerShdw blurRad="254000" dist="88900" algn="ctr" rotWithShape="0">
                <a:srgbClr val="000000">
                  <a:alpha val="51000"/>
                </a:srgbClr>
              </a:outerShdw>
            </a:effectLst>
          </p:grpSpPr>
          <p:grpSp>
            <p:nvGrpSpPr>
              <p:cNvPr id="21" name="Group 20">
                <a:extLst>
                  <a:ext uri="{FF2B5EF4-FFF2-40B4-BE49-F238E27FC236}">
                    <a16:creationId xmlns:a16="http://schemas.microsoft.com/office/drawing/2014/main" id="{C750FEF0-C9FB-41FF-B055-A944A7BC916F}"/>
                  </a:ext>
                </a:extLst>
              </p:cNvPr>
              <p:cNvGrpSpPr/>
              <p:nvPr/>
            </p:nvGrpSpPr>
            <p:grpSpPr>
              <a:xfrm>
                <a:off x="-538789" y="79681"/>
                <a:ext cx="11219203" cy="6858000"/>
                <a:chOff x="-1041808" y="89206"/>
                <a:chExt cx="11219203" cy="6858000"/>
              </a:xfrm>
            </p:grpSpPr>
            <p:sp>
              <p:nvSpPr>
                <p:cNvPr id="9" name="Rectangle 8">
                  <a:extLst>
                    <a:ext uri="{FF2B5EF4-FFF2-40B4-BE49-F238E27FC236}">
                      <a16:creationId xmlns:a16="http://schemas.microsoft.com/office/drawing/2014/main" id="{F91CA0F0-99A2-4EF9-8DC8-30F0AD165F41}"/>
                    </a:ext>
                  </a:extLst>
                </p:cNvPr>
                <p:cNvSpPr/>
                <p:nvPr/>
              </p:nvSpPr>
              <p:spPr>
                <a:xfrm>
                  <a:off x="-1041808" y="89206"/>
                  <a:ext cx="10697029"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Rounded 10">
                  <a:extLst>
                    <a:ext uri="{FF2B5EF4-FFF2-40B4-BE49-F238E27FC236}">
                      <a16:creationId xmlns:a16="http://schemas.microsoft.com/office/drawing/2014/main" id="{59AC37F7-9E2C-431B-BC29-CCBE6D928159}"/>
                    </a:ext>
                  </a:extLst>
                </p:cNvPr>
                <p:cNvSpPr/>
                <p:nvPr/>
              </p:nvSpPr>
              <p:spPr>
                <a:xfrm rot="5400000">
                  <a:off x="9453495" y="2816160"/>
                  <a:ext cx="838200" cy="609601"/>
                </a:xfrm>
                <a:prstGeom prst="round2Same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DB7CBBE-9AE0-4227-AD8F-084E992A066D}"/>
                  </a:ext>
                </a:extLst>
              </p:cNvPr>
              <p:cNvSpPr txBox="1"/>
              <p:nvPr/>
            </p:nvSpPr>
            <p:spPr>
              <a:xfrm>
                <a:off x="10133734" y="2808920"/>
                <a:ext cx="579469" cy="769441"/>
              </a:xfrm>
              <a:prstGeom prst="rect">
                <a:avLst/>
              </a:prstGeom>
              <a:noFill/>
            </p:spPr>
            <p:txBody>
              <a:bodyPr wrap="square" rtlCol="0">
                <a:spAutoFit/>
              </a:bodyPr>
              <a:lstStyle/>
              <a:p>
                <a:r>
                  <a:rPr lang="en-US" sz="4400" dirty="0">
                    <a:solidFill>
                      <a:srgbClr val="002060"/>
                    </a:solidFill>
                    <a:latin typeface="Daggersquare" pitchFamily="50" charset="0"/>
                  </a:rPr>
                  <a:t>B</a:t>
                </a:r>
              </a:p>
            </p:txBody>
          </p:sp>
        </p:grpSp>
        <p:pic>
          <p:nvPicPr>
            <p:cNvPr id="32" name="Picture 2" descr="সার্টিফিকেট ইন কম্পিউটার অফিস অ্যাপ্লিকেশন: মোঃ কামরুল হাসান - Certificate  in Computer offece application: Md. Kamrul Hasan | Rokomari.com">
              <a:extLst>
                <a:ext uri="{FF2B5EF4-FFF2-40B4-BE49-F238E27FC236}">
                  <a16:creationId xmlns:a16="http://schemas.microsoft.com/office/drawing/2014/main" id="{F28EBFA3-4695-4E4F-AABC-043E77558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118" y="1969612"/>
              <a:ext cx="2953545" cy="421935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BD6A79B9-3F77-4583-BE7D-0223C32591FA}"/>
                </a:ext>
              </a:extLst>
            </p:cNvPr>
            <p:cNvSpPr/>
            <p:nvPr/>
          </p:nvSpPr>
          <p:spPr>
            <a:xfrm>
              <a:off x="-2169365" y="3048235"/>
              <a:ext cx="5226215" cy="2062103"/>
            </a:xfrm>
            <a:prstGeom prst="rect">
              <a:avLst/>
            </a:prstGeom>
            <a:noFill/>
          </p:spPr>
          <p:txBody>
            <a:bodyPr wrap="square" lIns="91440" tIns="45720" rIns="91440" bIns="45720">
              <a:spAutoFit/>
            </a:bodyPr>
            <a:lstStyle/>
            <a:p>
              <a:pPr algn="ct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একাদশ</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শ্রেণি</a:t>
              </a:r>
              <a:endPar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pPr algn="ct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এইচএসসি</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বিএম</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p>
            <a:p>
              <a:pPr algn="ct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অফিস</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আপ্লিকেশন-১</a:t>
              </a:r>
            </a:p>
            <a:p>
              <a:pPr algn="ct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অধ্যায়</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৪</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34" name="Rectangle 33">
              <a:extLst>
                <a:ext uri="{FF2B5EF4-FFF2-40B4-BE49-F238E27FC236}">
                  <a16:creationId xmlns:a16="http://schemas.microsoft.com/office/drawing/2014/main" id="{9F5FEB5B-8A11-4B4B-8C55-12E45FEB4403}"/>
                </a:ext>
              </a:extLst>
            </p:cNvPr>
            <p:cNvSpPr/>
            <p:nvPr/>
          </p:nvSpPr>
          <p:spPr>
            <a:xfrm>
              <a:off x="-1025165" y="2216772"/>
              <a:ext cx="3093562" cy="923330"/>
            </a:xfrm>
            <a:prstGeom prst="rect">
              <a:avLst/>
            </a:prstGeom>
            <a:noFill/>
          </p:spPr>
          <p:txBody>
            <a:bodyPr wrap="square" lIns="91440" tIns="45720" rIns="91440" bIns="45720">
              <a:spAutoFit/>
            </a:bodyPr>
            <a:lstStyle/>
            <a:p>
              <a:pPr algn="ctr"/>
              <a:r>
                <a:rPr lang="en-US" sz="5400" dirty="0" err="1">
                  <a:ln w="0"/>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পাঠ</a:t>
              </a:r>
              <a:r>
                <a:rPr lang="en-US" sz="5400" b="0" cap="none" spc="0" dirty="0">
                  <a:ln w="0"/>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5400" b="0" cap="none" spc="0" dirty="0" err="1">
                  <a:ln w="0"/>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পরিচিতি</a:t>
              </a:r>
              <a:r>
                <a:rPr lang="en-US" sz="5400" b="0" cap="none" spc="0" dirty="0">
                  <a:ln w="0"/>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p>
          </p:txBody>
        </p:sp>
      </p:grpSp>
      <p:grpSp>
        <p:nvGrpSpPr>
          <p:cNvPr id="26" name="Group 25">
            <a:extLst>
              <a:ext uri="{FF2B5EF4-FFF2-40B4-BE49-F238E27FC236}">
                <a16:creationId xmlns:a16="http://schemas.microsoft.com/office/drawing/2014/main" id="{EFAEE051-E745-484E-8618-47F6D34ACA35}"/>
              </a:ext>
            </a:extLst>
          </p:cNvPr>
          <p:cNvGrpSpPr/>
          <p:nvPr/>
        </p:nvGrpSpPr>
        <p:grpSpPr>
          <a:xfrm>
            <a:off x="-11656230" y="-249356"/>
            <a:ext cx="12675051" cy="7243873"/>
            <a:chOff x="-22693843" y="9372091"/>
            <a:chExt cx="11277682" cy="6858000"/>
          </a:xfrm>
        </p:grpSpPr>
        <p:grpSp>
          <p:nvGrpSpPr>
            <p:cNvPr id="14" name="Group 13">
              <a:extLst>
                <a:ext uri="{FF2B5EF4-FFF2-40B4-BE49-F238E27FC236}">
                  <a16:creationId xmlns:a16="http://schemas.microsoft.com/office/drawing/2014/main" id="{0483621D-8EF3-4A3D-8F9E-515E475B43E7}"/>
                </a:ext>
              </a:extLst>
            </p:cNvPr>
            <p:cNvGrpSpPr/>
            <p:nvPr/>
          </p:nvGrpSpPr>
          <p:grpSpPr>
            <a:xfrm>
              <a:off x="-22693843" y="9372091"/>
              <a:ext cx="11277682" cy="6858000"/>
              <a:chOff x="-799433" y="-414008"/>
              <a:chExt cx="11277682" cy="6858000"/>
            </a:xfrm>
            <a:effectLst>
              <a:outerShdw blurRad="254000" dist="88900" algn="ctr" rotWithShape="0">
                <a:srgbClr val="000000">
                  <a:alpha val="53000"/>
                </a:srgbClr>
              </a:outerShdw>
            </a:effectLst>
          </p:grpSpPr>
          <p:grpSp>
            <p:nvGrpSpPr>
              <p:cNvPr id="22" name="Group 21">
                <a:extLst>
                  <a:ext uri="{FF2B5EF4-FFF2-40B4-BE49-F238E27FC236}">
                    <a16:creationId xmlns:a16="http://schemas.microsoft.com/office/drawing/2014/main" id="{64A900B4-3C71-4FBA-BC5A-E137EA12D21A}"/>
                  </a:ext>
                </a:extLst>
              </p:cNvPr>
              <p:cNvGrpSpPr/>
              <p:nvPr/>
            </p:nvGrpSpPr>
            <p:grpSpPr>
              <a:xfrm>
                <a:off x="-799433" y="-414008"/>
                <a:ext cx="11277682" cy="6858000"/>
                <a:chOff x="-1460919" y="-423536"/>
                <a:chExt cx="11277682" cy="6858000"/>
              </a:xfrm>
            </p:grpSpPr>
            <p:sp>
              <p:nvSpPr>
                <p:cNvPr id="13" name="Rectangle 12">
                  <a:extLst>
                    <a:ext uri="{FF2B5EF4-FFF2-40B4-BE49-F238E27FC236}">
                      <a16:creationId xmlns:a16="http://schemas.microsoft.com/office/drawing/2014/main" id="{55DBE374-EB01-4C7E-821F-9F611366A9A0}"/>
                    </a:ext>
                  </a:extLst>
                </p:cNvPr>
                <p:cNvSpPr/>
                <p:nvPr/>
              </p:nvSpPr>
              <p:spPr>
                <a:xfrm>
                  <a:off x="-1460919" y="-423536"/>
                  <a:ext cx="10697029"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Top Corners Rounded 14">
                  <a:extLst>
                    <a:ext uri="{FF2B5EF4-FFF2-40B4-BE49-F238E27FC236}">
                      <a16:creationId xmlns:a16="http://schemas.microsoft.com/office/drawing/2014/main" id="{B90D3AEB-5378-4261-BD55-EB0CC5A53F32}"/>
                    </a:ext>
                  </a:extLst>
                </p:cNvPr>
                <p:cNvSpPr/>
                <p:nvPr/>
              </p:nvSpPr>
              <p:spPr>
                <a:xfrm rot="5400000">
                  <a:off x="9092863" y="1850618"/>
                  <a:ext cx="838200" cy="609601"/>
                </a:xfrm>
                <a:prstGeom prst="round2Same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E22BC26-262C-4C9B-8304-8CC8CFD59CED}"/>
                  </a:ext>
                </a:extLst>
              </p:cNvPr>
              <p:cNvSpPr txBox="1"/>
              <p:nvPr/>
            </p:nvSpPr>
            <p:spPr>
              <a:xfrm>
                <a:off x="9986548" y="1806455"/>
                <a:ext cx="387609" cy="769441"/>
              </a:xfrm>
              <a:prstGeom prst="rect">
                <a:avLst/>
              </a:prstGeom>
              <a:noFill/>
            </p:spPr>
            <p:txBody>
              <a:bodyPr wrap="square" rtlCol="0">
                <a:spAutoFit/>
              </a:bodyPr>
              <a:lstStyle/>
              <a:p>
                <a:r>
                  <a:rPr lang="en-US" sz="4400" dirty="0">
                    <a:solidFill>
                      <a:srgbClr val="00B0F0"/>
                    </a:solidFill>
                    <a:latin typeface="DAGGERSQUARE" pitchFamily="50" charset="0"/>
                  </a:rPr>
                  <a:t>C</a:t>
                </a:r>
                <a:endParaRPr lang="en-US" sz="3600" dirty="0">
                  <a:solidFill>
                    <a:srgbClr val="00B0F0"/>
                  </a:solidFill>
                  <a:latin typeface="DAGGERSQUARE" pitchFamily="50" charset="0"/>
                </a:endParaRPr>
              </a:p>
            </p:txBody>
          </p:sp>
        </p:grpSp>
        <p:pic>
          <p:nvPicPr>
            <p:cNvPr id="35" name="Picture 34">
              <a:extLst>
                <a:ext uri="{FF2B5EF4-FFF2-40B4-BE49-F238E27FC236}">
                  <a16:creationId xmlns:a16="http://schemas.microsoft.com/office/drawing/2014/main" id="{E6F1C758-651F-4B8E-8737-8C765598A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2344" y="10501083"/>
              <a:ext cx="2769699" cy="2579505"/>
            </a:xfrm>
            <a:prstGeom prst="rect">
              <a:avLst/>
            </a:prstGeom>
          </p:spPr>
        </p:pic>
        <p:pic>
          <p:nvPicPr>
            <p:cNvPr id="36" name="Picture 35">
              <a:extLst>
                <a:ext uri="{FF2B5EF4-FFF2-40B4-BE49-F238E27FC236}">
                  <a16:creationId xmlns:a16="http://schemas.microsoft.com/office/drawing/2014/main" id="{A8BEE1CB-1535-4E83-8FCD-C9C12C4B90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17132" y="10466034"/>
              <a:ext cx="4466881" cy="2509820"/>
            </a:xfrm>
            <a:prstGeom prst="rect">
              <a:avLst/>
            </a:prstGeom>
          </p:spPr>
        </p:pic>
        <p:sp>
          <p:nvSpPr>
            <p:cNvPr id="37" name="TextBox 36">
              <a:extLst>
                <a:ext uri="{FF2B5EF4-FFF2-40B4-BE49-F238E27FC236}">
                  <a16:creationId xmlns:a16="http://schemas.microsoft.com/office/drawing/2014/main" id="{2FCE1791-2158-41E5-8645-595CEF510A53}"/>
                </a:ext>
              </a:extLst>
            </p:cNvPr>
            <p:cNvSpPr txBox="1"/>
            <p:nvPr/>
          </p:nvSpPr>
          <p:spPr>
            <a:xfrm>
              <a:off x="-20727003" y="13782489"/>
              <a:ext cx="7089728" cy="707886"/>
            </a:xfrm>
            <a:prstGeom prst="rect">
              <a:avLst/>
            </a:prstGeom>
            <a:noFill/>
          </p:spPr>
          <p:txBody>
            <a:bodyPr wrap="square" rtlCol="0">
              <a:spAutoFit/>
            </a:bodyPr>
            <a:lstStyle/>
            <a:p>
              <a:pPr algn="ctr"/>
              <a:r>
                <a:rPr lang="en-US" sz="4000" dirty="0" err="1">
                  <a:solidFill>
                    <a:schemeClr val="bg1"/>
                  </a:solidFill>
                  <a:latin typeface="Nikosh" panose="02000000000000000000" pitchFamily="2" charset="0"/>
                  <a:cs typeface="Nikosh" panose="02000000000000000000" pitchFamily="2" charset="0"/>
                </a:rPr>
                <a:t>বলতে</a:t>
              </a:r>
              <a:r>
                <a:rPr lang="en-US" sz="4000" dirty="0">
                  <a:solidFill>
                    <a:schemeClr val="bg1"/>
                  </a:solidFill>
                  <a:latin typeface="Nikosh" panose="02000000000000000000" pitchFamily="2" charset="0"/>
                  <a:cs typeface="Nikosh" panose="02000000000000000000" pitchFamily="2" charset="0"/>
                </a:rPr>
                <a:t> </a:t>
              </a:r>
              <a:r>
                <a:rPr lang="en-US" sz="4000" dirty="0" err="1">
                  <a:solidFill>
                    <a:schemeClr val="bg1"/>
                  </a:solidFill>
                  <a:latin typeface="Nikosh" panose="02000000000000000000" pitchFamily="2" charset="0"/>
                  <a:cs typeface="Nikosh" panose="02000000000000000000" pitchFamily="2" charset="0"/>
                </a:rPr>
                <a:t>পারো</a:t>
              </a:r>
              <a:r>
                <a:rPr lang="en-US" sz="4000" dirty="0">
                  <a:solidFill>
                    <a:schemeClr val="bg1"/>
                  </a:solidFill>
                  <a:latin typeface="Nikosh" panose="02000000000000000000" pitchFamily="2" charset="0"/>
                  <a:cs typeface="Nikosh" panose="02000000000000000000" pitchFamily="2" charset="0"/>
                </a:rPr>
                <a:t> Logo </a:t>
              </a:r>
              <a:r>
                <a:rPr lang="en-US" sz="4000" dirty="0" err="1">
                  <a:solidFill>
                    <a:schemeClr val="bg1"/>
                  </a:solidFill>
                  <a:latin typeface="Nikosh" panose="02000000000000000000" pitchFamily="2" charset="0"/>
                  <a:cs typeface="Nikosh" panose="02000000000000000000" pitchFamily="2" charset="0"/>
                </a:rPr>
                <a:t>গুলো</a:t>
              </a:r>
              <a:r>
                <a:rPr lang="en-US" sz="4000" dirty="0">
                  <a:solidFill>
                    <a:schemeClr val="bg1"/>
                  </a:solidFill>
                  <a:latin typeface="Nikosh" panose="02000000000000000000" pitchFamily="2" charset="0"/>
                  <a:cs typeface="Nikosh" panose="02000000000000000000" pitchFamily="2" charset="0"/>
                </a:rPr>
                <a:t> </a:t>
              </a:r>
              <a:r>
                <a:rPr lang="en-US" sz="4000" dirty="0" err="1">
                  <a:solidFill>
                    <a:schemeClr val="bg1"/>
                  </a:solidFill>
                  <a:latin typeface="Nikosh" panose="02000000000000000000" pitchFamily="2" charset="0"/>
                  <a:cs typeface="Nikosh" panose="02000000000000000000" pitchFamily="2" charset="0"/>
                </a:rPr>
                <a:t>কিসের</a:t>
              </a:r>
              <a:r>
                <a:rPr lang="en-US" sz="4000" dirty="0">
                  <a:solidFill>
                    <a:schemeClr val="bg1"/>
                  </a:solidFill>
                  <a:latin typeface="Nikosh" panose="02000000000000000000" pitchFamily="2" charset="0"/>
                  <a:cs typeface="Nikosh" panose="02000000000000000000" pitchFamily="2" charset="0"/>
                </a:rPr>
                <a:t>?</a:t>
              </a:r>
            </a:p>
          </p:txBody>
        </p:sp>
        <p:sp>
          <p:nvSpPr>
            <p:cNvPr id="38" name="TextBox 37">
              <a:extLst>
                <a:ext uri="{FF2B5EF4-FFF2-40B4-BE49-F238E27FC236}">
                  <a16:creationId xmlns:a16="http://schemas.microsoft.com/office/drawing/2014/main" id="{AC9CDAE1-AE46-4CD0-B866-B3A6BBE014E2}"/>
                </a:ext>
              </a:extLst>
            </p:cNvPr>
            <p:cNvSpPr txBox="1"/>
            <p:nvPr/>
          </p:nvSpPr>
          <p:spPr>
            <a:xfrm>
              <a:off x="-21501180" y="14919810"/>
              <a:ext cx="9243044" cy="646331"/>
            </a:xfrm>
            <a:prstGeom prst="rect">
              <a:avLst/>
            </a:prstGeom>
            <a:noFill/>
          </p:spPr>
          <p:txBody>
            <a:bodyPr wrap="square">
              <a:spAutoFit/>
            </a:bodyPr>
            <a:lstStyle/>
            <a:p>
              <a:pPr algn="ctr"/>
              <a:r>
                <a:rPr lang="en-US" sz="3600" dirty="0" err="1">
                  <a:solidFill>
                    <a:schemeClr val="bg1"/>
                  </a:solidFill>
                  <a:latin typeface="Nikosh" panose="02000000000000000000" pitchFamily="2" charset="0"/>
                  <a:cs typeface="Nikosh" panose="02000000000000000000" pitchFamily="2" charset="0"/>
                </a:rPr>
                <a:t>হ্যাঁ</a:t>
              </a:r>
              <a:r>
                <a:rPr lang="en-US" sz="3600" dirty="0">
                  <a:solidFill>
                    <a:schemeClr val="bg1"/>
                  </a:solidFill>
                  <a:latin typeface="Nikosh" panose="02000000000000000000" pitchFamily="2" charset="0"/>
                  <a:cs typeface="Nikosh" panose="02000000000000000000" pitchFamily="2" charset="0"/>
                </a:rPr>
                <a:t>, </a:t>
              </a:r>
              <a:r>
                <a:rPr lang="en-US" sz="3600" dirty="0" err="1">
                  <a:solidFill>
                    <a:schemeClr val="bg1"/>
                  </a:solidFill>
                  <a:latin typeface="Nikosh" panose="02000000000000000000" pitchFamily="2" charset="0"/>
                  <a:cs typeface="Nikosh" panose="02000000000000000000" pitchFamily="2" charset="0"/>
                </a:rPr>
                <a:t>ঠিকই</a:t>
              </a:r>
              <a:r>
                <a:rPr lang="en-US" sz="3600" dirty="0">
                  <a:solidFill>
                    <a:schemeClr val="bg1"/>
                  </a:solidFill>
                  <a:latin typeface="Nikosh" panose="02000000000000000000" pitchFamily="2" charset="0"/>
                  <a:cs typeface="Nikosh" panose="02000000000000000000" pitchFamily="2" charset="0"/>
                </a:rPr>
                <a:t> </a:t>
              </a:r>
              <a:r>
                <a:rPr lang="en-US" sz="3600" dirty="0" err="1">
                  <a:solidFill>
                    <a:schemeClr val="bg1"/>
                  </a:solidFill>
                  <a:latin typeface="Nikosh" panose="02000000000000000000" pitchFamily="2" charset="0"/>
                  <a:cs typeface="Nikosh" panose="02000000000000000000" pitchFamily="2" charset="0"/>
                </a:rPr>
                <a:t>ধরেছো</a:t>
              </a:r>
              <a:r>
                <a:rPr lang="en-US" sz="3600" dirty="0">
                  <a:solidFill>
                    <a:schemeClr val="bg1"/>
                  </a:solidFill>
                  <a:latin typeface="Nikosh" panose="02000000000000000000" pitchFamily="2" charset="0"/>
                  <a:cs typeface="Nikosh" panose="02000000000000000000" pitchFamily="2" charset="0"/>
                </a:rPr>
                <a:t>, Logo </a:t>
              </a:r>
              <a:r>
                <a:rPr lang="en-US" sz="3600" dirty="0" err="1">
                  <a:solidFill>
                    <a:schemeClr val="bg1"/>
                  </a:solidFill>
                  <a:latin typeface="Nikosh" panose="02000000000000000000" pitchFamily="2" charset="0"/>
                  <a:cs typeface="Nikosh" panose="02000000000000000000" pitchFamily="2" charset="0"/>
                </a:rPr>
                <a:t>গুলো</a:t>
              </a:r>
              <a:r>
                <a:rPr lang="en-US" sz="3600" dirty="0">
                  <a:solidFill>
                    <a:schemeClr val="bg1"/>
                  </a:solidFill>
                  <a:latin typeface="Nikosh" panose="02000000000000000000" pitchFamily="2" charset="0"/>
                  <a:cs typeface="Nikosh" panose="02000000000000000000" pitchFamily="2" charset="0"/>
                </a:rPr>
                <a:t> </a:t>
              </a:r>
              <a:r>
                <a:rPr lang="en-US" sz="3600" dirty="0" err="1">
                  <a:solidFill>
                    <a:schemeClr val="bg1"/>
                  </a:solidFill>
                  <a:latin typeface="Nikosh" panose="02000000000000000000" pitchFamily="2" charset="0"/>
                  <a:cs typeface="Nikosh" panose="02000000000000000000" pitchFamily="2" charset="0"/>
                </a:rPr>
                <a:t>Ms</a:t>
              </a:r>
              <a:r>
                <a:rPr lang="en-US" sz="3600" dirty="0">
                  <a:solidFill>
                    <a:schemeClr val="bg1"/>
                  </a:solidFill>
                  <a:latin typeface="Nikosh" panose="02000000000000000000" pitchFamily="2" charset="0"/>
                  <a:cs typeface="Nikosh" panose="02000000000000000000" pitchFamily="2" charset="0"/>
                </a:rPr>
                <a:t>- </a:t>
              </a:r>
              <a:r>
                <a:rPr lang="en-US" sz="3600" dirty="0" err="1">
                  <a:solidFill>
                    <a:schemeClr val="bg1"/>
                  </a:solidFill>
                  <a:latin typeface="Nikosh" panose="02000000000000000000" pitchFamily="2" charset="0"/>
                  <a:cs typeface="Nikosh" panose="02000000000000000000" pitchFamily="2" charset="0"/>
                </a:rPr>
                <a:t>Powerpoint</a:t>
              </a:r>
              <a:r>
                <a:rPr lang="en-US" sz="3600" dirty="0">
                  <a:solidFill>
                    <a:schemeClr val="bg1"/>
                  </a:solidFill>
                  <a:latin typeface="Nikosh" panose="02000000000000000000" pitchFamily="2" charset="0"/>
                  <a:cs typeface="Nikosh" panose="02000000000000000000" pitchFamily="2" charset="0"/>
                </a:rPr>
                <a:t> </a:t>
              </a:r>
              <a:r>
                <a:rPr lang="en-US" sz="3600" dirty="0" err="1">
                  <a:solidFill>
                    <a:schemeClr val="bg1"/>
                  </a:solidFill>
                  <a:latin typeface="Nikosh" panose="02000000000000000000" pitchFamily="2" charset="0"/>
                  <a:cs typeface="Nikosh" panose="02000000000000000000" pitchFamily="2" charset="0"/>
                </a:rPr>
                <a:t>এর</a:t>
              </a:r>
              <a:r>
                <a:rPr lang="en-US" sz="3600" dirty="0">
                  <a:solidFill>
                    <a:schemeClr val="bg1"/>
                  </a:solidFill>
                  <a:latin typeface="Nikosh" panose="02000000000000000000" pitchFamily="2" charset="0"/>
                  <a:cs typeface="Nikosh" panose="02000000000000000000" pitchFamily="2" charset="0"/>
                </a:rPr>
                <a:t>। </a:t>
              </a:r>
            </a:p>
          </p:txBody>
        </p:sp>
      </p:grpSp>
      <p:grpSp>
        <p:nvGrpSpPr>
          <p:cNvPr id="42" name="Group 41">
            <a:extLst>
              <a:ext uri="{FF2B5EF4-FFF2-40B4-BE49-F238E27FC236}">
                <a16:creationId xmlns:a16="http://schemas.microsoft.com/office/drawing/2014/main" id="{29FF01BB-0213-460E-874E-74CC7DED91BE}"/>
              </a:ext>
            </a:extLst>
          </p:cNvPr>
          <p:cNvGrpSpPr/>
          <p:nvPr/>
        </p:nvGrpSpPr>
        <p:grpSpPr>
          <a:xfrm>
            <a:off x="-11848733" y="-249356"/>
            <a:ext cx="12793765" cy="7515468"/>
            <a:chOff x="13302929" y="1563672"/>
            <a:chExt cx="11293968" cy="7131034"/>
          </a:xfrm>
        </p:grpSpPr>
        <p:grpSp>
          <p:nvGrpSpPr>
            <p:cNvPr id="18" name="Group 17">
              <a:extLst>
                <a:ext uri="{FF2B5EF4-FFF2-40B4-BE49-F238E27FC236}">
                  <a16:creationId xmlns:a16="http://schemas.microsoft.com/office/drawing/2014/main" id="{D7F8B50F-7D59-4A86-8504-42C68DBCFD9E}"/>
                </a:ext>
              </a:extLst>
            </p:cNvPr>
            <p:cNvGrpSpPr/>
            <p:nvPr/>
          </p:nvGrpSpPr>
          <p:grpSpPr>
            <a:xfrm>
              <a:off x="13302929" y="1563672"/>
              <a:ext cx="11293968" cy="7131034"/>
              <a:chOff x="-15893988" y="6537186"/>
              <a:chExt cx="11380131" cy="7131034"/>
            </a:xfrm>
          </p:grpSpPr>
          <p:sp>
            <p:nvSpPr>
              <p:cNvPr id="19" name="Rectangle: Top Corners Rounded 18">
                <a:extLst>
                  <a:ext uri="{FF2B5EF4-FFF2-40B4-BE49-F238E27FC236}">
                    <a16:creationId xmlns:a16="http://schemas.microsoft.com/office/drawing/2014/main" id="{14FE9AD1-47E4-40E2-8E76-122A9C5DECF1}"/>
                  </a:ext>
                </a:extLst>
              </p:cNvPr>
              <p:cNvSpPr/>
              <p:nvPr/>
            </p:nvSpPr>
            <p:spPr>
              <a:xfrm rot="5400000">
                <a:off x="-5608672" y="8085226"/>
                <a:ext cx="835940" cy="717881"/>
              </a:xfrm>
              <a:prstGeom prst="round2Same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10E157A-CE4E-4BFE-AABB-FD3215829F6A}"/>
                  </a:ext>
                </a:extLst>
              </p:cNvPr>
              <p:cNvGrpSpPr/>
              <p:nvPr/>
            </p:nvGrpSpPr>
            <p:grpSpPr>
              <a:xfrm>
                <a:off x="-15893988" y="6537186"/>
                <a:ext cx="11380131" cy="7131034"/>
                <a:chOff x="-1894441" y="-462068"/>
                <a:chExt cx="11408805" cy="6934198"/>
              </a:xfrm>
            </p:grpSpPr>
            <p:sp>
              <p:nvSpPr>
                <p:cNvPr id="17" name="Rectangle 16">
                  <a:extLst>
                    <a:ext uri="{FF2B5EF4-FFF2-40B4-BE49-F238E27FC236}">
                      <a16:creationId xmlns:a16="http://schemas.microsoft.com/office/drawing/2014/main" id="{48433B65-7179-41B0-905E-0653AE9B474D}"/>
                    </a:ext>
                  </a:extLst>
                </p:cNvPr>
                <p:cNvSpPr/>
                <p:nvPr/>
              </p:nvSpPr>
              <p:spPr>
                <a:xfrm>
                  <a:off x="-1894441" y="-462068"/>
                  <a:ext cx="10697029" cy="6934198"/>
                </a:xfrm>
                <a:prstGeom prst="rect">
                  <a:avLst/>
                </a:prstGeom>
                <a:solidFill>
                  <a:srgbClr val="FF99FF"/>
                </a:solidFill>
                <a:ln>
                  <a:noFill/>
                </a:ln>
                <a:effectLst>
                  <a:outerShdw blurRad="254000" dist="889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2F14B7D-B35E-4C94-9A92-BB0775EF70BE}"/>
                    </a:ext>
                  </a:extLst>
                </p:cNvPr>
                <p:cNvSpPr txBox="1"/>
                <p:nvPr/>
              </p:nvSpPr>
              <p:spPr>
                <a:xfrm rot="10800000" flipH="1" flipV="1">
                  <a:off x="8812683" y="1033954"/>
                  <a:ext cx="701681" cy="748202"/>
                </a:xfrm>
                <a:prstGeom prst="rect">
                  <a:avLst/>
                </a:prstGeom>
                <a:noFill/>
              </p:spPr>
              <p:txBody>
                <a:bodyPr wrap="square" rtlCol="0">
                  <a:spAutoFit/>
                </a:bodyPr>
                <a:lstStyle/>
                <a:p>
                  <a:r>
                    <a:rPr lang="en-US" sz="4400" dirty="0">
                      <a:latin typeface="DAGGERSQUARE" pitchFamily="50" charset="0"/>
                    </a:rPr>
                    <a:t>D</a:t>
                  </a:r>
                </a:p>
              </p:txBody>
            </p:sp>
          </p:grpSp>
        </p:grpSp>
        <p:pic>
          <p:nvPicPr>
            <p:cNvPr id="39" name="Picture 38">
              <a:extLst>
                <a:ext uri="{FF2B5EF4-FFF2-40B4-BE49-F238E27FC236}">
                  <a16:creationId xmlns:a16="http://schemas.microsoft.com/office/drawing/2014/main" id="{27ADECA8-F21B-4D7D-B746-870CA4664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14975" y="2336173"/>
              <a:ext cx="5967573" cy="3372976"/>
            </a:xfrm>
            <a:prstGeom prst="rect">
              <a:avLst/>
            </a:prstGeom>
          </p:spPr>
        </p:pic>
        <p:sp>
          <p:nvSpPr>
            <p:cNvPr id="40" name="TextBox 39">
              <a:extLst>
                <a:ext uri="{FF2B5EF4-FFF2-40B4-BE49-F238E27FC236}">
                  <a16:creationId xmlns:a16="http://schemas.microsoft.com/office/drawing/2014/main" id="{0377BCDC-06AD-4DEA-B91A-E83B4D3DFCF9}"/>
                </a:ext>
              </a:extLst>
            </p:cNvPr>
            <p:cNvSpPr txBox="1"/>
            <p:nvPr/>
          </p:nvSpPr>
          <p:spPr>
            <a:xfrm>
              <a:off x="15552199" y="6325424"/>
              <a:ext cx="7696417" cy="1372556"/>
            </a:xfrm>
            <a:prstGeom prst="rect">
              <a:avLst/>
            </a:prstGeom>
            <a:solidFill>
              <a:schemeClr val="accent4">
                <a:lumMod val="40000"/>
                <a:lumOff val="60000"/>
              </a:schemeClr>
            </a:solidFill>
            <a:scene3d>
              <a:camera prst="orthographicFront"/>
              <a:lightRig rig="threePt" dir="t"/>
            </a:scene3d>
            <a:sp3d>
              <a:bevelT w="152400" h="50800" prst="softRound"/>
            </a:sp3d>
          </p:spPr>
          <p:txBody>
            <a:bodyPr wrap="square" rtlCol="0">
              <a:spAutoFit/>
            </a:bodyPr>
            <a:lstStyle/>
            <a:p>
              <a:pPr algn="ctr"/>
              <a:r>
                <a:rPr lang="en-US" sz="4400" b="1" dirty="0" err="1">
                  <a:solidFill>
                    <a:srgbClr val="FF0000"/>
                  </a:solidFill>
                  <a:latin typeface="Nikosh" panose="02000000000000000000" pitchFamily="2" charset="0"/>
                  <a:cs typeface="Nikosh" panose="02000000000000000000" pitchFamily="2" charset="0"/>
                </a:rPr>
                <a:t>আমাদের</a:t>
              </a:r>
              <a:r>
                <a:rPr lang="en-US" sz="4400" b="1" dirty="0">
                  <a:solidFill>
                    <a:srgbClr val="FF0000"/>
                  </a:solidFill>
                  <a:latin typeface="Nikosh" panose="02000000000000000000" pitchFamily="2" charset="0"/>
                  <a:cs typeface="Nikosh" panose="02000000000000000000" pitchFamily="2" charset="0"/>
                </a:rPr>
                <a:t> </a:t>
              </a:r>
              <a:r>
                <a:rPr lang="en-US" sz="4400" b="1" dirty="0" err="1">
                  <a:solidFill>
                    <a:srgbClr val="FF0000"/>
                  </a:solidFill>
                  <a:latin typeface="Nikosh" panose="02000000000000000000" pitchFamily="2" charset="0"/>
                  <a:cs typeface="Nikosh" panose="02000000000000000000" pitchFamily="2" charset="0"/>
                </a:rPr>
                <a:t>আজকের</a:t>
              </a:r>
              <a:r>
                <a:rPr lang="en-US" sz="4400" b="1" dirty="0">
                  <a:solidFill>
                    <a:srgbClr val="FF0000"/>
                  </a:solidFill>
                  <a:latin typeface="Nikosh" panose="02000000000000000000" pitchFamily="2" charset="0"/>
                  <a:cs typeface="Nikosh" panose="02000000000000000000" pitchFamily="2" charset="0"/>
                </a:rPr>
                <a:t> </a:t>
              </a:r>
              <a:r>
                <a:rPr lang="en-US" sz="4400" b="1" dirty="0" err="1">
                  <a:solidFill>
                    <a:srgbClr val="FF0000"/>
                  </a:solidFill>
                  <a:latin typeface="Nikosh" panose="02000000000000000000" pitchFamily="2" charset="0"/>
                  <a:cs typeface="Nikosh" panose="02000000000000000000" pitchFamily="2" charset="0"/>
                </a:rPr>
                <a:t>পাঠ</a:t>
              </a:r>
              <a:r>
                <a:rPr lang="en-US" sz="4400" b="1" dirty="0">
                  <a:solidFill>
                    <a:srgbClr val="FF0000"/>
                  </a:solidFill>
                  <a:latin typeface="Nikosh" panose="02000000000000000000" pitchFamily="2" charset="0"/>
                  <a:cs typeface="Nikosh" panose="02000000000000000000" pitchFamily="2" charset="0"/>
                </a:rPr>
                <a:t> </a:t>
              </a:r>
              <a:r>
                <a:rPr lang="en-US" sz="4400" b="1" dirty="0" err="1">
                  <a:solidFill>
                    <a:srgbClr val="FF0000"/>
                  </a:solidFill>
                  <a:latin typeface="Nikosh" panose="02000000000000000000" pitchFamily="2" charset="0"/>
                  <a:cs typeface="Nikosh" panose="02000000000000000000" pitchFamily="2" charset="0"/>
                </a:rPr>
                <a:t>এমএস</a:t>
              </a:r>
              <a:r>
                <a:rPr lang="en-US" sz="4400" b="1" dirty="0">
                  <a:solidFill>
                    <a:srgbClr val="FF0000"/>
                  </a:solidFill>
                  <a:latin typeface="Nikosh" panose="02000000000000000000" pitchFamily="2" charset="0"/>
                  <a:cs typeface="Nikosh" panose="02000000000000000000" pitchFamily="2" charset="0"/>
                </a:rPr>
                <a:t> </a:t>
              </a:r>
              <a:r>
                <a:rPr lang="en-US" sz="4400" b="1" dirty="0" err="1">
                  <a:solidFill>
                    <a:srgbClr val="FF0000"/>
                  </a:solidFill>
                  <a:latin typeface="Nikosh" panose="02000000000000000000" pitchFamily="2" charset="0"/>
                  <a:cs typeface="Nikosh" panose="02000000000000000000" pitchFamily="2" charset="0"/>
                </a:rPr>
                <a:t>পাওয়ার</a:t>
              </a:r>
              <a:r>
                <a:rPr lang="en-US" sz="4400" b="1" dirty="0">
                  <a:solidFill>
                    <a:srgbClr val="FF0000"/>
                  </a:solidFill>
                  <a:latin typeface="Nikosh" panose="02000000000000000000" pitchFamily="2" charset="0"/>
                  <a:cs typeface="Nikosh" panose="02000000000000000000" pitchFamily="2" charset="0"/>
                </a:rPr>
                <a:t> </a:t>
              </a:r>
              <a:r>
                <a:rPr lang="en-US" sz="4400" b="1" dirty="0" err="1">
                  <a:solidFill>
                    <a:srgbClr val="FF0000"/>
                  </a:solidFill>
                  <a:latin typeface="Nikosh" panose="02000000000000000000" pitchFamily="2" charset="0"/>
                  <a:cs typeface="Nikosh" panose="02000000000000000000" pitchFamily="2" charset="0"/>
                </a:rPr>
                <a:t>পয়েন্ট</a:t>
              </a:r>
              <a:r>
                <a:rPr lang="en-US" sz="4400" b="1" dirty="0">
                  <a:solidFill>
                    <a:srgbClr val="FF0000"/>
                  </a:solidFill>
                  <a:latin typeface="Nikosh" panose="02000000000000000000" pitchFamily="2" charset="0"/>
                  <a:cs typeface="Nikosh" panose="02000000000000000000" pitchFamily="2" charset="0"/>
                </a:rPr>
                <a:t> </a:t>
              </a:r>
              <a:r>
                <a:rPr lang="en-US" sz="4400" b="1" dirty="0" err="1">
                  <a:solidFill>
                    <a:srgbClr val="FF0000"/>
                  </a:solidFill>
                  <a:latin typeface="Nikosh" panose="02000000000000000000" pitchFamily="2" charset="0"/>
                  <a:cs typeface="Nikosh" panose="02000000000000000000" pitchFamily="2" charset="0"/>
                </a:rPr>
                <a:t>বা</a:t>
              </a:r>
              <a:r>
                <a:rPr lang="en-US" sz="4400" b="1" dirty="0">
                  <a:solidFill>
                    <a:srgbClr val="FF0000"/>
                  </a:solidFill>
                  <a:latin typeface="Nikosh" panose="02000000000000000000" pitchFamily="2" charset="0"/>
                  <a:cs typeface="Nikosh" panose="02000000000000000000" pitchFamily="2" charset="0"/>
                </a:rPr>
                <a:t> Microsoft </a:t>
              </a:r>
              <a:r>
                <a:rPr lang="en-US" sz="4400" b="1" dirty="0" err="1">
                  <a:solidFill>
                    <a:srgbClr val="FF0000"/>
                  </a:solidFill>
                  <a:latin typeface="Nikosh" panose="02000000000000000000" pitchFamily="2" charset="0"/>
                  <a:cs typeface="Nikosh" panose="02000000000000000000" pitchFamily="2" charset="0"/>
                </a:rPr>
                <a:t>Powerpoint</a:t>
              </a:r>
              <a:endParaRPr lang="en-US" sz="4400" b="1" dirty="0">
                <a:solidFill>
                  <a:srgbClr val="FF0000"/>
                </a:solidFill>
                <a:latin typeface="Nikosh" panose="02000000000000000000" pitchFamily="2" charset="0"/>
                <a:cs typeface="Nikosh" panose="02000000000000000000" pitchFamily="2" charset="0"/>
              </a:endParaRPr>
            </a:p>
          </p:txBody>
        </p:sp>
      </p:grpSp>
    </p:spTree>
    <p:extLst>
      <p:ext uri="{BB962C8B-B14F-4D97-AF65-F5344CB8AC3E}">
        <p14:creationId xmlns:p14="http://schemas.microsoft.com/office/powerpoint/2010/main" val="63000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70065 0.0537 L 0.8681 -0.00532 " pathEditMode="relative" rAng="0" ptsTypes="AA">
                                      <p:cBhvr>
                                        <p:cTn id="6" dur="2000" fill="hold"/>
                                        <p:tgtEl>
                                          <p:spTgt spid="31"/>
                                        </p:tgtEl>
                                        <p:attrNameLst>
                                          <p:attrName>ppt_x</p:attrName>
                                          <p:attrName>ppt_y</p:attrName>
                                        </p:attrNameLst>
                                      </p:cBhvr>
                                      <p:rCtr x="78438" y="-2963"/>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8424 0.04051 L 0.84323 0.01088 " pathEditMode="relative" rAng="0" ptsTypes="AA">
                                      <p:cBhvr>
                                        <p:cTn id="10" dur="2000" fill="hold"/>
                                        <p:tgtEl>
                                          <p:spTgt spid="12"/>
                                        </p:tgtEl>
                                        <p:attrNameLst>
                                          <p:attrName>ppt_x</p:attrName>
                                          <p:attrName>ppt_y</p:attrName>
                                        </p:attrNameLst>
                                      </p:cBhvr>
                                      <p:rCtr x="71380" y="-1481"/>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61341 -0.00301 L 0.84284 0.0081 " pathEditMode="relative" rAng="0" ptsTypes="AA">
                                      <p:cBhvr>
                                        <p:cTn id="14" dur="2000" fill="hold"/>
                                        <p:tgtEl>
                                          <p:spTgt spid="26"/>
                                        </p:tgtEl>
                                        <p:attrNameLst>
                                          <p:attrName>ppt_x</p:attrName>
                                          <p:attrName>ppt_y</p:attrName>
                                        </p:attrNameLst>
                                      </p:cBhvr>
                                      <p:rCtr x="72812" y="556"/>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61588 -0.02592 L 0.81224 -0.00532 " pathEditMode="relative" rAng="0" ptsTypes="AA">
                                      <p:cBhvr>
                                        <p:cTn id="18" dur="2000" fill="hold"/>
                                        <p:tgtEl>
                                          <p:spTgt spid="42"/>
                                        </p:tgtEl>
                                        <p:attrNameLst>
                                          <p:attrName>ppt_x</p:attrName>
                                          <p:attrName>ppt_y</p:attrName>
                                        </p:attrNameLst>
                                      </p:cBhvr>
                                      <p:rCtr x="71406"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41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9CFC9D7-4612-4FE5-900A-C7EC32EFF798}"/>
              </a:ext>
            </a:extLst>
          </p:cNvPr>
          <p:cNvGrpSpPr/>
          <p:nvPr/>
        </p:nvGrpSpPr>
        <p:grpSpPr>
          <a:xfrm>
            <a:off x="1481663" y="903570"/>
            <a:ext cx="7868564" cy="2746482"/>
            <a:chOff x="1481663" y="903570"/>
            <a:chExt cx="7868564" cy="2746482"/>
          </a:xfrm>
        </p:grpSpPr>
        <p:pic>
          <p:nvPicPr>
            <p:cNvPr id="11" name="Picture 10">
              <a:extLst>
                <a:ext uri="{FF2B5EF4-FFF2-40B4-BE49-F238E27FC236}">
                  <a16:creationId xmlns:a16="http://schemas.microsoft.com/office/drawing/2014/main" id="{950A6069-8699-47AB-960B-007A536C4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663" y="903570"/>
              <a:ext cx="4301441" cy="2746482"/>
            </a:xfrm>
            <a:prstGeom prst="rect">
              <a:avLst/>
            </a:prstGeom>
          </p:spPr>
        </p:pic>
        <p:sp>
          <p:nvSpPr>
            <p:cNvPr id="12" name="Rectangle 11">
              <a:extLst>
                <a:ext uri="{FF2B5EF4-FFF2-40B4-BE49-F238E27FC236}">
                  <a16:creationId xmlns:a16="http://schemas.microsoft.com/office/drawing/2014/main" id="{35D25C6B-E0C0-4583-BF21-82FD9D4B7E84}"/>
                </a:ext>
              </a:extLst>
            </p:cNvPr>
            <p:cNvSpPr/>
            <p:nvPr/>
          </p:nvSpPr>
          <p:spPr>
            <a:xfrm>
              <a:off x="6724187" y="1335679"/>
              <a:ext cx="2626040" cy="923330"/>
            </a:xfrm>
            <a:prstGeom prst="rect">
              <a:avLst/>
            </a:prstGeom>
            <a:solidFill>
              <a:schemeClr val="accent2">
                <a:lumMod val="75000"/>
              </a:schemeClr>
            </a:solidFill>
            <a:scene3d>
              <a:camera prst="orthographicFront"/>
              <a:lightRig rig="threePt" dir="t"/>
            </a:scene3d>
            <a:sp3d>
              <a:bevelT w="381000" h="254000" prst="softRound"/>
              <a:bevelB w="196850" h="247650"/>
            </a:sp3d>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বাড়ির</a:t>
              </a:r>
              <a:r>
                <a:rPr lang="en-US" sz="54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54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কাজ</a:t>
              </a:r>
              <a:endParaRPr lang="en-US" sz="54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grpSp>
      <p:sp>
        <p:nvSpPr>
          <p:cNvPr id="2" name="TextBox 1">
            <a:extLst>
              <a:ext uri="{FF2B5EF4-FFF2-40B4-BE49-F238E27FC236}">
                <a16:creationId xmlns:a16="http://schemas.microsoft.com/office/drawing/2014/main" id="{F504989A-278B-45D4-A063-099617A20F87}"/>
              </a:ext>
            </a:extLst>
          </p:cNvPr>
          <p:cNvSpPr txBox="1"/>
          <p:nvPr/>
        </p:nvSpPr>
        <p:spPr>
          <a:xfrm>
            <a:off x="949569" y="3628078"/>
            <a:ext cx="10242687" cy="1569660"/>
          </a:xfrm>
          <a:prstGeom prst="rect">
            <a:avLst/>
          </a:prstGeom>
          <a:noFill/>
        </p:spPr>
        <p:txBody>
          <a:bodyPr wrap="square" rtlCol="0">
            <a:spAutoFit/>
          </a:bodyPr>
          <a:lstStyle/>
          <a:p>
            <a:r>
              <a:rPr lang="en-US" sz="4800" dirty="0">
                <a:latin typeface="Nikosh" panose="02000000000000000000" pitchFamily="2" charset="0"/>
                <a:cs typeface="Nikosh" panose="02000000000000000000" pitchFamily="2" charset="0"/>
              </a:rPr>
              <a:t>MS-</a:t>
            </a:r>
            <a:r>
              <a:rPr lang="en-US" sz="4800" dirty="0" err="1">
                <a:latin typeface="Nikosh" panose="02000000000000000000" pitchFamily="2" charset="0"/>
                <a:cs typeface="Nikosh" panose="02000000000000000000" pitchFamily="2" charset="0"/>
              </a:rPr>
              <a:t>Powerpoint</a:t>
            </a:r>
            <a:r>
              <a:rPr lang="en-US" sz="4800" dirty="0">
                <a:latin typeface="Nikosh" panose="02000000000000000000" pitchFamily="2" charset="0"/>
                <a:cs typeface="Nikosh" panose="02000000000000000000" pitchFamily="2" charset="0"/>
              </a:rPr>
              <a:t> 2019 </a:t>
            </a:r>
            <a:r>
              <a:rPr lang="en-US" sz="4800" dirty="0" err="1">
                <a:latin typeface="Nikosh" panose="02000000000000000000" pitchFamily="2" charset="0"/>
                <a:cs typeface="Nikosh" panose="02000000000000000000" pitchFamily="2" charset="0"/>
              </a:rPr>
              <a:t>এর</a:t>
            </a:r>
            <a:r>
              <a:rPr lang="en-US" sz="4800" dirty="0">
                <a:latin typeface="Nikosh" panose="02000000000000000000" pitchFamily="2" charset="0"/>
                <a:cs typeface="Nikosh" panose="02000000000000000000" pitchFamily="2" charset="0"/>
              </a:rPr>
              <a:t> Window </a:t>
            </a:r>
            <a:r>
              <a:rPr lang="en-US" sz="4800" dirty="0" err="1">
                <a:latin typeface="Nikosh" panose="02000000000000000000" pitchFamily="2" charset="0"/>
                <a:cs typeface="Nikosh" panose="02000000000000000000" pitchFamily="2" charset="0"/>
              </a:rPr>
              <a:t>পরিচিতি</a:t>
            </a:r>
            <a:r>
              <a:rPr lang="en-US" sz="4800" dirty="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ধারাবাহিকভাবে</a:t>
            </a:r>
            <a:r>
              <a:rPr lang="en-US" sz="4800" dirty="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বাড়ি</a:t>
            </a:r>
            <a:r>
              <a:rPr lang="en-US" sz="4800" dirty="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থেকে</a:t>
            </a:r>
            <a:r>
              <a:rPr lang="en-US" sz="4800" dirty="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লিখে</a:t>
            </a:r>
            <a:r>
              <a:rPr lang="en-US" sz="4800" dirty="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আনবে</a:t>
            </a:r>
            <a:r>
              <a:rPr lang="en-US" sz="4800" dirty="0">
                <a:latin typeface="Nikosh" panose="02000000000000000000" pitchFamily="2" charset="0"/>
                <a:cs typeface="Nikosh" panose="02000000000000000000" pitchFamily="2" charset="0"/>
              </a:rPr>
              <a:t>।  </a:t>
            </a:r>
          </a:p>
        </p:txBody>
      </p:sp>
    </p:spTree>
    <p:extLst>
      <p:ext uri="{BB962C8B-B14F-4D97-AF65-F5344CB8AC3E}">
        <p14:creationId xmlns:p14="http://schemas.microsoft.com/office/powerpoint/2010/main" val="2095717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E6171650-7EAC-455C-9BE0-6D4D14804A0A}"/>
              </a:ext>
            </a:extLst>
          </p:cNvPr>
          <p:cNvSpPr txBox="1"/>
          <p:nvPr/>
        </p:nvSpPr>
        <p:spPr>
          <a:xfrm>
            <a:off x="1975151" y="914571"/>
            <a:ext cx="8986772" cy="1569660"/>
          </a:xfrm>
          <a:prstGeom prst="rect">
            <a:avLst/>
          </a:prstGeom>
          <a:gradFill>
            <a:gsLst>
              <a:gs pos="0">
                <a:schemeClr val="accent1">
                  <a:lumMod val="5000"/>
                  <a:lumOff val="95000"/>
                </a:schemeClr>
              </a:gs>
              <a:gs pos="35000">
                <a:srgbClr val="C00000"/>
              </a:gs>
              <a:gs pos="68000">
                <a:schemeClr val="accent1">
                  <a:lumMod val="45000"/>
                  <a:lumOff val="55000"/>
                </a:schemeClr>
              </a:gs>
              <a:gs pos="92000">
                <a:srgbClr val="002060"/>
              </a:gs>
            </a:gsLst>
            <a:lin ang="5400000" scaled="1"/>
          </a:gradFill>
          <a:effectLst>
            <a:glow rad="127000">
              <a:schemeClr val="accent1">
                <a:alpha val="68000"/>
              </a:schemeClr>
            </a:glow>
            <a:outerShdw blurRad="965200" dist="50800" dir="5400000" algn="ctr" rotWithShape="0">
              <a:srgbClr val="000000">
                <a:alpha val="53000"/>
              </a:srgbClr>
            </a:outerShdw>
          </a:effectLst>
          <a:scene3d>
            <a:camera prst="orthographicFront"/>
            <a:lightRig rig="threePt" dir="t"/>
          </a:scene3d>
          <a:sp3d>
            <a:bevelT w="247650" h="381000" prst="softRound"/>
            <a:bevelB w="209550" h="171450" prst="hardEdge"/>
          </a:sp3d>
        </p:spPr>
        <p:txBody>
          <a:bodyPr wrap="square" rtlCol="0">
            <a:spAutoFit/>
          </a:bodyPr>
          <a:lstStyle/>
          <a:p>
            <a:pPr algn="ctr"/>
            <a:r>
              <a:rPr lang="en-US" sz="9600" dirty="0">
                <a:latin typeface="Hand Of Sean (Demo)" pitchFamily="2" charset="0"/>
              </a:rPr>
              <a:t>THANK </a:t>
            </a:r>
            <a:r>
              <a:rPr lang="en-US" sz="8800" dirty="0">
                <a:latin typeface="Hand Of Sean (Demo)" pitchFamily="2" charset="0"/>
              </a:rPr>
              <a:t>YOU</a:t>
            </a:r>
            <a:endParaRPr lang="en-US" sz="9600" dirty="0">
              <a:latin typeface="Hand Of Sean (Demo)" pitchFamily="2" charset="0"/>
            </a:endParaRPr>
          </a:p>
        </p:txBody>
      </p:sp>
      <p:pic>
        <p:nvPicPr>
          <p:cNvPr id="11" name="Picture 10">
            <a:extLst>
              <a:ext uri="{FF2B5EF4-FFF2-40B4-BE49-F238E27FC236}">
                <a16:creationId xmlns:a16="http://schemas.microsoft.com/office/drawing/2014/main" id="{83D4DB99-3D10-400B-A2E0-20AAFF100A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53062" y="2984666"/>
            <a:ext cx="1944701" cy="2811709"/>
          </a:xfrm>
          <a:prstGeom prst="rect">
            <a:avLst/>
          </a:prstGeom>
        </p:spPr>
      </p:pic>
    </p:spTree>
    <p:extLst>
      <p:ext uri="{BB962C8B-B14F-4D97-AF65-F5344CB8AC3E}">
        <p14:creationId xmlns:p14="http://schemas.microsoft.com/office/powerpoint/2010/main" val="280558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6" presetClass="entr" presetSubtype="16" repeatCount="indefinite"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par>
                                <p:cTn id="12" presetID="45"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1A8B63BC-7CD0-42D5-A580-38595A659746}"/>
              </a:ext>
            </a:extLst>
          </p:cNvPr>
          <p:cNvSpPr txBox="1"/>
          <p:nvPr/>
        </p:nvSpPr>
        <p:spPr>
          <a:xfrm>
            <a:off x="2461846" y="720969"/>
            <a:ext cx="6700168" cy="646331"/>
          </a:xfrm>
          <a:prstGeom prst="rect">
            <a:avLst/>
          </a:prstGeom>
          <a:noFill/>
        </p:spPr>
        <p:txBody>
          <a:bodyPr wrap="square" rtlCol="0">
            <a:spAutoFit/>
          </a:bodyPr>
          <a:lstStyle/>
          <a:p>
            <a:pPr algn="ctr"/>
            <a:r>
              <a:rPr lang="en-US" sz="3600" dirty="0" err="1">
                <a:latin typeface="Nikosh" panose="02000000000000000000" pitchFamily="2" charset="0"/>
                <a:cs typeface="Nikosh" panose="02000000000000000000" pitchFamily="2" charset="0"/>
              </a:rPr>
              <a:t>চিত্রগুলো</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লক্ষ্য</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করো</a:t>
            </a:r>
            <a:endParaRPr lang="en-US" sz="3600" dirty="0">
              <a:latin typeface="Nikosh" panose="02000000000000000000" pitchFamily="2" charset="0"/>
              <a:cs typeface="Nikosh" panose="02000000000000000000" pitchFamily="2" charset="0"/>
            </a:endParaRPr>
          </a:p>
        </p:txBody>
      </p:sp>
      <p:pic>
        <p:nvPicPr>
          <p:cNvPr id="15" name="Picture 14">
            <a:extLst>
              <a:ext uri="{FF2B5EF4-FFF2-40B4-BE49-F238E27FC236}">
                <a16:creationId xmlns:a16="http://schemas.microsoft.com/office/drawing/2014/main" id="{E5DFC6BB-9B36-4932-8DBD-99F7045FB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204" y="1457067"/>
            <a:ext cx="10224723" cy="3783148"/>
          </a:xfrm>
          <a:prstGeom prst="rect">
            <a:avLst/>
          </a:prstGeom>
        </p:spPr>
      </p:pic>
    </p:spTree>
    <p:extLst>
      <p:ext uri="{BB962C8B-B14F-4D97-AF65-F5344CB8AC3E}">
        <p14:creationId xmlns:p14="http://schemas.microsoft.com/office/powerpoint/2010/main" val="3496020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1A8B63BC-7CD0-42D5-A580-38595A659746}"/>
              </a:ext>
            </a:extLst>
          </p:cNvPr>
          <p:cNvSpPr txBox="1"/>
          <p:nvPr/>
        </p:nvSpPr>
        <p:spPr>
          <a:xfrm>
            <a:off x="2461846" y="720969"/>
            <a:ext cx="6700168" cy="646331"/>
          </a:xfrm>
          <a:prstGeom prst="rect">
            <a:avLst/>
          </a:prstGeom>
          <a:noFill/>
        </p:spPr>
        <p:txBody>
          <a:bodyPr wrap="square" rtlCol="0">
            <a:spAutoFit/>
          </a:bodyPr>
          <a:lstStyle/>
          <a:p>
            <a:pPr algn="ctr"/>
            <a:r>
              <a:rPr lang="en-US" sz="3600" dirty="0" err="1">
                <a:latin typeface="Nikosh" panose="02000000000000000000" pitchFamily="2" charset="0"/>
                <a:cs typeface="Nikosh" panose="02000000000000000000" pitchFamily="2" charset="0"/>
              </a:rPr>
              <a:t>চিত্রগুলো</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লক্ষ্য</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করো</a:t>
            </a:r>
            <a:endParaRPr lang="en-US" sz="3600" dirty="0">
              <a:latin typeface="Nikosh" panose="02000000000000000000" pitchFamily="2" charset="0"/>
              <a:cs typeface="Nikosh" panose="02000000000000000000" pitchFamily="2" charset="0"/>
            </a:endParaRPr>
          </a:p>
        </p:txBody>
      </p:sp>
      <p:pic>
        <p:nvPicPr>
          <p:cNvPr id="15" name="Picture 14">
            <a:extLst>
              <a:ext uri="{FF2B5EF4-FFF2-40B4-BE49-F238E27FC236}">
                <a16:creationId xmlns:a16="http://schemas.microsoft.com/office/drawing/2014/main" id="{D5029468-3A74-4E66-8316-A15A3DEBB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324" y="1445935"/>
            <a:ext cx="7461567" cy="4308792"/>
          </a:xfrm>
          <a:prstGeom prst="rect">
            <a:avLst/>
          </a:prstGeom>
        </p:spPr>
      </p:pic>
    </p:spTree>
    <p:extLst>
      <p:ext uri="{BB962C8B-B14F-4D97-AF65-F5344CB8AC3E}">
        <p14:creationId xmlns:p14="http://schemas.microsoft.com/office/powerpoint/2010/main" val="1700647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74DBA370-5309-44CB-B24A-55DED336F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410" y="1765459"/>
            <a:ext cx="7043373" cy="3961897"/>
          </a:xfrm>
          <a:prstGeom prst="rect">
            <a:avLst/>
          </a:prstGeom>
        </p:spPr>
      </p:pic>
      <p:sp>
        <p:nvSpPr>
          <p:cNvPr id="11" name="TextBox 10">
            <a:extLst>
              <a:ext uri="{FF2B5EF4-FFF2-40B4-BE49-F238E27FC236}">
                <a16:creationId xmlns:a16="http://schemas.microsoft.com/office/drawing/2014/main" id="{1A8B63BC-7CD0-42D5-A580-38595A659746}"/>
              </a:ext>
            </a:extLst>
          </p:cNvPr>
          <p:cNvSpPr txBox="1"/>
          <p:nvPr/>
        </p:nvSpPr>
        <p:spPr>
          <a:xfrm>
            <a:off x="2461846" y="720969"/>
            <a:ext cx="6700168" cy="646331"/>
          </a:xfrm>
          <a:prstGeom prst="rect">
            <a:avLst/>
          </a:prstGeom>
          <a:noFill/>
        </p:spPr>
        <p:txBody>
          <a:bodyPr wrap="square" rtlCol="0">
            <a:spAutoFit/>
          </a:bodyPr>
          <a:lstStyle/>
          <a:p>
            <a:pPr algn="ctr"/>
            <a:r>
              <a:rPr lang="en-US" sz="3600" dirty="0" err="1">
                <a:latin typeface="Nikosh" panose="02000000000000000000" pitchFamily="2" charset="0"/>
                <a:cs typeface="Nikosh" panose="02000000000000000000" pitchFamily="2" charset="0"/>
              </a:rPr>
              <a:t>চিত্রগুলো</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লক্ষ্য</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করো</a:t>
            </a:r>
            <a:endParaRPr lang="en-US" sz="36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062334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949569" y="5943601"/>
            <a:ext cx="9587132"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2617D226-72AD-468E-82B4-F3464CE2FFB4}"/>
              </a:ext>
            </a:extLst>
          </p:cNvPr>
          <p:cNvSpPr txBox="1"/>
          <p:nvPr/>
        </p:nvSpPr>
        <p:spPr>
          <a:xfrm>
            <a:off x="1617785" y="961291"/>
            <a:ext cx="9271721" cy="1015663"/>
          </a:xfrm>
          <a:prstGeom prst="rect">
            <a:avLst/>
          </a:prstGeom>
          <a:solidFill>
            <a:schemeClr val="bg1">
              <a:lumMod val="65000"/>
            </a:schemeClr>
          </a:solidFill>
          <a:effectLst>
            <a:glow rad="139700">
              <a:schemeClr val="accent1">
                <a:alpha val="40000"/>
              </a:schemeClr>
            </a:glow>
            <a:outerShdw blurRad="685800" dist="50800" dir="5400000" algn="ctr" rotWithShape="0">
              <a:srgbClr val="000000"/>
            </a:outerShdw>
          </a:effectLst>
          <a:scene3d>
            <a:camera prst="orthographicFront"/>
            <a:lightRig rig="threePt" dir="t"/>
          </a:scene3d>
          <a:sp3d>
            <a:bevelT w="215900" h="184150"/>
          </a:sp3d>
        </p:spPr>
        <p:txBody>
          <a:bodyPr wrap="square" rtlCol="0">
            <a:spAutoFit/>
          </a:bodyPr>
          <a:lstStyle/>
          <a:p>
            <a:r>
              <a:rPr lang="en-US" sz="6000" dirty="0" err="1">
                <a:solidFill>
                  <a:srgbClr val="FF0000"/>
                </a:solidFill>
                <a:latin typeface="Nikosh" panose="02000000000000000000" pitchFamily="2" charset="0"/>
                <a:cs typeface="Nikosh" panose="02000000000000000000" pitchFamily="2" charset="0"/>
              </a:rPr>
              <a:t>কিছু</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কি</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বুঝতে</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পারলে</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ছবিগুলো</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দেখে</a:t>
            </a:r>
            <a:r>
              <a:rPr lang="en-US" sz="6000" dirty="0">
                <a:solidFill>
                  <a:srgbClr val="FF0000"/>
                </a:solidFill>
                <a:latin typeface="Nikosh" panose="02000000000000000000" pitchFamily="2" charset="0"/>
                <a:cs typeface="Nikosh" panose="02000000000000000000" pitchFamily="2" charset="0"/>
              </a:rPr>
              <a:t>?</a:t>
            </a:r>
          </a:p>
        </p:txBody>
      </p:sp>
      <p:sp>
        <p:nvSpPr>
          <p:cNvPr id="11" name="TextBox 10">
            <a:extLst>
              <a:ext uri="{FF2B5EF4-FFF2-40B4-BE49-F238E27FC236}">
                <a16:creationId xmlns:a16="http://schemas.microsoft.com/office/drawing/2014/main" id="{CFE9104D-EDAD-41EB-915F-3F9F23DA0916}"/>
              </a:ext>
            </a:extLst>
          </p:cNvPr>
          <p:cNvSpPr txBox="1"/>
          <p:nvPr/>
        </p:nvSpPr>
        <p:spPr>
          <a:xfrm>
            <a:off x="1617785" y="2755012"/>
            <a:ext cx="9271721" cy="2862322"/>
          </a:xfrm>
          <a:prstGeom prst="rect">
            <a:avLst/>
          </a:prstGeom>
          <a:solidFill>
            <a:schemeClr val="bg1">
              <a:lumMod val="65000"/>
            </a:schemeClr>
          </a:solidFill>
          <a:effectLst>
            <a:glow rad="139700">
              <a:schemeClr val="accent1">
                <a:alpha val="40000"/>
              </a:schemeClr>
            </a:glow>
            <a:outerShdw blurRad="685800" dist="50800" dir="5400000" algn="ctr" rotWithShape="0">
              <a:srgbClr val="000000"/>
            </a:outerShdw>
          </a:effectLst>
          <a:scene3d>
            <a:camera prst="orthographicFront"/>
            <a:lightRig rig="threePt" dir="t"/>
          </a:scene3d>
          <a:sp3d>
            <a:bevelT w="215900" h="184150"/>
          </a:sp3d>
        </p:spPr>
        <p:txBody>
          <a:bodyPr wrap="square" rtlCol="0">
            <a:spAutoFit/>
          </a:bodyPr>
          <a:lstStyle/>
          <a:p>
            <a:pPr algn="ctr"/>
            <a:r>
              <a:rPr lang="en-US" sz="6000" dirty="0" err="1">
                <a:latin typeface="Nikosh" panose="02000000000000000000" pitchFamily="2" charset="0"/>
                <a:cs typeface="Nikosh" panose="02000000000000000000" pitchFamily="2" charset="0"/>
              </a:rPr>
              <a:t>হ্যাঁ</a:t>
            </a:r>
            <a:r>
              <a:rPr lang="en-US" sz="6000" dirty="0">
                <a:latin typeface="Nikosh" panose="02000000000000000000" pitchFamily="2" charset="0"/>
                <a:cs typeface="Nikosh" panose="02000000000000000000" pitchFamily="2" charset="0"/>
              </a:rPr>
              <a:t>, </a:t>
            </a:r>
            <a:r>
              <a:rPr lang="en-US" sz="6000" dirty="0" err="1">
                <a:latin typeface="Nikosh" panose="02000000000000000000" pitchFamily="2" charset="0"/>
                <a:cs typeface="Nikosh" panose="02000000000000000000" pitchFamily="2" charset="0"/>
              </a:rPr>
              <a:t>চিত্রগুলোতে</a:t>
            </a:r>
            <a:r>
              <a:rPr lang="en-US" sz="6000" dirty="0">
                <a:latin typeface="Nikosh" panose="02000000000000000000" pitchFamily="2" charset="0"/>
                <a:cs typeface="Nikosh" panose="02000000000000000000" pitchFamily="2" charset="0"/>
              </a:rPr>
              <a:t> Microsoft </a:t>
            </a:r>
            <a:r>
              <a:rPr lang="en-US" sz="6000" dirty="0" err="1">
                <a:latin typeface="Nikosh" panose="02000000000000000000" pitchFamily="2" charset="0"/>
                <a:cs typeface="Nikosh" panose="02000000000000000000" pitchFamily="2" charset="0"/>
              </a:rPr>
              <a:t>Powerpoint</a:t>
            </a:r>
            <a:r>
              <a:rPr lang="en-US" sz="6000" dirty="0">
                <a:latin typeface="Nikosh" panose="02000000000000000000" pitchFamily="2" charset="0"/>
                <a:cs typeface="Nikosh" panose="02000000000000000000" pitchFamily="2" charset="0"/>
              </a:rPr>
              <a:t> </a:t>
            </a:r>
            <a:r>
              <a:rPr lang="en-US" sz="6000" dirty="0" err="1">
                <a:latin typeface="Nikosh" panose="02000000000000000000" pitchFamily="2" charset="0"/>
                <a:cs typeface="Nikosh" panose="02000000000000000000" pitchFamily="2" charset="0"/>
              </a:rPr>
              <a:t>এর</a:t>
            </a:r>
            <a:r>
              <a:rPr lang="en-US" sz="6000" dirty="0">
                <a:latin typeface="Nikosh" panose="02000000000000000000" pitchFamily="2" charset="0"/>
                <a:cs typeface="Nikosh" panose="02000000000000000000" pitchFamily="2" charset="0"/>
              </a:rPr>
              <a:t> </a:t>
            </a:r>
            <a:r>
              <a:rPr lang="en-US" sz="6000" dirty="0" err="1">
                <a:latin typeface="Nikosh" panose="02000000000000000000" pitchFamily="2" charset="0"/>
                <a:cs typeface="Nikosh" panose="02000000000000000000" pitchFamily="2" charset="0"/>
              </a:rPr>
              <a:t>মাধ্যমে</a:t>
            </a:r>
            <a:r>
              <a:rPr lang="en-US" sz="6000" dirty="0">
                <a:latin typeface="Nikosh" panose="02000000000000000000" pitchFamily="2" charset="0"/>
                <a:cs typeface="Nikosh" panose="02000000000000000000" pitchFamily="2" charset="0"/>
              </a:rPr>
              <a:t> </a:t>
            </a:r>
            <a:r>
              <a:rPr lang="en-US" sz="6000" dirty="0" err="1">
                <a:latin typeface="Nikosh" panose="02000000000000000000" pitchFamily="2" charset="0"/>
                <a:cs typeface="Nikosh" panose="02000000000000000000" pitchFamily="2" charset="0"/>
              </a:rPr>
              <a:t>প্রেজেন্টেশান</a:t>
            </a:r>
            <a:r>
              <a:rPr lang="en-US" sz="6000" dirty="0">
                <a:latin typeface="Nikosh" panose="02000000000000000000" pitchFamily="2" charset="0"/>
                <a:cs typeface="Nikosh" panose="02000000000000000000" pitchFamily="2" charset="0"/>
              </a:rPr>
              <a:t> </a:t>
            </a:r>
            <a:r>
              <a:rPr lang="en-US" sz="6000" dirty="0" err="1">
                <a:latin typeface="Nikosh" panose="02000000000000000000" pitchFamily="2" charset="0"/>
                <a:cs typeface="Nikosh" panose="02000000000000000000" pitchFamily="2" charset="0"/>
              </a:rPr>
              <a:t>উপস্থাপন</a:t>
            </a:r>
            <a:r>
              <a:rPr lang="en-US" sz="6000" dirty="0">
                <a:latin typeface="Nikosh" panose="02000000000000000000" pitchFamily="2" charset="0"/>
                <a:cs typeface="Nikosh" panose="02000000000000000000" pitchFamily="2" charset="0"/>
              </a:rPr>
              <a:t> </a:t>
            </a:r>
            <a:r>
              <a:rPr lang="en-US" sz="6000" dirty="0" err="1">
                <a:latin typeface="Nikosh" panose="02000000000000000000" pitchFamily="2" charset="0"/>
                <a:cs typeface="Nikosh" panose="02000000000000000000" pitchFamily="2" charset="0"/>
              </a:rPr>
              <a:t>করা</a:t>
            </a:r>
            <a:r>
              <a:rPr lang="en-US" sz="6000" dirty="0">
                <a:latin typeface="Nikosh" panose="02000000000000000000" pitchFamily="2" charset="0"/>
                <a:cs typeface="Nikosh" panose="02000000000000000000" pitchFamily="2" charset="0"/>
              </a:rPr>
              <a:t> </a:t>
            </a:r>
            <a:r>
              <a:rPr lang="en-US" sz="6000" dirty="0" err="1">
                <a:latin typeface="Nikosh" panose="02000000000000000000" pitchFamily="2" charset="0"/>
                <a:cs typeface="Nikosh" panose="02000000000000000000" pitchFamily="2" charset="0"/>
              </a:rPr>
              <a:t>হয়েছে</a:t>
            </a:r>
            <a:r>
              <a:rPr lang="en-US" sz="6000" dirty="0">
                <a:latin typeface="Nikosh" panose="02000000000000000000" pitchFamily="2" charset="0"/>
                <a:cs typeface="Nikosh" panose="02000000000000000000" pitchFamily="2" charset="0"/>
              </a:rPr>
              <a:t>। </a:t>
            </a:r>
          </a:p>
        </p:txBody>
      </p:sp>
    </p:spTree>
    <p:extLst>
      <p:ext uri="{BB962C8B-B14F-4D97-AF65-F5344CB8AC3E}">
        <p14:creationId xmlns:p14="http://schemas.microsoft.com/office/powerpoint/2010/main" val="16520523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1178935" y="5960701"/>
            <a:ext cx="9357766"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রহমান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52389F3-51ED-43C1-A69B-92288B553C9B}"/>
              </a:ext>
            </a:extLst>
          </p:cNvPr>
          <p:cNvSpPr txBox="1"/>
          <p:nvPr/>
        </p:nvSpPr>
        <p:spPr>
          <a:xfrm>
            <a:off x="992141" y="2162380"/>
            <a:ext cx="8083174"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anose="02000000000000000000" pitchFamily="2" charset="0"/>
                <a:cs typeface="Nikosh" panose="02000000000000000000" pitchFamily="2" charset="0"/>
              </a:rPr>
              <a:t>এই</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anose="02000000000000000000" pitchFamily="2" charset="0"/>
                <a:cs typeface="Nikosh" panose="02000000000000000000" pitchFamily="2" charset="0"/>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anose="02000000000000000000" pitchFamily="2" charset="0"/>
                <a:cs typeface="Nikosh" panose="02000000000000000000" pitchFamily="2" charset="0"/>
              </a:rPr>
              <a:t>পাঠ</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anose="02000000000000000000" pitchFamily="2" charset="0"/>
                <a:cs typeface="Nikosh" panose="02000000000000000000" pitchFamily="2" charset="0"/>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anose="02000000000000000000" pitchFamily="2" charset="0"/>
                <a:cs typeface="Nikosh" panose="02000000000000000000" pitchFamily="2" charset="0"/>
              </a:rPr>
              <a:t>শেষে</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anose="02000000000000000000" pitchFamily="2" charset="0"/>
                <a:cs typeface="Nikosh" panose="02000000000000000000" pitchFamily="2" charset="0"/>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anose="02000000000000000000" pitchFamily="2" charset="0"/>
                <a:cs typeface="Nikosh" panose="02000000000000000000" pitchFamily="2" charset="0"/>
              </a:rPr>
              <a:t>শিক্ষার্থীরা</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anose="02000000000000000000" pitchFamily="2" charset="0"/>
                <a:cs typeface="Nikosh" panose="02000000000000000000" pitchFamily="2" charset="0"/>
              </a:rPr>
              <a:t>-  </a:t>
            </a:r>
          </a:p>
        </p:txBody>
      </p:sp>
      <p:sp>
        <p:nvSpPr>
          <p:cNvPr id="13" name="Rectangle 12">
            <a:extLst>
              <a:ext uri="{FF2B5EF4-FFF2-40B4-BE49-F238E27FC236}">
                <a16:creationId xmlns:a16="http://schemas.microsoft.com/office/drawing/2014/main" id="{EB6453FF-AD75-4EA0-AB63-DB2A4BA6BDC8}"/>
              </a:ext>
            </a:extLst>
          </p:cNvPr>
          <p:cNvSpPr/>
          <p:nvPr/>
        </p:nvSpPr>
        <p:spPr>
          <a:xfrm>
            <a:off x="992141" y="5005604"/>
            <a:ext cx="10007553" cy="584775"/>
          </a:xfrm>
          <a:prstGeom prst="rect">
            <a:avLst/>
          </a:prstGeom>
        </p:spPr>
        <p:txBody>
          <a:bodyPr wrap="square">
            <a:spAutoFit/>
          </a:bodyPr>
          <a:lstStyle/>
          <a:p>
            <a:r>
              <a:rPr lang="en-US" sz="3200" dirty="0">
                <a:solidFill>
                  <a:srgbClr val="00B0F0"/>
                </a:solidFill>
                <a:latin typeface="Nikosh" panose="02000000000000000000" pitchFamily="2" charset="0"/>
                <a:cs typeface="Nikosh" panose="02000000000000000000" pitchFamily="2" charset="0"/>
              </a:rPr>
              <a:t>৩।  </a:t>
            </a:r>
            <a:r>
              <a:rPr lang="en-US" sz="3200" dirty="0" err="1">
                <a:solidFill>
                  <a:srgbClr val="00B0F0"/>
                </a:solidFill>
                <a:latin typeface="Nikosh" panose="02000000000000000000" pitchFamily="2" charset="0"/>
                <a:cs typeface="Nikosh" panose="02000000000000000000" pitchFamily="2" charset="0"/>
              </a:rPr>
              <a:t>Ms-Powerpoint</a:t>
            </a:r>
            <a:r>
              <a:rPr lang="en-US" sz="3200" dirty="0">
                <a:solidFill>
                  <a:srgbClr val="00B0F0"/>
                </a:solidFill>
                <a:latin typeface="Nikosh" panose="02000000000000000000" pitchFamily="2" charset="0"/>
                <a:cs typeface="Nikosh" panose="02000000000000000000" pitchFamily="2" charset="0"/>
              </a:rPr>
              <a:t> </a:t>
            </a:r>
            <a:r>
              <a:rPr lang="en-US" sz="3200" dirty="0" err="1">
                <a:solidFill>
                  <a:srgbClr val="00B0F0"/>
                </a:solidFill>
                <a:latin typeface="Nikosh" panose="02000000000000000000" pitchFamily="2" charset="0"/>
                <a:cs typeface="Nikosh" panose="02000000000000000000" pitchFamily="2" charset="0"/>
              </a:rPr>
              <a:t>এর</a:t>
            </a:r>
            <a:r>
              <a:rPr lang="en-US" sz="3200" dirty="0">
                <a:solidFill>
                  <a:srgbClr val="00B0F0"/>
                </a:solidFill>
                <a:latin typeface="Nikosh" panose="02000000000000000000" pitchFamily="2" charset="0"/>
                <a:cs typeface="Nikosh" panose="02000000000000000000" pitchFamily="2" charset="0"/>
              </a:rPr>
              <a:t> window </a:t>
            </a:r>
            <a:r>
              <a:rPr lang="en-US" sz="3200" dirty="0" err="1">
                <a:solidFill>
                  <a:srgbClr val="00B0F0"/>
                </a:solidFill>
                <a:latin typeface="Nikosh" panose="02000000000000000000" pitchFamily="2" charset="0"/>
                <a:cs typeface="Nikosh" panose="02000000000000000000" pitchFamily="2" charset="0"/>
              </a:rPr>
              <a:t>এর</a:t>
            </a:r>
            <a:r>
              <a:rPr lang="en-US" sz="3200" dirty="0">
                <a:solidFill>
                  <a:srgbClr val="00B0F0"/>
                </a:solidFill>
                <a:latin typeface="Nikosh" panose="02000000000000000000" pitchFamily="2" charset="0"/>
                <a:cs typeface="Nikosh" panose="02000000000000000000" pitchFamily="2" charset="0"/>
              </a:rPr>
              <a:t> </a:t>
            </a:r>
            <a:r>
              <a:rPr lang="en-US" sz="3200" dirty="0" err="1">
                <a:solidFill>
                  <a:srgbClr val="00B0F0"/>
                </a:solidFill>
                <a:latin typeface="Nikosh" panose="02000000000000000000" pitchFamily="2" charset="0"/>
                <a:cs typeface="Nikosh" panose="02000000000000000000" pitchFamily="2" charset="0"/>
              </a:rPr>
              <a:t>পরিচিতি</a:t>
            </a:r>
            <a:r>
              <a:rPr lang="en-US" sz="3200" dirty="0">
                <a:solidFill>
                  <a:srgbClr val="00B0F0"/>
                </a:solidFill>
                <a:latin typeface="Nikosh" panose="02000000000000000000" pitchFamily="2" charset="0"/>
                <a:cs typeface="Nikosh" panose="02000000000000000000" pitchFamily="2" charset="0"/>
              </a:rPr>
              <a:t> </a:t>
            </a:r>
            <a:r>
              <a:rPr lang="en-US" sz="3200" dirty="0" err="1">
                <a:solidFill>
                  <a:srgbClr val="00B0F0"/>
                </a:solidFill>
                <a:latin typeface="Nikosh" panose="02000000000000000000" pitchFamily="2" charset="0"/>
                <a:cs typeface="Nikosh" panose="02000000000000000000" pitchFamily="2" charset="0"/>
              </a:rPr>
              <a:t>দেখাতে</a:t>
            </a:r>
            <a:r>
              <a:rPr lang="en-US" sz="3200" dirty="0">
                <a:solidFill>
                  <a:srgbClr val="00B0F0"/>
                </a:solidFill>
                <a:latin typeface="Nikosh" panose="02000000000000000000" pitchFamily="2" charset="0"/>
                <a:cs typeface="Nikosh" panose="02000000000000000000" pitchFamily="2" charset="0"/>
              </a:rPr>
              <a:t> </a:t>
            </a:r>
            <a:r>
              <a:rPr lang="en-US" sz="3200" dirty="0" err="1">
                <a:solidFill>
                  <a:srgbClr val="00B0F0"/>
                </a:solidFill>
                <a:latin typeface="Nikosh" panose="02000000000000000000" pitchFamily="2" charset="0"/>
                <a:cs typeface="Nikosh" panose="02000000000000000000" pitchFamily="2" charset="0"/>
              </a:rPr>
              <a:t>পারবে</a:t>
            </a:r>
            <a:r>
              <a:rPr lang="en-US" sz="3200" dirty="0">
                <a:solidFill>
                  <a:srgbClr val="00B0F0"/>
                </a:solidFill>
                <a:latin typeface="Nikosh" panose="02000000000000000000" pitchFamily="2" charset="0"/>
                <a:cs typeface="Nikosh" panose="02000000000000000000" pitchFamily="2" charset="0"/>
              </a:rPr>
              <a:t>  । </a:t>
            </a:r>
          </a:p>
        </p:txBody>
      </p:sp>
      <p:sp>
        <p:nvSpPr>
          <p:cNvPr id="2" name="TextBox 1">
            <a:extLst>
              <a:ext uri="{FF2B5EF4-FFF2-40B4-BE49-F238E27FC236}">
                <a16:creationId xmlns:a16="http://schemas.microsoft.com/office/drawing/2014/main" id="{7448AC88-FA26-4948-9BD3-D0E6158D473F}"/>
              </a:ext>
            </a:extLst>
          </p:cNvPr>
          <p:cNvSpPr txBox="1"/>
          <p:nvPr/>
        </p:nvSpPr>
        <p:spPr>
          <a:xfrm>
            <a:off x="992141" y="3127379"/>
            <a:ext cx="10203855" cy="584775"/>
          </a:xfrm>
          <a:prstGeom prst="rect">
            <a:avLst/>
          </a:prstGeom>
          <a:noFill/>
        </p:spPr>
        <p:txBody>
          <a:bodyPr wrap="square" rtlCol="0">
            <a:spAutoFit/>
          </a:bodyPr>
          <a:lstStyle/>
          <a:p>
            <a:r>
              <a:rPr lang="en-US" sz="3200" dirty="0">
                <a:solidFill>
                  <a:schemeClr val="accent6">
                    <a:lumMod val="75000"/>
                  </a:schemeClr>
                </a:solidFill>
                <a:latin typeface="Nikosh" panose="02000000000000000000" pitchFamily="2" charset="0"/>
                <a:cs typeface="Nikosh" panose="02000000000000000000" pitchFamily="2" charset="0"/>
              </a:rPr>
              <a:t>১। Microsoft </a:t>
            </a:r>
            <a:r>
              <a:rPr lang="en-US" sz="3200" dirty="0" err="1">
                <a:solidFill>
                  <a:schemeClr val="accent6">
                    <a:lumMod val="75000"/>
                  </a:schemeClr>
                </a:solidFill>
                <a:latin typeface="Nikosh" panose="02000000000000000000" pitchFamily="2" charset="0"/>
                <a:cs typeface="Nikosh" panose="02000000000000000000" pitchFamily="2" charset="0"/>
              </a:rPr>
              <a:t>Powerpoint</a:t>
            </a:r>
            <a:r>
              <a:rPr lang="en-US" sz="3200" dirty="0">
                <a:latin typeface="Nikosh" panose="02000000000000000000" pitchFamily="2" charset="0"/>
                <a:cs typeface="Nikosh" panose="02000000000000000000" pitchFamily="2" charset="0"/>
              </a:rPr>
              <a:t> </a:t>
            </a:r>
            <a:r>
              <a:rPr lang="en-US" sz="3200" dirty="0" err="1">
                <a:solidFill>
                  <a:schemeClr val="accent6">
                    <a:lumMod val="75000"/>
                  </a:schemeClr>
                </a:solidFill>
                <a:latin typeface="Nikosh" panose="02000000000000000000" pitchFamily="2" charset="0"/>
                <a:cs typeface="Nikosh" panose="02000000000000000000" pitchFamily="2" charset="0"/>
              </a:rPr>
              <a:t>কি</a:t>
            </a:r>
            <a:r>
              <a:rPr lang="en-US" sz="3200" dirty="0">
                <a:solidFill>
                  <a:schemeClr val="accent6">
                    <a:lumMod val="75000"/>
                  </a:schemeClr>
                </a:solidFill>
                <a:latin typeface="Nikosh" panose="02000000000000000000" pitchFamily="2" charset="0"/>
                <a:cs typeface="Nikosh" panose="02000000000000000000" pitchFamily="2" charset="0"/>
              </a:rPr>
              <a:t> </a:t>
            </a:r>
            <a:r>
              <a:rPr lang="en-US" sz="3200" dirty="0" err="1">
                <a:solidFill>
                  <a:schemeClr val="accent6">
                    <a:lumMod val="75000"/>
                  </a:schemeClr>
                </a:solidFill>
                <a:latin typeface="Nikosh" panose="02000000000000000000" pitchFamily="2" charset="0"/>
                <a:cs typeface="Nikosh" panose="02000000000000000000" pitchFamily="2" charset="0"/>
              </a:rPr>
              <a:t>তা</a:t>
            </a:r>
            <a:r>
              <a:rPr lang="en-US" sz="3200" dirty="0">
                <a:solidFill>
                  <a:schemeClr val="accent6">
                    <a:lumMod val="75000"/>
                  </a:schemeClr>
                </a:solidFill>
                <a:latin typeface="Nikosh" panose="02000000000000000000" pitchFamily="2" charset="0"/>
                <a:cs typeface="Nikosh" panose="02000000000000000000" pitchFamily="2" charset="0"/>
              </a:rPr>
              <a:t> </a:t>
            </a:r>
            <a:r>
              <a:rPr lang="en-US" sz="3200" dirty="0" err="1">
                <a:solidFill>
                  <a:schemeClr val="accent6">
                    <a:lumMod val="75000"/>
                  </a:schemeClr>
                </a:solidFill>
                <a:latin typeface="Nikosh" panose="02000000000000000000" pitchFamily="2" charset="0"/>
                <a:cs typeface="Nikosh" panose="02000000000000000000" pitchFamily="2" charset="0"/>
              </a:rPr>
              <a:t>বলতে</a:t>
            </a:r>
            <a:r>
              <a:rPr lang="en-US" sz="3200" dirty="0">
                <a:solidFill>
                  <a:schemeClr val="accent6">
                    <a:lumMod val="75000"/>
                  </a:schemeClr>
                </a:solidFill>
                <a:latin typeface="Nikosh" panose="02000000000000000000" pitchFamily="2" charset="0"/>
                <a:cs typeface="Nikosh" panose="02000000000000000000" pitchFamily="2" charset="0"/>
              </a:rPr>
              <a:t> </a:t>
            </a:r>
            <a:r>
              <a:rPr lang="en-US" sz="3200" dirty="0" err="1">
                <a:solidFill>
                  <a:schemeClr val="accent6">
                    <a:lumMod val="75000"/>
                  </a:schemeClr>
                </a:solidFill>
                <a:latin typeface="Nikosh" panose="02000000000000000000" pitchFamily="2" charset="0"/>
                <a:cs typeface="Nikosh" panose="02000000000000000000" pitchFamily="2" charset="0"/>
              </a:rPr>
              <a:t>পারবে</a:t>
            </a:r>
            <a:r>
              <a:rPr lang="en-US" sz="3200" dirty="0">
                <a:solidFill>
                  <a:schemeClr val="accent6">
                    <a:lumMod val="75000"/>
                  </a:schemeClr>
                </a:solidFill>
                <a:latin typeface="Nikosh" panose="02000000000000000000" pitchFamily="2" charset="0"/>
                <a:cs typeface="Nikosh" panose="02000000000000000000" pitchFamily="2" charset="0"/>
              </a:rPr>
              <a:t>; </a:t>
            </a:r>
          </a:p>
        </p:txBody>
      </p:sp>
      <p:sp>
        <p:nvSpPr>
          <p:cNvPr id="6" name="TextBox 5">
            <a:extLst>
              <a:ext uri="{FF2B5EF4-FFF2-40B4-BE49-F238E27FC236}">
                <a16:creationId xmlns:a16="http://schemas.microsoft.com/office/drawing/2014/main" id="{19C40AFC-94A8-4E2C-B3DB-5AF8E7A25989}"/>
              </a:ext>
            </a:extLst>
          </p:cNvPr>
          <p:cNvSpPr txBox="1"/>
          <p:nvPr/>
        </p:nvSpPr>
        <p:spPr>
          <a:xfrm>
            <a:off x="992141" y="4022670"/>
            <a:ext cx="10007553" cy="584775"/>
          </a:xfrm>
          <a:prstGeom prst="rect">
            <a:avLst/>
          </a:prstGeom>
          <a:noFill/>
        </p:spPr>
        <p:txBody>
          <a:bodyPr wrap="square" rtlCol="0">
            <a:spAutoFit/>
          </a:bodyPr>
          <a:lstStyle/>
          <a:p>
            <a:r>
              <a:rPr lang="en-US" sz="3200" dirty="0">
                <a:solidFill>
                  <a:srgbClr val="0070C0"/>
                </a:solidFill>
                <a:latin typeface="Nikosh" panose="02000000000000000000" pitchFamily="2" charset="0"/>
                <a:cs typeface="Nikosh" panose="02000000000000000000" pitchFamily="2" charset="0"/>
              </a:rPr>
              <a:t>২। </a:t>
            </a:r>
            <a:r>
              <a:rPr lang="en-US" sz="3200" dirty="0" err="1">
                <a:solidFill>
                  <a:srgbClr val="0070C0"/>
                </a:solidFill>
                <a:latin typeface="Nikosh" panose="02000000000000000000" pitchFamily="2" charset="0"/>
                <a:cs typeface="Nikosh" panose="02000000000000000000" pitchFamily="2" charset="0"/>
              </a:rPr>
              <a:t>Ms</a:t>
            </a:r>
            <a:r>
              <a:rPr lang="en-US" sz="3200" dirty="0">
                <a:solidFill>
                  <a:srgbClr val="0070C0"/>
                </a:solidFill>
                <a:latin typeface="Nikosh" panose="02000000000000000000" pitchFamily="2" charset="0"/>
                <a:cs typeface="Nikosh" panose="02000000000000000000" pitchFamily="2" charset="0"/>
              </a:rPr>
              <a:t>- </a:t>
            </a:r>
            <a:r>
              <a:rPr lang="en-US" sz="3200" dirty="0" err="1">
                <a:solidFill>
                  <a:srgbClr val="0070C0"/>
                </a:solidFill>
                <a:latin typeface="Nikosh" panose="02000000000000000000" pitchFamily="2" charset="0"/>
                <a:cs typeface="Nikosh" panose="02000000000000000000" pitchFamily="2" charset="0"/>
              </a:rPr>
              <a:t>Powerpoint</a:t>
            </a:r>
            <a:r>
              <a:rPr lang="en-US" sz="3200" dirty="0">
                <a:solidFill>
                  <a:srgbClr val="0070C0"/>
                </a:solidFill>
                <a:latin typeface="Nikosh" panose="02000000000000000000" pitchFamily="2" charset="0"/>
                <a:cs typeface="Nikosh" panose="02000000000000000000" pitchFamily="2" charset="0"/>
              </a:rPr>
              <a:t> </a:t>
            </a:r>
            <a:r>
              <a:rPr lang="en-US" sz="3200" dirty="0" err="1">
                <a:solidFill>
                  <a:srgbClr val="0070C0"/>
                </a:solidFill>
                <a:latin typeface="Nikosh" panose="02000000000000000000" pitchFamily="2" charset="0"/>
                <a:cs typeface="Nikosh" panose="02000000000000000000" pitchFamily="2" charset="0"/>
              </a:rPr>
              <a:t>এর</a:t>
            </a:r>
            <a:r>
              <a:rPr lang="en-US" sz="3200" dirty="0">
                <a:solidFill>
                  <a:srgbClr val="0070C0"/>
                </a:solidFill>
                <a:latin typeface="Nikosh" panose="02000000000000000000" pitchFamily="2" charset="0"/>
                <a:cs typeface="Nikosh" panose="02000000000000000000" pitchFamily="2" charset="0"/>
              </a:rPr>
              <a:t> </a:t>
            </a:r>
            <a:r>
              <a:rPr lang="en-US" sz="3200" dirty="0" err="1">
                <a:solidFill>
                  <a:srgbClr val="0070C0"/>
                </a:solidFill>
                <a:latin typeface="Nikosh" panose="02000000000000000000" pitchFamily="2" charset="0"/>
                <a:cs typeface="Nikosh" panose="02000000000000000000" pitchFamily="2" charset="0"/>
              </a:rPr>
              <a:t>ব্যবহার</a:t>
            </a:r>
            <a:r>
              <a:rPr lang="en-US" sz="3200" dirty="0">
                <a:solidFill>
                  <a:srgbClr val="0070C0"/>
                </a:solidFill>
                <a:latin typeface="Nikosh" panose="02000000000000000000" pitchFamily="2" charset="0"/>
                <a:cs typeface="Nikosh" panose="02000000000000000000" pitchFamily="2" charset="0"/>
              </a:rPr>
              <a:t> ও </a:t>
            </a:r>
            <a:r>
              <a:rPr lang="en-US" sz="3200" dirty="0" err="1">
                <a:solidFill>
                  <a:srgbClr val="0070C0"/>
                </a:solidFill>
                <a:latin typeface="Nikosh" panose="02000000000000000000" pitchFamily="2" charset="0"/>
                <a:cs typeface="Nikosh" panose="02000000000000000000" pitchFamily="2" charset="0"/>
              </a:rPr>
              <a:t>প্রয়োগক্ষেত্র</a:t>
            </a:r>
            <a:r>
              <a:rPr lang="en-US" sz="3200" dirty="0">
                <a:solidFill>
                  <a:srgbClr val="0070C0"/>
                </a:solidFill>
                <a:latin typeface="Nikosh" panose="02000000000000000000" pitchFamily="2" charset="0"/>
                <a:cs typeface="Nikosh" panose="02000000000000000000" pitchFamily="2" charset="0"/>
              </a:rPr>
              <a:t> </a:t>
            </a:r>
            <a:r>
              <a:rPr lang="en-US" sz="3200" dirty="0" err="1">
                <a:solidFill>
                  <a:srgbClr val="0070C0"/>
                </a:solidFill>
                <a:latin typeface="Nikosh" panose="02000000000000000000" pitchFamily="2" charset="0"/>
                <a:cs typeface="Nikosh" panose="02000000000000000000" pitchFamily="2" charset="0"/>
              </a:rPr>
              <a:t>বর্ণনা</a:t>
            </a:r>
            <a:r>
              <a:rPr lang="en-US" sz="3200" dirty="0">
                <a:solidFill>
                  <a:srgbClr val="0070C0"/>
                </a:solidFill>
                <a:latin typeface="Nikosh" panose="02000000000000000000" pitchFamily="2" charset="0"/>
                <a:cs typeface="Nikosh" panose="02000000000000000000" pitchFamily="2" charset="0"/>
              </a:rPr>
              <a:t> </a:t>
            </a:r>
            <a:r>
              <a:rPr lang="en-US" sz="3200" dirty="0" err="1">
                <a:solidFill>
                  <a:srgbClr val="0070C0"/>
                </a:solidFill>
                <a:latin typeface="Nikosh" panose="02000000000000000000" pitchFamily="2" charset="0"/>
                <a:cs typeface="Nikosh" panose="02000000000000000000" pitchFamily="2" charset="0"/>
              </a:rPr>
              <a:t>করতে</a:t>
            </a:r>
            <a:r>
              <a:rPr lang="en-US" sz="3200" dirty="0">
                <a:solidFill>
                  <a:srgbClr val="0070C0"/>
                </a:solidFill>
                <a:latin typeface="Nikosh" panose="02000000000000000000" pitchFamily="2" charset="0"/>
                <a:cs typeface="Nikosh" panose="02000000000000000000" pitchFamily="2" charset="0"/>
              </a:rPr>
              <a:t> </a:t>
            </a:r>
            <a:r>
              <a:rPr lang="en-US" sz="3200" dirty="0" err="1">
                <a:solidFill>
                  <a:srgbClr val="0070C0"/>
                </a:solidFill>
                <a:latin typeface="Nikosh" panose="02000000000000000000" pitchFamily="2" charset="0"/>
                <a:cs typeface="Nikosh" panose="02000000000000000000" pitchFamily="2" charset="0"/>
              </a:rPr>
              <a:t>পারবে</a:t>
            </a:r>
            <a:r>
              <a:rPr lang="en-US" sz="3200" dirty="0">
                <a:solidFill>
                  <a:srgbClr val="0070C0"/>
                </a:solidFill>
                <a:latin typeface="Nikosh" panose="02000000000000000000" pitchFamily="2" charset="0"/>
                <a:cs typeface="Nikosh" panose="02000000000000000000" pitchFamily="2" charset="0"/>
              </a:rPr>
              <a:t>;</a:t>
            </a:r>
          </a:p>
        </p:txBody>
      </p:sp>
      <p:sp>
        <p:nvSpPr>
          <p:cNvPr id="15" name="TextBox 14">
            <a:extLst>
              <a:ext uri="{FF2B5EF4-FFF2-40B4-BE49-F238E27FC236}">
                <a16:creationId xmlns:a16="http://schemas.microsoft.com/office/drawing/2014/main" id="{06726719-02EC-444E-B87C-595DD8C4D846}"/>
              </a:ext>
            </a:extLst>
          </p:cNvPr>
          <p:cNvSpPr txBox="1"/>
          <p:nvPr/>
        </p:nvSpPr>
        <p:spPr>
          <a:xfrm>
            <a:off x="1915886" y="841829"/>
            <a:ext cx="8244114" cy="1015663"/>
          </a:xfrm>
          <a:prstGeom prst="rect">
            <a:avLst/>
          </a:prstGeom>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520700">
              <a:schemeClr val="accent1"/>
            </a:glow>
          </a:effectLst>
          <a:scene3d>
            <a:camera prst="orthographicFront"/>
            <a:lightRig rig="threePt" dir="t"/>
          </a:scene3d>
          <a:sp3d>
            <a:bevelT w="254000" h="247650"/>
          </a:sp3d>
        </p:spPr>
        <p:txBody>
          <a:bodyPr wrap="square" rtlCol="0">
            <a:spAutoFit/>
          </a:bodyPr>
          <a:lstStyle/>
          <a:p>
            <a:pPr algn="ctr"/>
            <a:r>
              <a:rPr lang="en-US" sz="6000" dirty="0" err="1">
                <a:solidFill>
                  <a:srgbClr val="FF0000"/>
                </a:solidFill>
                <a:latin typeface="Nikosh" panose="02000000000000000000" pitchFamily="2" charset="0"/>
                <a:cs typeface="Nikosh" panose="02000000000000000000" pitchFamily="2" charset="0"/>
              </a:rPr>
              <a:t>শিখনফল</a:t>
            </a:r>
            <a:endParaRPr lang="en-US" sz="6000" dirty="0">
              <a:solidFill>
                <a:srgbClr val="FF00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99929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anim calcmode="lin" valueType="num">
                                      <p:cBhvr>
                                        <p:cTn id="12" dur="2000" fill="hold"/>
                                        <p:tgtEl>
                                          <p:spTgt spid="15"/>
                                        </p:tgtEl>
                                        <p:attrNameLst>
                                          <p:attrName>ppt_w</p:attrName>
                                        </p:attrNameLst>
                                      </p:cBhvr>
                                      <p:tavLst>
                                        <p:tav tm="0" fmla="#ppt_w*sin(2.5*pi*$)">
                                          <p:val>
                                            <p:fltVal val="0"/>
                                          </p:val>
                                        </p:tav>
                                        <p:tav tm="100000">
                                          <p:val>
                                            <p:fltVal val="1"/>
                                          </p:val>
                                        </p:tav>
                                      </p:tavLst>
                                    </p:anim>
                                    <p:anim calcmode="lin" valueType="num">
                                      <p:cBhvr>
                                        <p:cTn id="1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80">
                                          <p:stCondLst>
                                            <p:cond delay="0"/>
                                          </p:stCondLst>
                                        </p:cTn>
                                        <p:tgtEl>
                                          <p:spTgt spid="13"/>
                                        </p:tgtEl>
                                      </p:cBhvr>
                                    </p:animEffect>
                                    <p:anim calcmode="lin" valueType="num">
                                      <p:cBhvr>
                                        <p:cTn id="3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1" dur="26">
                                          <p:stCondLst>
                                            <p:cond delay="650"/>
                                          </p:stCondLst>
                                        </p:cTn>
                                        <p:tgtEl>
                                          <p:spTgt spid="13"/>
                                        </p:tgtEl>
                                      </p:cBhvr>
                                      <p:to x="100000" y="60000"/>
                                    </p:animScale>
                                    <p:animScale>
                                      <p:cBhvr>
                                        <p:cTn id="42" dur="166" decel="50000">
                                          <p:stCondLst>
                                            <p:cond delay="676"/>
                                          </p:stCondLst>
                                        </p:cTn>
                                        <p:tgtEl>
                                          <p:spTgt spid="13"/>
                                        </p:tgtEl>
                                      </p:cBhvr>
                                      <p:to x="100000" y="100000"/>
                                    </p:animScale>
                                    <p:animScale>
                                      <p:cBhvr>
                                        <p:cTn id="43" dur="26">
                                          <p:stCondLst>
                                            <p:cond delay="1312"/>
                                          </p:stCondLst>
                                        </p:cTn>
                                        <p:tgtEl>
                                          <p:spTgt spid="13"/>
                                        </p:tgtEl>
                                      </p:cBhvr>
                                      <p:to x="100000" y="80000"/>
                                    </p:animScale>
                                    <p:animScale>
                                      <p:cBhvr>
                                        <p:cTn id="44" dur="166" decel="50000">
                                          <p:stCondLst>
                                            <p:cond delay="1338"/>
                                          </p:stCondLst>
                                        </p:cTn>
                                        <p:tgtEl>
                                          <p:spTgt spid="13"/>
                                        </p:tgtEl>
                                      </p:cBhvr>
                                      <p:to x="100000" y="100000"/>
                                    </p:animScale>
                                    <p:animScale>
                                      <p:cBhvr>
                                        <p:cTn id="45" dur="26">
                                          <p:stCondLst>
                                            <p:cond delay="1642"/>
                                          </p:stCondLst>
                                        </p:cTn>
                                        <p:tgtEl>
                                          <p:spTgt spid="13"/>
                                        </p:tgtEl>
                                      </p:cBhvr>
                                      <p:to x="100000" y="90000"/>
                                    </p:animScale>
                                    <p:animScale>
                                      <p:cBhvr>
                                        <p:cTn id="46" dur="166" decel="50000">
                                          <p:stCondLst>
                                            <p:cond delay="1668"/>
                                          </p:stCondLst>
                                        </p:cTn>
                                        <p:tgtEl>
                                          <p:spTgt spid="13"/>
                                        </p:tgtEl>
                                      </p:cBhvr>
                                      <p:to x="100000" y="100000"/>
                                    </p:animScale>
                                    <p:animScale>
                                      <p:cBhvr>
                                        <p:cTn id="47" dur="26">
                                          <p:stCondLst>
                                            <p:cond delay="1808"/>
                                          </p:stCondLst>
                                        </p:cTn>
                                        <p:tgtEl>
                                          <p:spTgt spid="13"/>
                                        </p:tgtEl>
                                      </p:cBhvr>
                                      <p:to x="100000" y="95000"/>
                                    </p:animScale>
                                    <p:animScale>
                                      <p:cBhvr>
                                        <p:cTn id="4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3" grpId="0"/>
      <p:bldP spid="2" grpId="0"/>
      <p:bldP spid="6"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5016F25-91B9-4A55-8C32-5CCDC52CA7B6}"/>
              </a:ext>
            </a:extLst>
          </p:cNvPr>
          <p:cNvSpPr txBox="1"/>
          <p:nvPr/>
        </p:nvSpPr>
        <p:spPr>
          <a:xfrm>
            <a:off x="1178935" y="5960701"/>
            <a:ext cx="9357766" cy="584775"/>
          </a:xfrm>
          <a:prstGeom prst="rect">
            <a:avLst/>
          </a:prstGeom>
          <a:noFill/>
          <a:ln>
            <a:noFill/>
          </a:ln>
        </p:spPr>
        <p:txBody>
          <a:bodyPr wrap="square" rtlCol="0">
            <a:spAutoFit/>
          </a:bodyPr>
          <a:lstStyle/>
          <a:p>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রহমান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সুমন</a:t>
            </a:r>
            <a:r>
              <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16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endParaRPr lang="en-US" sz="16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en-US" sz="1600" dirty="0"/>
              <a:t> </a:t>
            </a:r>
          </a:p>
        </p:txBody>
      </p:sp>
      <p:grpSp>
        <p:nvGrpSpPr>
          <p:cNvPr id="10" name="Group 9">
            <a:extLst>
              <a:ext uri="{FF2B5EF4-FFF2-40B4-BE49-F238E27FC236}">
                <a16:creationId xmlns:a16="http://schemas.microsoft.com/office/drawing/2014/main" id="{5180B41D-0D28-48F5-841E-130701602C71}"/>
              </a:ext>
            </a:extLst>
          </p:cNvPr>
          <p:cNvGrpSpPr/>
          <p:nvPr/>
        </p:nvGrpSpPr>
        <p:grpSpPr>
          <a:xfrm>
            <a:off x="211014" y="140677"/>
            <a:ext cx="11774660" cy="6569612"/>
            <a:chOff x="211013" y="211014"/>
            <a:chExt cx="11732459" cy="6499275"/>
          </a:xfrm>
        </p:grpSpPr>
        <p:sp>
          <p:nvSpPr>
            <p:cNvPr id="3" name="Frame 2">
              <a:extLst>
                <a:ext uri="{FF2B5EF4-FFF2-40B4-BE49-F238E27FC236}">
                  <a16:creationId xmlns:a16="http://schemas.microsoft.com/office/drawing/2014/main" id="{80A80F41-15F1-485B-B32F-4BB1C55D571B}"/>
                </a:ext>
              </a:extLst>
            </p:cNvPr>
            <p:cNvSpPr/>
            <p:nvPr/>
          </p:nvSpPr>
          <p:spPr>
            <a:xfrm>
              <a:off x="211015" y="211015"/>
              <a:ext cx="11732456" cy="6499274"/>
            </a:xfrm>
            <a:prstGeom prst="frame">
              <a:avLst>
                <a:gd name="adj1" fmla="val 42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18BB08-76D3-4D43-829D-EADC54CAFAD0}"/>
                </a:ext>
              </a:extLst>
            </p:cNvPr>
            <p:cNvSpPr/>
            <p:nvPr/>
          </p:nvSpPr>
          <p:spPr>
            <a:xfrm>
              <a:off x="576775" y="604911"/>
              <a:ext cx="10944665" cy="5711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F8B98-4BBA-4AC2-A4A5-0FB0A01D7248}"/>
                </a:ext>
              </a:extLst>
            </p:cNvPr>
            <p:cNvSpPr/>
            <p:nvPr/>
          </p:nvSpPr>
          <p:spPr>
            <a:xfrm>
              <a:off x="211015" y="211015"/>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1A6F3EC2-2C16-471C-B9FE-EB93A61E134F}"/>
                </a:ext>
              </a:extLst>
            </p:cNvPr>
            <p:cNvSpPr/>
            <p:nvPr/>
          </p:nvSpPr>
          <p:spPr>
            <a:xfrm rot="10800000">
              <a:off x="9129932" y="4206238"/>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59B69CA3-7CA9-4EA1-A36A-7826495BBBDA}"/>
                </a:ext>
              </a:extLst>
            </p:cNvPr>
            <p:cNvSpPr/>
            <p:nvPr/>
          </p:nvSpPr>
          <p:spPr>
            <a:xfrm rot="16200000">
              <a:off x="70338" y="4037423"/>
              <a:ext cx="2813540" cy="2532189"/>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AD18C526-D1CA-4BDE-98B7-039955D9F3A0}"/>
                </a:ext>
              </a:extLst>
            </p:cNvPr>
            <p:cNvSpPr/>
            <p:nvPr/>
          </p:nvSpPr>
          <p:spPr>
            <a:xfrm rot="5400000">
              <a:off x="9284677" y="365759"/>
              <a:ext cx="2813539" cy="2504050"/>
            </a:xfrm>
            <a:custGeom>
              <a:avLst/>
              <a:gdLst>
                <a:gd name="connsiteX0" fmla="*/ 0 w 2813539"/>
                <a:gd name="connsiteY0" fmla="*/ 0 h 2504050"/>
                <a:gd name="connsiteX1" fmla="*/ 2813539 w 2813539"/>
                <a:gd name="connsiteY1" fmla="*/ 0 h 2504050"/>
                <a:gd name="connsiteX2" fmla="*/ 2813539 w 2813539"/>
                <a:gd name="connsiteY2" fmla="*/ 2504050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407963 w 2813539"/>
                <a:gd name="connsiteY2" fmla="*/ 2419644 h 2504050"/>
                <a:gd name="connsiteX3" fmla="*/ 0 w 2813539"/>
                <a:gd name="connsiteY3" fmla="*/ 2504050 h 2504050"/>
                <a:gd name="connsiteX4" fmla="*/ 0 w 2813539"/>
                <a:gd name="connsiteY4" fmla="*/ 0 h 2504050"/>
                <a:gd name="connsiteX0" fmla="*/ 0 w 2813539"/>
                <a:gd name="connsiteY0" fmla="*/ 0 h 2504050"/>
                <a:gd name="connsiteX1" fmla="*/ 2813539 w 2813539"/>
                <a:gd name="connsiteY1" fmla="*/ 0 h 2504050"/>
                <a:gd name="connsiteX2" fmla="*/ 168812 w 2813539"/>
                <a:gd name="connsiteY2" fmla="*/ 1125417 h 2504050"/>
                <a:gd name="connsiteX3" fmla="*/ 0 w 2813539"/>
                <a:gd name="connsiteY3" fmla="*/ 2504050 h 2504050"/>
                <a:gd name="connsiteX4" fmla="*/ 0 w 2813539"/>
                <a:gd name="connsiteY4" fmla="*/ 0 h 250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9" h="2504050">
                  <a:moveTo>
                    <a:pt x="0" y="0"/>
                  </a:moveTo>
                  <a:lnTo>
                    <a:pt x="2813539" y="0"/>
                  </a:lnTo>
                  <a:cubicBezTo>
                    <a:pt x="2011680" y="806548"/>
                    <a:pt x="2363372" y="-1073832"/>
                    <a:pt x="168812" y="1125417"/>
                  </a:cubicBezTo>
                  <a:cubicBezTo>
                    <a:pt x="-9379" y="1139484"/>
                    <a:pt x="135988" y="2475915"/>
                    <a:pt x="0" y="2504050"/>
                  </a:cubicBez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FE80547-9924-4655-8B2E-B40BB8881E49}"/>
              </a:ext>
            </a:extLst>
          </p:cNvPr>
          <p:cNvSpPr txBox="1"/>
          <p:nvPr/>
        </p:nvSpPr>
        <p:spPr>
          <a:xfrm>
            <a:off x="919089" y="2655641"/>
            <a:ext cx="10353821" cy="3046988"/>
          </a:xfrm>
          <a:prstGeom prst="rect">
            <a:avLst/>
          </a:prstGeom>
          <a:solidFill>
            <a:schemeClr val="tx2">
              <a:lumMod val="40000"/>
              <a:lumOff val="60000"/>
            </a:schemeClr>
          </a:solidFill>
          <a:ln>
            <a:noFill/>
          </a:ln>
          <a:effectLst>
            <a:glow rad="63500">
              <a:schemeClr val="accent2">
                <a:satMod val="175000"/>
                <a:alpha val="40000"/>
              </a:schemeClr>
            </a:glow>
          </a:effectLst>
          <a:scene3d>
            <a:camera prst="orthographicFront"/>
            <a:lightRig rig="threePt" dir="t"/>
          </a:scene3d>
          <a:sp3d>
            <a:bevelT prst="relaxedInset"/>
          </a:sp3d>
        </p:spPr>
        <p:txBody>
          <a:bodyPr wrap="square" rtlCol="0">
            <a:spAutoFit/>
          </a:bodyPr>
          <a:lstStyle/>
          <a:p>
            <a:pPr lvl="0" eaLnBrk="0" fontAlgn="base" hangingPunct="0">
              <a:spcBef>
                <a:spcPct val="0"/>
              </a:spcBef>
              <a:spcAft>
                <a:spcPct val="0"/>
              </a:spcAft>
            </a:pPr>
            <a:r>
              <a:rPr lang="en-US" altLang="en-US" sz="3200" b="1" dirty="0">
                <a:latin typeface="Nikosh" panose="02000000000000000000" pitchFamily="2" charset="0"/>
                <a:cs typeface="Nikosh" panose="02000000000000000000" pitchFamily="2" charset="0"/>
              </a:rPr>
              <a:t>Microsoft PowerPoint</a:t>
            </a:r>
            <a:r>
              <a:rPr lang="bn-IN" altLang="en-US" sz="3200" dirty="0">
                <a:latin typeface="Nikosh" panose="02000000000000000000" pitchFamily="2" charset="0"/>
                <a:cs typeface="Nikosh" panose="02000000000000000000" pitchFamily="2" charset="0"/>
              </a:rPr>
              <a:t> হলো </a:t>
            </a:r>
            <a:r>
              <a:rPr lang="en-US" altLang="en-US" sz="3200" b="1" dirty="0">
                <a:latin typeface="Nikosh" panose="02000000000000000000" pitchFamily="2" charset="0"/>
                <a:cs typeface="Nikosh" panose="02000000000000000000" pitchFamily="2" charset="0"/>
              </a:rPr>
              <a:t>Microsoft</a:t>
            </a:r>
            <a:r>
              <a:rPr lang="en-US" altLang="en-US" sz="3200" dirty="0">
                <a:latin typeface="Nikosh" panose="02000000000000000000" pitchFamily="2" charset="0"/>
                <a:cs typeface="Nikosh" panose="02000000000000000000" pitchFamily="2" charset="0"/>
              </a:rPr>
              <a:t> Corporation </a:t>
            </a:r>
            <a:r>
              <a:rPr lang="bn-IN" altLang="en-US" sz="3200" dirty="0">
                <a:latin typeface="Nikosh" panose="02000000000000000000" pitchFamily="2" charset="0"/>
                <a:cs typeface="Nikosh" panose="02000000000000000000" pitchFamily="2" charset="0"/>
              </a:rPr>
              <a:t>এ তৈরিকৃত একটি </a:t>
            </a:r>
            <a:r>
              <a:rPr lang="en-US" altLang="en-US" sz="3200" dirty="0">
                <a:latin typeface="Nikosh" panose="02000000000000000000" pitchFamily="2" charset="0"/>
                <a:cs typeface="Nikosh" panose="02000000000000000000" pitchFamily="2" charset="0"/>
              </a:rPr>
              <a:t>Presentation Design Software </a:t>
            </a:r>
            <a:r>
              <a:rPr lang="bn-IN" altLang="en-US" sz="3200" dirty="0">
                <a:latin typeface="Nikosh" panose="02000000000000000000" pitchFamily="2" charset="0"/>
                <a:cs typeface="Nikosh" panose="02000000000000000000" pitchFamily="2" charset="0"/>
              </a:rPr>
              <a:t>যার মাধ্যমে অত্যাধুনিক প্রযুক্তির কোন বিষ</a:t>
            </a:r>
            <a:r>
              <a:rPr lang="en-US" altLang="en-US" sz="3200" dirty="0">
                <a:latin typeface="Nikosh" panose="02000000000000000000" pitchFamily="2" charset="0"/>
                <a:cs typeface="Nikosh" panose="02000000000000000000" pitchFamily="2" charset="0"/>
              </a:rPr>
              <a:t>য়</a:t>
            </a:r>
            <a:r>
              <a:rPr lang="bn-IN" altLang="en-US" sz="3200" dirty="0">
                <a:latin typeface="Nikosh" panose="02000000000000000000" pitchFamily="2" charset="0"/>
                <a:cs typeface="Nikosh" panose="02000000000000000000" pitchFamily="2" charset="0"/>
              </a:rPr>
              <a:t>কে দর্শকদের কাছে ব</a:t>
            </a:r>
            <a:r>
              <a:rPr lang="en-US" altLang="en-US" sz="3200" dirty="0">
                <a:latin typeface="Nikosh" panose="02000000000000000000" pitchFamily="2" charset="0"/>
                <a:cs typeface="Nikosh" panose="02000000000000000000" pitchFamily="2" charset="0"/>
              </a:rPr>
              <a:t>ড়</a:t>
            </a:r>
            <a:r>
              <a:rPr lang="bn-IN" altLang="en-US" sz="3200" dirty="0">
                <a:latin typeface="Nikosh" panose="02000000000000000000" pitchFamily="2" charset="0"/>
                <a:cs typeface="Nikosh" panose="02000000000000000000" pitchFamily="2" charset="0"/>
              </a:rPr>
              <a:t> পর্দা</a:t>
            </a:r>
            <a:r>
              <a:rPr lang="en-US" altLang="en-US" sz="3200" dirty="0">
                <a:latin typeface="Nikosh" panose="02000000000000000000" pitchFamily="2" charset="0"/>
                <a:cs typeface="Nikosh" panose="02000000000000000000" pitchFamily="2" charset="0"/>
              </a:rPr>
              <a:t>য়</a:t>
            </a:r>
            <a:r>
              <a:rPr lang="bn-IN" altLang="en-US" sz="3200" dirty="0">
                <a:latin typeface="Nikosh" panose="02000000000000000000" pitchFamily="2" charset="0"/>
                <a:cs typeface="Nikosh" panose="02000000000000000000" pitchFamily="2" charset="0"/>
              </a:rPr>
              <a:t> প্রেরণ করার জন্য </a:t>
            </a:r>
            <a:r>
              <a:rPr lang="en-US" altLang="en-US" sz="3200" dirty="0">
                <a:latin typeface="Nikosh" panose="02000000000000000000" pitchFamily="2" charset="0"/>
                <a:cs typeface="Nikosh" panose="02000000000000000000" pitchFamily="2" charset="0"/>
              </a:rPr>
              <a:t>Slide </a:t>
            </a:r>
            <a:r>
              <a:rPr lang="bn-IN" altLang="en-US" sz="3200" dirty="0">
                <a:latin typeface="Nikosh" panose="02000000000000000000" pitchFamily="2" charset="0"/>
                <a:cs typeface="Nikosh" panose="02000000000000000000" pitchFamily="2" charset="0"/>
              </a:rPr>
              <a:t>তৈরি করে </a:t>
            </a:r>
            <a:r>
              <a:rPr lang="en-US" altLang="en-US" sz="3200" dirty="0">
                <a:latin typeface="Nikosh" panose="02000000000000000000" pitchFamily="2" charset="0"/>
                <a:cs typeface="Nikosh" panose="02000000000000000000" pitchFamily="2" charset="0"/>
              </a:rPr>
              <a:t>Slide Show </a:t>
            </a:r>
            <a:r>
              <a:rPr lang="bn-IN" altLang="en-US" sz="3200" dirty="0">
                <a:latin typeface="Nikosh" panose="02000000000000000000" pitchFamily="2" charset="0"/>
                <a:cs typeface="Nikosh" panose="02000000000000000000" pitchFamily="2" charset="0"/>
              </a:rPr>
              <a:t>করা হ</a:t>
            </a:r>
            <a:r>
              <a:rPr lang="en-US" altLang="en-US" sz="3200" dirty="0">
                <a:latin typeface="Nikosh" panose="02000000000000000000" pitchFamily="2" charset="0"/>
                <a:cs typeface="Nikosh" panose="02000000000000000000" pitchFamily="2" charset="0"/>
              </a:rPr>
              <a:t>য়</a:t>
            </a:r>
            <a:r>
              <a:rPr lang="bn-IN" altLang="en-US" sz="3200" dirty="0">
                <a:latin typeface="Nikosh" panose="02000000000000000000" pitchFamily="2" charset="0"/>
                <a:cs typeface="Nikosh" panose="02000000000000000000" pitchFamily="2" charset="0"/>
              </a:rPr>
              <a:t>। </a:t>
            </a:r>
            <a:r>
              <a:rPr lang="bn-IN" altLang="en-US" sz="3200" b="1" dirty="0">
                <a:latin typeface="Nikosh" panose="02000000000000000000" pitchFamily="2" charset="0"/>
                <a:cs typeface="Nikosh" panose="02000000000000000000" pitchFamily="2" charset="0"/>
              </a:rPr>
              <a:t>মাইক্রোসফট </a:t>
            </a:r>
            <a:r>
              <a:rPr lang="en-US" altLang="en-US" sz="3200" b="1" dirty="0">
                <a:latin typeface="Nikosh" panose="02000000000000000000" pitchFamily="2" charset="0"/>
                <a:cs typeface="Nikosh" panose="02000000000000000000" pitchFamily="2" charset="0"/>
              </a:rPr>
              <a:t>PowerPoint</a:t>
            </a:r>
            <a:r>
              <a:rPr lang="bn-IN" altLang="en-US" sz="3200" dirty="0">
                <a:latin typeface="Nikosh" panose="02000000000000000000" pitchFamily="2" charset="0"/>
                <a:cs typeface="Nikosh" panose="02000000000000000000" pitchFamily="2" charset="0"/>
              </a:rPr>
              <a:t> থেকে যে কোন ধরনের ডিজাইন তৈরি করা যা</a:t>
            </a:r>
            <a:r>
              <a:rPr lang="en-US" altLang="en-US" sz="3200" dirty="0">
                <a:latin typeface="Nikosh" panose="02000000000000000000" pitchFamily="2" charset="0"/>
                <a:cs typeface="Nikosh" panose="02000000000000000000" pitchFamily="2" charset="0"/>
              </a:rPr>
              <a:t>য়</a:t>
            </a:r>
            <a:r>
              <a:rPr lang="bn-IN" altLang="en-US" sz="3200" dirty="0">
                <a:latin typeface="Nikosh" panose="02000000000000000000" pitchFamily="2" charset="0"/>
                <a:cs typeface="Nikosh" panose="02000000000000000000" pitchFamily="2" charset="0"/>
              </a:rPr>
              <a:t> এবং অনেক সুন্দর সুন্দর </a:t>
            </a:r>
            <a:r>
              <a:rPr lang="en-US" altLang="en-US" sz="3200" dirty="0">
                <a:latin typeface="Nikosh" panose="02000000000000000000" pitchFamily="2" charset="0"/>
                <a:cs typeface="Nikosh" panose="02000000000000000000" pitchFamily="2" charset="0"/>
              </a:rPr>
              <a:t>Slide </a:t>
            </a:r>
            <a:r>
              <a:rPr lang="bn-IN" altLang="en-US" sz="3200" dirty="0">
                <a:latin typeface="Nikosh" panose="02000000000000000000" pitchFamily="2" charset="0"/>
                <a:cs typeface="Nikosh" panose="02000000000000000000" pitchFamily="2" charset="0"/>
              </a:rPr>
              <a:t>তৈরি করা যা</a:t>
            </a:r>
            <a:r>
              <a:rPr lang="en-US" altLang="en-US" sz="3200" dirty="0">
                <a:latin typeface="Nikosh" panose="02000000000000000000" pitchFamily="2" charset="0"/>
                <a:cs typeface="Nikosh" panose="02000000000000000000" pitchFamily="2" charset="0"/>
              </a:rPr>
              <a:t>য়</a:t>
            </a:r>
            <a:r>
              <a:rPr lang="bn-IN" altLang="en-US" sz="3200" dirty="0">
                <a:latin typeface="Nikosh" panose="02000000000000000000" pitchFamily="2" charset="0"/>
                <a:cs typeface="Nikosh" panose="02000000000000000000" pitchFamily="2" charset="0"/>
              </a:rPr>
              <a:t>।</a:t>
            </a:r>
            <a:endParaRPr lang="en-US" altLang="en-US" sz="3200" dirty="0">
              <a:latin typeface="Nikosh" panose="02000000000000000000" pitchFamily="2" charset="0"/>
              <a:cs typeface="Nikosh" panose="02000000000000000000" pitchFamily="2" charset="0"/>
            </a:endParaRPr>
          </a:p>
        </p:txBody>
      </p:sp>
      <p:pic>
        <p:nvPicPr>
          <p:cNvPr id="13" name="Picture 12">
            <a:extLst>
              <a:ext uri="{FF2B5EF4-FFF2-40B4-BE49-F238E27FC236}">
                <a16:creationId xmlns:a16="http://schemas.microsoft.com/office/drawing/2014/main" id="{6235882C-D503-46D7-AA14-6CA9147C0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278" y="657644"/>
            <a:ext cx="2823659" cy="1599839"/>
          </a:xfrm>
          <a:prstGeom prst="rect">
            <a:avLst/>
          </a:prstGeom>
        </p:spPr>
      </p:pic>
    </p:spTree>
    <p:extLst>
      <p:ext uri="{BB962C8B-B14F-4D97-AF65-F5344CB8AC3E}">
        <p14:creationId xmlns:p14="http://schemas.microsoft.com/office/powerpoint/2010/main" val="3967374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0" fill="hold"/>
                                        <p:tgtEl>
                                          <p:spTgt spid="14"/>
                                        </p:tgtEl>
                                        <p:attrNameLst>
                                          <p:attrName>ppt_x</p:attrName>
                                        </p:attrNameLst>
                                      </p:cBhvr>
                                      <p:tavLst>
                                        <p:tav tm="0">
                                          <p:val>
                                            <p:strVal val="1+#ppt_w/2"/>
                                          </p:val>
                                        </p:tav>
                                        <p:tav tm="100000">
                                          <p:val>
                                            <p:strVal val="#ppt_x"/>
                                          </p:val>
                                        </p:tav>
                                      </p:tavLst>
                                    </p:anim>
                                    <p:anim calcmode="lin" valueType="num">
                                      <p:cBhvr additive="base">
                                        <p:cTn id="8" dur="20000" fill="hold"/>
                                        <p:tgtEl>
                                          <p:spTgt spid="14"/>
                                        </p:tgtEl>
                                        <p:attrNameLst>
                                          <p:attrName>ppt_y</p:attrName>
                                        </p:attrNameLst>
                                      </p:cBhvr>
                                      <p:tavLst>
                                        <p:tav tm="0">
                                          <p:val>
                                            <p:strVal val="#ppt_y"/>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
                                        </p:tgtEl>
                                        <p:attrNameLst>
                                          <p:attrName>ppt_x</p:attrName>
                                          <p:attrName>ppt_y</p:attrName>
                                        </p:attrNameLst>
                                      </p:cBhvr>
                                    </p:animMotion>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 by="(-#ppt_w*2)" calcmode="lin" valueType="num">
                                      <p:cBhvr rctx="PPT">
                                        <p:cTn id="18" dur="500" autoRev="1" fill="hold">
                                          <p:stCondLst>
                                            <p:cond delay="0"/>
                                          </p:stCondLst>
                                        </p:cTn>
                                        <p:tgtEl>
                                          <p:spTgt spid="12"/>
                                        </p:tgtEl>
                                        <p:attrNameLst>
                                          <p:attrName>ppt_w</p:attrName>
                                        </p:attrNameLst>
                                      </p:cBhvr>
                                    </p:anim>
                                    <p:anim by="(#ppt_w*0.50)" calcmode="lin" valueType="num">
                                      <p:cBhvr>
                                        <p:cTn id="19" dur="500" decel="50000" autoRev="1" fill="hold">
                                          <p:stCondLst>
                                            <p:cond delay="0"/>
                                          </p:stCondLst>
                                        </p:cTn>
                                        <p:tgtEl>
                                          <p:spTgt spid="12"/>
                                        </p:tgtEl>
                                        <p:attrNameLst>
                                          <p:attrName>ppt_x</p:attrName>
                                        </p:attrNameLst>
                                      </p:cBhvr>
                                    </p:anim>
                                    <p:anim from="(-#ppt_h/2)" to="(#ppt_y)" calcmode="lin" valueType="num">
                                      <p:cBhvr>
                                        <p:cTn id="20" dur="1000" fill="hold">
                                          <p:stCondLst>
                                            <p:cond delay="0"/>
                                          </p:stCondLst>
                                        </p:cTn>
                                        <p:tgtEl>
                                          <p:spTgt spid="12"/>
                                        </p:tgtEl>
                                        <p:attrNameLst>
                                          <p:attrName>ppt_y</p:attrName>
                                        </p:attrNameLst>
                                      </p:cBhvr>
                                    </p:anim>
                                    <p:animRot by="21600000">
                                      <p:cBhvr>
                                        <p:cTn id="21"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TotalTime>
  <Words>1755</Words>
  <Application>Microsoft Office PowerPoint</Application>
  <PresentationFormat>Widescreen</PresentationFormat>
  <Paragraphs>128</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Black</vt:lpstr>
      <vt:lpstr>Calibri</vt:lpstr>
      <vt:lpstr>Calibri Light</vt:lpstr>
      <vt:lpstr>Daggersquare</vt:lpstr>
      <vt:lpstr>Daggersquare</vt:lpstr>
      <vt:lpstr>Hand Of Sean (Demo)</vt:lpstr>
      <vt:lpstr>Nikosh</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মোঃ ওবায়দুর রহমান</dc:creator>
  <cp:lastModifiedBy>মোঃ ওবায়দুর রহমান</cp:lastModifiedBy>
  <cp:revision>327</cp:revision>
  <dcterms:created xsi:type="dcterms:W3CDTF">2021-12-12T13:21:48Z</dcterms:created>
  <dcterms:modified xsi:type="dcterms:W3CDTF">2022-01-11T16:54:11Z</dcterms:modified>
</cp:coreProperties>
</file>