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13" r:id="rId2"/>
    <p:sldId id="311" r:id="rId3"/>
    <p:sldId id="256" r:id="rId4"/>
    <p:sldId id="284" r:id="rId5"/>
    <p:sldId id="285" r:id="rId6"/>
    <p:sldId id="257" r:id="rId7"/>
    <p:sldId id="270" r:id="rId8"/>
    <p:sldId id="259" r:id="rId9"/>
    <p:sldId id="297" r:id="rId10"/>
    <p:sldId id="310" r:id="rId11"/>
    <p:sldId id="258" r:id="rId12"/>
    <p:sldId id="303" r:id="rId13"/>
    <p:sldId id="304" r:id="rId14"/>
    <p:sldId id="305" r:id="rId15"/>
    <p:sldId id="309" r:id="rId16"/>
    <p:sldId id="306" r:id="rId17"/>
    <p:sldId id="307" r:id="rId18"/>
    <p:sldId id="286" r:id="rId19"/>
    <p:sldId id="276" r:id="rId20"/>
    <p:sldId id="265" r:id="rId21"/>
    <p:sldId id="266" r:id="rId22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iri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5968" autoAdjust="0"/>
  </p:normalViewPr>
  <p:slideViewPr>
    <p:cSldViewPr>
      <p:cViewPr varScale="1">
        <p:scale>
          <a:sx n="74" d="100"/>
          <a:sy n="74" d="100"/>
        </p:scale>
        <p:origin x="4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7B08A-6329-4AFA-B9E4-6C051DCF3734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1E7A4-E3E0-4600-8A48-9B9FCB8B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089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1617F-56C9-4B24-9BC8-23DA3BCEBFA1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04585-0A00-47D8-BD44-CFD23EEBF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7386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0" baseline="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D7B8CA8-A7B7-47B8-B0E9-0D11D92B0389}" type="datetime1">
              <a:rPr lang="en-US" smtClean="0"/>
              <a:t>1/5/2022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41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1FA2292-8AFA-4DD9-B2DC-917AEE7018EB}" type="datetime1">
              <a:rPr lang="en-US" smtClean="0"/>
              <a:t>1/5/2022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23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9839393-7B64-4A5E-9657-6D3EA8B0CC5A}" type="datetime1">
              <a:rPr lang="en-US" smtClean="0"/>
              <a:t>1/5/2022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4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2EAC700-DE4D-4C14-A9DB-F470305C7B65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3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6DD9AC-AE31-4A88-9E90-D3F0D548CC8D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EFD1D-6E81-4B63-8A69-79648248B8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3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8410B1-27C8-493A-AC6A-9FE4ABF37047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437AB-A151-4257-B6B7-9AD886BDD3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8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31FA2E-0405-44D3-965B-4A1A46FAA7CF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D11F6-0BBF-4575-B5C0-A5EB57D14A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1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fld id="{D6161607-88FC-4BDE-A82A-270F73D97C1F}" type="datetime1">
              <a:rPr lang="en-US" smtClean="0"/>
              <a:pPr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Nikosh" pitchFamily="2" charset="0"/>
                <a:cs typeface="Nikosh" pitchFamily="2" charset="0"/>
              </a:defRPr>
            </a:lvl1pPr>
          </a:lstStyle>
          <a:p>
            <a:fld id="{BDC074AC-816D-4F58-812C-2E176D272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7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565966-5C48-41D6-9D27-F206A85D91C5}" type="datetime1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5754A-B648-4349-AB8B-7DC2925F81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7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5DF084-02B4-42C1-8C23-E79845ADD842}" type="datetime1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DA661-13F4-4C82-BBE1-9C3461B00B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4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CEE76-B6BC-4EAB-B8AA-A60FD7B32607}" type="datetime1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AB74B-6579-488D-806A-F6B757CB57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3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7B34C-6259-4355-9E1C-2F9A08F0909D}" type="datetime1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11238-307B-42AF-B40E-B4D2FCACC0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9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B3AA5B-6654-4B2A-A6D5-B9BEE94A84B6}" type="datetime1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7532F-5BCE-4BA2-B909-EC162A00CC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1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9964F3-9052-46A7-BCE9-68E720B6454D}" type="datetime1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97078-1BC8-4CA5-BD34-ACC06FB338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7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D7F453-D33F-430F-8A5B-86A0739AE921}" type="datetime1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EC4FA-9397-4EBA-81B3-0EE6C2500E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loralpinkframecor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fld id="{FACDB07D-E130-4CB7-9E12-D83E4D33F1C4}" type="datetime1">
              <a:rPr lang="en-US" smtClean="0"/>
              <a:t>1/5/2022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latin typeface="+mn-lt"/>
                <a:cs typeface="+mn-cs"/>
              </a:defRPr>
            </a:lvl1pPr>
          </a:lstStyle>
          <a:p>
            <a:fld id="{F41CCD79-FD19-4A21-803D-93C90C5F64E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3" name="Picture 9" descr="Floralpinkframecor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loralpinkframecorne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7150"/>
            <a:ext cx="198120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loralpinkframecorne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13350"/>
            <a:ext cx="19050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ack Arow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510338"/>
            <a:ext cx="366713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11954285511639254892power_button_raoul_rene__01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483350"/>
            <a:ext cx="374650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ack Arow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510338"/>
            <a:ext cx="3810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 bwMode="auto">
          <a:xfrm>
            <a:off x="533400" y="838199"/>
            <a:ext cx="8001000" cy="5407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689317"/>
            <a:ext cx="7349475" cy="3444630"/>
          </a:xfrm>
          <a:prstGeom prst="rect">
            <a:avLst/>
          </a:prstGeom>
        </p:spPr>
      </p:pic>
      <p:pic>
        <p:nvPicPr>
          <p:cNvPr id="7" name="Picture 6" descr="C:\Users\User\Desktop\Root\animated_flower.gif_480_480_0_64000_0_1_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3" y="3826412"/>
            <a:ext cx="7532077" cy="219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0399"/>
          <a:stretch/>
        </p:blipFill>
        <p:spPr>
          <a:xfrm>
            <a:off x="4604658" y="0"/>
            <a:ext cx="4539342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r="50368"/>
          <a:stretch/>
        </p:blipFill>
        <p:spPr>
          <a:xfrm>
            <a:off x="-54818" y="0"/>
            <a:ext cx="4664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1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-0.55138 -0.002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69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62518 -0.0018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AA5B-6654-4B2A-A6D5-B9BEE94A84B6}" type="datetime1">
              <a:rPr lang="en-US" smtClean="0"/>
              <a:t>1/5/2022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532F-5BCE-4BA2-B909-EC162A00CC9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57400" y="996551"/>
            <a:ext cx="4495799" cy="6047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685800" y="4724400"/>
            <a:ext cx="76962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হিসাব-নিকাশ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সুবিধাজনক-ব্যাখ্যা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72"/>
          <a:stretch/>
        </p:blipFill>
        <p:spPr>
          <a:xfrm>
            <a:off x="1600200" y="1761580"/>
            <a:ext cx="5029200" cy="280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63970"/>
            <a:ext cx="7810500" cy="765046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1219200" cy="342479"/>
          </a:xfrm>
        </p:spPr>
        <p:txBody>
          <a:bodyPr/>
          <a:lstStyle/>
          <a:p>
            <a:fld id="{9E64977E-5BFB-42D0-B2A6-789DCBFB471E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66216" y="6476999"/>
            <a:ext cx="381000" cy="244475"/>
          </a:xfrm>
        </p:spPr>
        <p:txBody>
          <a:bodyPr/>
          <a:lstStyle/>
          <a:p>
            <a:fld id="{BDC074AC-816D-4F58-812C-2E176D2720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609600" y="20422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3" name="Left Arrow 12"/>
          <p:cNvSpPr/>
          <p:nvPr/>
        </p:nvSpPr>
        <p:spPr bwMode="auto">
          <a:xfrm>
            <a:off x="1066800" y="1828800"/>
            <a:ext cx="762000" cy="1600200"/>
          </a:xfrm>
          <a:prstGeom prst="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4235" y="1434453"/>
            <a:ext cx="2293165" cy="5478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816" y="1964050"/>
            <a:ext cx="7926284" cy="13419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>
                <a:cs typeface="NikoshBAN" pitchFamily="2" charset="0"/>
              </a:rPr>
              <a:t>স্প্রেডশিটে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“=”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দু’ধরনের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সাধারণভাবে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6" y="3667296"/>
            <a:ext cx="3657487" cy="2209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117035" y="5334000"/>
            <a:ext cx="914400" cy="31564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8" name="Oval Callout 17"/>
          <p:cNvSpPr/>
          <p:nvPr/>
        </p:nvSpPr>
        <p:spPr bwMode="auto">
          <a:xfrm>
            <a:off x="3117035" y="4505496"/>
            <a:ext cx="1988365" cy="533400"/>
          </a:xfrm>
          <a:prstGeom prst="wedgeEllipseCallout">
            <a:avLst>
              <a:gd name="adj1" fmla="val -29009"/>
              <a:gd name="adj2" fmla="val 1239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ফর্মূলা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67296"/>
            <a:ext cx="3848100" cy="22098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7526921" y="5561455"/>
            <a:ext cx="609600" cy="31564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5" name="Oval Callout 24"/>
          <p:cNvSpPr/>
          <p:nvPr/>
        </p:nvSpPr>
        <p:spPr bwMode="auto">
          <a:xfrm>
            <a:off x="7086600" y="4323004"/>
            <a:ext cx="2133600" cy="653248"/>
          </a:xfrm>
          <a:prstGeom prst="wedgeEllipseCallout">
            <a:avLst>
              <a:gd name="adj1" fmla="val -29009"/>
              <a:gd name="adj2" fmla="val 1239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917321" y="3846457"/>
            <a:ext cx="914400" cy="31564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438400" y="3754342"/>
            <a:ext cx="914400" cy="31564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AA5B-6654-4B2A-A6D5-B9BEE94A84B6}" type="datetime1">
              <a:rPr lang="en-US" smtClean="0"/>
              <a:t>1/5/2022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532F-5BCE-4BA2-B909-EC162A00CC9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4682" y="927397"/>
            <a:ext cx="7772400" cy="9910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=PRODUCT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430" y="3162416"/>
            <a:ext cx="3951970" cy="21336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 bwMode="auto">
          <a:xfrm>
            <a:off x="7162800" y="3639660"/>
            <a:ext cx="1752600" cy="916180"/>
          </a:xfrm>
          <a:prstGeom prst="wedgeEllipseCallout">
            <a:avLst>
              <a:gd name="adj1" fmla="val -29009"/>
              <a:gd name="adj2" fmla="val 1239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543799" y="4883638"/>
            <a:ext cx="990601" cy="332117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98" y="3162416"/>
            <a:ext cx="4036531" cy="22002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3083315" y="4883638"/>
            <a:ext cx="1258895" cy="31564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4" name="Oval Callout 13"/>
          <p:cNvSpPr/>
          <p:nvPr/>
        </p:nvSpPr>
        <p:spPr bwMode="auto">
          <a:xfrm>
            <a:off x="3429000" y="4001104"/>
            <a:ext cx="1904999" cy="533400"/>
          </a:xfrm>
          <a:prstGeom prst="wedgeEllipseCallout">
            <a:avLst>
              <a:gd name="adj1" fmla="val -29009"/>
              <a:gd name="adj2" fmla="val 1239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70777" y="3329838"/>
            <a:ext cx="1435023" cy="31564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527299" y="3266119"/>
            <a:ext cx="1258895" cy="31564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AA5B-6654-4B2A-A6D5-B9BEE94A84B6}" type="datetime1">
              <a:rPr lang="en-US" smtClean="0"/>
              <a:t>1/5/2022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532F-5BCE-4BA2-B909-EC162A00CC9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762000"/>
            <a:ext cx="7696200" cy="18651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945" y="3300825"/>
            <a:ext cx="3607256" cy="22288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7318420" y="5032587"/>
            <a:ext cx="1182696" cy="31564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7318420" y="4042490"/>
            <a:ext cx="1182696" cy="653248"/>
          </a:xfrm>
          <a:prstGeom prst="wedgeEllipseCallout">
            <a:avLst>
              <a:gd name="adj1" fmla="val -29009"/>
              <a:gd name="adj2" fmla="val 1239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76055"/>
            <a:ext cx="4114800" cy="22002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2590800" y="5080992"/>
            <a:ext cx="2133600" cy="269853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3200600" y="4148550"/>
            <a:ext cx="1218800" cy="533400"/>
          </a:xfrm>
          <a:prstGeom prst="wedgeEllipseCallout">
            <a:avLst>
              <a:gd name="adj1" fmla="val -29009"/>
              <a:gd name="adj2" fmla="val 1239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264534" y="3485123"/>
            <a:ext cx="1774065" cy="264385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010400" y="3421512"/>
            <a:ext cx="1219200" cy="277179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0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AA5B-6654-4B2A-A6D5-B9BEE94A84B6}" type="datetime1">
              <a:rPr lang="en-US" smtClean="0"/>
              <a:t>1/5/2022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532F-5BCE-4BA2-B909-EC162A00CC9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26130" y="586334"/>
            <a:ext cx="2743200" cy="5478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33642"/>
            <a:ext cx="8075862" cy="12557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কাজটিও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A1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=A1/B1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“/”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91068"/>
            <a:ext cx="4038600" cy="2181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933700" y="4832378"/>
            <a:ext cx="1143000" cy="39184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0" name="Oval Callout 9"/>
          <p:cNvSpPr/>
          <p:nvPr/>
        </p:nvSpPr>
        <p:spPr bwMode="auto">
          <a:xfrm>
            <a:off x="3505200" y="3976752"/>
            <a:ext cx="1259983" cy="533400"/>
          </a:xfrm>
          <a:prstGeom prst="wedgeEllipseCallout">
            <a:avLst>
              <a:gd name="adj1" fmla="val -29009"/>
              <a:gd name="adj2" fmla="val 1239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30" y="3191068"/>
            <a:ext cx="3935332" cy="21572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6957957" y="4829657"/>
            <a:ext cx="1143000" cy="327549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4" name="Oval Callout 13"/>
          <p:cNvSpPr/>
          <p:nvPr/>
        </p:nvSpPr>
        <p:spPr bwMode="auto">
          <a:xfrm>
            <a:off x="6957957" y="3743488"/>
            <a:ext cx="1728843" cy="653248"/>
          </a:xfrm>
          <a:prstGeom prst="wedgeEllipseCallout">
            <a:avLst>
              <a:gd name="adj1" fmla="val -35933"/>
              <a:gd name="adj2" fmla="val 1239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009900" y="3271012"/>
            <a:ext cx="783452" cy="39184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975129" y="3309251"/>
            <a:ext cx="783452" cy="39184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8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AA5B-6654-4B2A-A6D5-B9BEE94A84B6}" type="datetime1">
              <a:rPr lang="en-US" smtClean="0"/>
              <a:t>1/5/2022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532F-5BCE-4BA2-B909-EC162A00CC9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845108"/>
            <a:ext cx="4800600" cy="6617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06828"/>
            <a:ext cx="6629400" cy="31319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8504" y="4884946"/>
            <a:ext cx="6622961" cy="8679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৪০০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১৫%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ক্রয়মূল্য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১২০০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১৬%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বিক্রয়মূল্য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 কর।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470279"/>
            <a:ext cx="2133600" cy="476250"/>
          </a:xfrm>
        </p:spPr>
        <p:txBody>
          <a:bodyPr/>
          <a:lstStyle/>
          <a:p>
            <a:fld id="{4BB3AA5B-6654-4B2A-A6D5-B9BEE94A84B6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399" y="6524900"/>
            <a:ext cx="533400" cy="476250"/>
          </a:xfrm>
        </p:spPr>
        <p:txBody>
          <a:bodyPr/>
          <a:lstStyle/>
          <a:p>
            <a:fld id="{3947532F-5BCE-4BA2-B909-EC162A00CC9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1975" y="1055138"/>
            <a:ext cx="7896226" cy="24298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=A3*B3%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৪০০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কীবোর্ডে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*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কীবোর্ড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% (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শিফট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৫)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80" y="4093892"/>
            <a:ext cx="4039321" cy="21812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6806138" y="5785172"/>
            <a:ext cx="1143000" cy="30480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6806137" y="4660123"/>
            <a:ext cx="1690781" cy="653248"/>
          </a:xfrm>
          <a:prstGeom prst="wedgeEllipseCallout">
            <a:avLst>
              <a:gd name="adj1" fmla="val -35933"/>
              <a:gd name="adj2" fmla="val 1239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4069938"/>
            <a:ext cx="3818187" cy="22288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503714" y="5796772"/>
            <a:ext cx="1458686" cy="29320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1" name="Oval Callout 10"/>
          <p:cNvSpPr/>
          <p:nvPr/>
        </p:nvSpPr>
        <p:spPr bwMode="auto">
          <a:xfrm>
            <a:off x="3313362" y="4917663"/>
            <a:ext cx="1066800" cy="533400"/>
          </a:xfrm>
          <a:prstGeom prst="wedgeEllipseCallout">
            <a:avLst>
              <a:gd name="adj1" fmla="val -29009"/>
              <a:gd name="adj2" fmla="val 1239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048000" y="4143390"/>
            <a:ext cx="1073769" cy="391841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197864" y="4155838"/>
            <a:ext cx="963226" cy="379393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9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AA5B-6654-4B2A-A6D5-B9BEE94A84B6}" type="datetime1">
              <a:rPr lang="en-US" smtClean="0"/>
              <a:t>1/5/2022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532F-5BCE-4BA2-B909-EC162A00CC9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3298" y="1409797"/>
            <a:ext cx="7772400" cy="8787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সমস্যাটি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সূত্রটি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লিখার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নিয়মও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নিয়মের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98" y="2590800"/>
            <a:ext cx="4174901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00325"/>
            <a:ext cx="3733800" cy="21240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164053" y="4267200"/>
            <a:ext cx="1757295" cy="375803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839190" y="2746376"/>
            <a:ext cx="1672708" cy="22860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53200" y="4244621"/>
            <a:ext cx="752475" cy="25118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059904" y="2746376"/>
            <a:ext cx="1185794" cy="22860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2" name="Oval Callout 11"/>
          <p:cNvSpPr/>
          <p:nvPr/>
        </p:nvSpPr>
        <p:spPr bwMode="auto">
          <a:xfrm>
            <a:off x="2854548" y="3468688"/>
            <a:ext cx="1412651" cy="533400"/>
          </a:xfrm>
          <a:prstGeom prst="wedgeEllipseCallout">
            <a:avLst>
              <a:gd name="adj1" fmla="val -37460"/>
              <a:gd name="adj2" fmla="val 9981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Callout 13"/>
          <p:cNvSpPr/>
          <p:nvPr/>
        </p:nvSpPr>
        <p:spPr bwMode="auto">
          <a:xfrm>
            <a:off x="6858000" y="3290837"/>
            <a:ext cx="1524000" cy="653248"/>
          </a:xfrm>
          <a:prstGeom prst="wedgeEllipseCallout">
            <a:avLst>
              <a:gd name="adj1" fmla="val -46822"/>
              <a:gd name="adj2" fmla="val 10029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D9AC-AE31-4A88-9E90-D3F0D548CC8D}" type="datetime1">
              <a:rPr lang="en-US" smtClean="0"/>
              <a:t>1/5/2022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371600" y="1286229"/>
            <a:ext cx="5767972" cy="6187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Tx/>
              <a:buNone/>
            </a:pPr>
            <a:r>
              <a:rPr lang="en-US" sz="3600" kern="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cs typeface="NikoshBAN" pitchFamily="2" charset="0"/>
              </a:rPr>
              <a:t>স্প্রেডশিটে</a:t>
            </a:r>
            <a:r>
              <a:rPr lang="en-US" sz="3200" dirty="0">
                <a:cs typeface="NikoshBAN" pitchFamily="2" charset="0"/>
              </a:rPr>
              <a:t> </a:t>
            </a:r>
            <a:r>
              <a:rPr lang="bn-IN" dirty="0">
                <a:cs typeface="NikoshBAN" pitchFamily="2" charset="0"/>
              </a:rPr>
              <a:t>ভাগ চিহ্ন কোনটি?</a:t>
            </a:r>
            <a:endParaRPr lang="en-US" sz="3600" kern="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282521" y="2163640"/>
            <a:ext cx="457200" cy="5334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640640" y="2179026"/>
            <a:ext cx="457200" cy="5334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206589" y="2955680"/>
            <a:ext cx="634821" cy="5334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22230" y="2912659"/>
            <a:ext cx="457200" cy="5334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5500" y="2177500"/>
            <a:ext cx="990600" cy="4909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\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9430" y="2192401"/>
            <a:ext cx="1981201" cy="4909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40042" y="2979077"/>
            <a:ext cx="1981200" cy="4909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0" y="2912659"/>
            <a:ext cx="1981201" cy="4909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Slide Number Placeholder 8"/>
          <p:cNvSpPr txBox="1">
            <a:spLocks/>
          </p:cNvSpPr>
          <p:nvPr/>
        </p:nvSpPr>
        <p:spPr bwMode="auto">
          <a:xfrm>
            <a:off x="6705600" y="63976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2pPr>
            <a:lvl3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3pPr>
            <a:lvl4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4pPr>
            <a:lvl5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Siyam Rupali" pitchFamily="2" charset="0"/>
                <a:ea typeface="+mn-ea"/>
                <a:cs typeface="Siyam Rupali" pitchFamily="2" charset="0"/>
              </a:defRPr>
            </a:lvl9pPr>
          </a:lstStyle>
          <a:p>
            <a:fld id="{BDC074AC-816D-4F58-812C-2E176D27206C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746573" y="3607187"/>
            <a:ext cx="7788133" cy="2519405"/>
            <a:chOff x="685800" y="1511607"/>
            <a:chExt cx="7788133" cy="2519405"/>
          </a:xfrm>
        </p:grpSpPr>
        <p:sp>
          <p:nvSpPr>
            <p:cNvPr id="20" name="Rectangle 3"/>
            <p:cNvSpPr txBox="1">
              <a:spLocks noChangeArrowheads="1"/>
            </p:cNvSpPr>
            <p:nvPr/>
          </p:nvSpPr>
          <p:spPr>
            <a:xfrm>
              <a:off x="685800" y="1511607"/>
              <a:ext cx="7788133" cy="54579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Tx/>
                <a:buNone/>
              </a:pPr>
              <a:r>
                <a:rPr lang="en-US" sz="3600" kern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en-US" kern="0" smtClean="0">
                  <a:cs typeface="NikoshBAN" pitchFamily="2" charset="0"/>
                </a:rPr>
                <a:t>স্প্রেডশিটে গু</a:t>
              </a:r>
              <a:r>
                <a:rPr lang="as-IN" kern="0" smtClean="0">
                  <a:cs typeface="NikoshBAN" pitchFamily="2" charset="0"/>
                </a:rPr>
                <a:t>ণ</a:t>
              </a:r>
              <a:r>
                <a:rPr lang="en-US" kern="0" smtClean="0">
                  <a:cs typeface="NikoshBAN" pitchFamily="2" charset="0"/>
                </a:rPr>
                <a:t> </a:t>
              </a:r>
              <a:r>
                <a:rPr lang="as-IN" kern="0" smtClean="0">
                  <a:cs typeface="NikoshBAN" pitchFamily="2" charset="0"/>
                </a:rPr>
                <a:t>ক</a:t>
              </a:r>
              <a:r>
                <a:rPr lang="en-US" kern="0" smtClean="0">
                  <a:cs typeface="NikoshBAN" pitchFamily="2" charset="0"/>
                </a:rPr>
                <a:t>র</a:t>
              </a:r>
              <a:r>
                <a:rPr lang="as-IN" kern="0" smtClean="0">
                  <a:cs typeface="NikoshBAN" pitchFamily="2" charset="0"/>
                </a:rPr>
                <a:t>া</a:t>
              </a:r>
              <a:r>
                <a:rPr lang="en-US" kern="0" smtClean="0">
                  <a:cs typeface="NikoshBAN" pitchFamily="2" charset="0"/>
                </a:rPr>
                <a:t>র </a:t>
              </a:r>
              <a:r>
                <a:rPr lang="as-IN" kern="0" smtClean="0">
                  <a:cs typeface="NikoshBAN" pitchFamily="2" charset="0"/>
                </a:rPr>
                <a:t>স</a:t>
              </a:r>
              <a:r>
                <a:rPr lang="en-US" kern="0" smtClean="0">
                  <a:cs typeface="NikoshBAN" pitchFamily="2" charset="0"/>
                </a:rPr>
                <a:t>ম</a:t>
              </a:r>
              <a:r>
                <a:rPr lang="as-IN" kern="0" smtClean="0">
                  <a:cs typeface="NikoshBAN" pitchFamily="2" charset="0"/>
                </a:rPr>
                <a:t>য়</a:t>
              </a:r>
              <a:r>
                <a:rPr lang="en-US" kern="0" smtClean="0">
                  <a:cs typeface="NikoshBAN" pitchFamily="2" charset="0"/>
                </a:rPr>
                <a:t> </a:t>
              </a:r>
              <a:r>
                <a:rPr lang="as-IN" kern="0" smtClean="0">
                  <a:cs typeface="NikoshBAN" pitchFamily="2" charset="0"/>
                </a:rPr>
                <a:t>ক</a:t>
              </a:r>
              <a:r>
                <a:rPr lang="en-US" kern="0" smtClean="0">
                  <a:cs typeface="NikoshBAN" pitchFamily="2" charset="0"/>
                </a:rPr>
                <a:t>ো</a:t>
              </a:r>
              <a:r>
                <a:rPr lang="as-IN" kern="0" smtClean="0">
                  <a:cs typeface="NikoshBAN" pitchFamily="2" charset="0"/>
                </a:rPr>
                <a:t>ন</a:t>
              </a:r>
              <a:r>
                <a:rPr lang="bn-IN" kern="0" smtClean="0">
                  <a:cs typeface="NikoshBAN" pitchFamily="2" charset="0"/>
                </a:rPr>
                <a:t> চিহ্ন </a:t>
              </a:r>
              <a:r>
                <a:rPr lang="en-US" kern="0" smtClean="0">
                  <a:cs typeface="NikoshBAN" pitchFamily="2" charset="0"/>
                </a:rPr>
                <a:t>ব</a:t>
              </a:r>
              <a:r>
                <a:rPr lang="as-IN" kern="0" smtClean="0">
                  <a:cs typeface="NikoshBAN" pitchFamily="2" charset="0"/>
                </a:rPr>
                <a:t>্</a:t>
              </a:r>
              <a:r>
                <a:rPr lang="en-US" kern="0" smtClean="0">
                  <a:cs typeface="NikoshBAN" pitchFamily="2" charset="0"/>
                </a:rPr>
                <a:t>য</a:t>
              </a:r>
              <a:r>
                <a:rPr lang="as-IN" kern="0" smtClean="0">
                  <a:cs typeface="NikoshBAN" pitchFamily="2" charset="0"/>
                </a:rPr>
                <a:t>ব</a:t>
              </a:r>
              <a:r>
                <a:rPr lang="en-US" kern="0" smtClean="0">
                  <a:cs typeface="NikoshBAN" pitchFamily="2" charset="0"/>
                </a:rPr>
                <a:t>হ</a:t>
              </a:r>
              <a:r>
                <a:rPr lang="as-IN" kern="0" smtClean="0">
                  <a:cs typeface="NikoshBAN" pitchFamily="2" charset="0"/>
                </a:rPr>
                <a:t>া</a:t>
              </a:r>
              <a:r>
                <a:rPr lang="en-US" kern="0" smtClean="0">
                  <a:cs typeface="NikoshBAN" pitchFamily="2" charset="0"/>
                </a:rPr>
                <a:t>র </a:t>
              </a:r>
              <a:r>
                <a:rPr lang="as-IN" kern="0" smtClean="0">
                  <a:cs typeface="NikoshBAN" pitchFamily="2" charset="0"/>
                </a:rPr>
                <a:t>ক</a:t>
              </a:r>
              <a:r>
                <a:rPr lang="en-US" kern="0" smtClean="0">
                  <a:cs typeface="NikoshBAN" pitchFamily="2" charset="0"/>
                </a:rPr>
                <a:t>র</a:t>
              </a:r>
              <a:r>
                <a:rPr lang="as-IN" kern="0" smtClean="0">
                  <a:cs typeface="NikoshBAN" pitchFamily="2" charset="0"/>
                </a:rPr>
                <a:t>া</a:t>
              </a:r>
              <a:r>
                <a:rPr lang="en-US" kern="0" smtClean="0">
                  <a:cs typeface="NikoshBAN" pitchFamily="2" charset="0"/>
                </a:rPr>
                <a:t> </a:t>
              </a:r>
              <a:r>
                <a:rPr lang="as-IN" kern="0" smtClean="0">
                  <a:cs typeface="NikoshBAN" pitchFamily="2" charset="0"/>
                </a:rPr>
                <a:t>হ</a:t>
              </a:r>
              <a:r>
                <a:rPr lang="en-US" kern="0" smtClean="0">
                  <a:cs typeface="NikoshBAN" pitchFamily="2" charset="0"/>
                </a:rPr>
                <a:t>য়</a:t>
              </a:r>
              <a:r>
                <a:rPr lang="bn-IN" kern="0" smtClean="0">
                  <a:cs typeface="NikoshBAN" pitchFamily="2" charset="0"/>
                </a:rPr>
                <a:t>?</a:t>
              </a:r>
              <a:endParaRPr lang="en-US" kern="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74291" y="2615751"/>
              <a:ext cx="1517735" cy="4801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>
                  <a:latin typeface="Nikosh" pitchFamily="2" charset="0"/>
                  <a:cs typeface="Nikosh" pitchFamily="2" charset="0"/>
                </a:rPr>
                <a:t>=(x)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79866" y="2669625"/>
              <a:ext cx="2637259" cy="49090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>
                  <a:latin typeface="Nikosh" pitchFamily="2" charset="0"/>
                  <a:cs typeface="Nikosh" pitchFamily="2" charset="0"/>
                </a:rPr>
                <a:t>x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17044" y="3455681"/>
              <a:ext cx="2637260" cy="49090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>
                  <a:latin typeface="Nikosh" pitchFamily="2" charset="0"/>
                  <a:cs typeface="Nikosh" pitchFamily="2" charset="0"/>
                </a:rPr>
                <a:t>*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38942" y="3550881"/>
              <a:ext cx="2628516" cy="4801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dirty="0">
                  <a:latin typeface="Nikosh" pitchFamily="2" charset="0"/>
                  <a:cs typeface="Nikosh" pitchFamily="2" charset="0"/>
                </a:rPr>
                <a:t>=(/)</a:t>
              </a: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082533" y="2573538"/>
              <a:ext cx="457200" cy="5334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None/>
              </a:pP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</a:p>
            <a:p>
              <a:pPr marR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3864907" y="2647321"/>
              <a:ext cx="457200" cy="5334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None/>
              </a:pP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</a:p>
            <a:p>
              <a:pPr marR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1082533" y="3394142"/>
              <a:ext cx="457200" cy="5334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None/>
              </a:pP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  <a:p>
              <a:pPr marR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4553080" y="3487279"/>
              <a:ext cx="457200" cy="533400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None/>
              </a:pP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ঘ</a:t>
              </a:r>
            </a:p>
            <a:p>
              <a:pPr marR="0" algn="l" defTabSz="914400" rtl="0" eaLnBrk="1" fontAlgn="base" latinLnBrk="0" hangingPunct="1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None/>
                <a:tabLst/>
              </a:pP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981200" y="324031"/>
            <a:ext cx="4876800" cy="7571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1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71456" y="2399528"/>
            <a:ext cx="4133983" cy="4909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kumimoji="0" lang="bn-I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=A3+B3%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56466" y="3260956"/>
            <a:ext cx="3756731" cy="49090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=A3/B3%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34415" y="4076924"/>
            <a:ext cx="3771899" cy="4909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=A3*B3%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41999" y="5007423"/>
            <a:ext cx="3756729" cy="49090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=A3*B3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E3E42-A0E1-4E18-824C-1F7249BA968C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400612"/>
            <a:ext cx="8077200" cy="6047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 শতকরা বের করার ফর্মুলা কোনটি?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Cloud Callout 9"/>
          <p:cNvSpPr/>
          <p:nvPr/>
        </p:nvSpPr>
        <p:spPr bwMode="auto">
          <a:xfrm>
            <a:off x="5742585" y="3167076"/>
            <a:ext cx="2334615" cy="1916466"/>
          </a:xfrm>
          <a:prstGeom prst="cloudCallout">
            <a:avLst>
              <a:gd name="adj1" fmla="val -113768"/>
              <a:gd name="adj2" fmla="val 1139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(গ)</a:t>
            </a:r>
          </a:p>
          <a:p>
            <a:pPr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=A3*B3%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4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689317"/>
            <a:ext cx="7349475" cy="3444630"/>
          </a:xfrm>
          <a:prstGeom prst="rect">
            <a:avLst/>
          </a:prstGeom>
        </p:spPr>
      </p:pic>
      <p:pic>
        <p:nvPicPr>
          <p:cNvPr id="7" name="Picture 6" descr="C:\Users\User\Desktop\Root\animated_flower.gif_480_480_0_64000_0_1_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3" y="3826412"/>
            <a:ext cx="7532077" cy="219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8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" b="5437"/>
          <a:stretch/>
        </p:blipFill>
        <p:spPr bwMode="auto">
          <a:xfrm>
            <a:off x="564832" y="716164"/>
            <a:ext cx="7988578" cy="5743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090404"/>
            <a:ext cx="4953000" cy="80803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spc="50" dirty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spc="50" dirty="0" err="1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4800" spc="50" dirty="0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কাজ</a:t>
            </a:r>
            <a:endParaRPr lang="en-US" sz="4800" spc="50" dirty="0">
              <a:ln w="1143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7ACD3-2898-4EEB-8E3E-B6DB36AABDB8}" type="datetime1">
              <a:rPr lang="en-US" smtClean="0"/>
              <a:t>1/5/2022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5087383"/>
            <a:ext cx="8401010" cy="718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স্পেডশিট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বিশ্লেষণের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E:\New Accounting -9\indexBari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5166" y="2420383"/>
            <a:ext cx="4831254" cy="2667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" b="5437"/>
          <a:stretch/>
        </p:blipFill>
        <p:spPr bwMode="auto">
          <a:xfrm>
            <a:off x="577711" y="557213"/>
            <a:ext cx="7988578" cy="5743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D90C2-C214-42EA-8CF0-4B14440B96CB}" type="datetime1">
              <a:rPr lang="en-US" smtClean="0"/>
              <a:t>1/5/2022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2209800"/>
            <a:ext cx="7543800" cy="28484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>
              <a:buNone/>
            </a:pPr>
            <a:r>
              <a:rPr lang="en-US" sz="19900" b="1" dirty="0" err="1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00" y="6447933"/>
            <a:ext cx="1066800" cy="476250"/>
          </a:xfrm>
        </p:spPr>
        <p:txBody>
          <a:bodyPr/>
          <a:lstStyle/>
          <a:p>
            <a:fld id="{FD001031-A06E-4B86-9FCA-158417A87459}" type="datetime1">
              <a:rPr lang="en-US" smtClean="0"/>
              <a:t>1/5/2022</a:t>
            </a:fld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483350"/>
            <a:ext cx="457200" cy="476250"/>
          </a:xfrm>
        </p:spPr>
        <p:txBody>
          <a:bodyPr/>
          <a:lstStyle/>
          <a:p>
            <a:fld id="{B26EFD1D-6E81-4B63-8A69-79648248B86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7753897" cy="5105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90800" y="1219200"/>
            <a:ext cx="4876800" cy="8610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buNone/>
            </a:pP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93" y="914401"/>
            <a:ext cx="8006507" cy="537069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D9AC-AE31-4A88-9E90-D3F0D548CC8D}" type="datetime1">
              <a:rPr lang="en-US" smtClean="0">
                <a:solidFill>
                  <a:srgbClr val="7030A0"/>
                </a:solidFill>
              </a:rPr>
              <a:t>1/5/2022</a:t>
            </a:fld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1693" y="2613462"/>
            <a:ext cx="8006507" cy="36317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u="sng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6000" b="1" u="sng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লেখালেখি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8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D9AC-AE31-4A88-9E90-D3F0D548CC8D}" type="datetime1">
              <a:rPr lang="en-US" smtClean="0"/>
              <a:t>1/5/2022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own Arrow 6"/>
          <p:cNvSpPr/>
          <p:nvPr/>
        </p:nvSpPr>
        <p:spPr bwMode="auto">
          <a:xfrm flipH="1">
            <a:off x="3129196" y="1907141"/>
            <a:ext cx="299803" cy="302659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3733800" y="152400"/>
            <a:ext cx="1295400" cy="228600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778374"/>
            <a:ext cx="5486400" cy="6047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10743"/>
            <a:ext cx="7877242" cy="48344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97058" y="5626650"/>
            <a:ext cx="4239093" cy="6047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dirty="0" err="1">
                <a:cs typeface="NikoshBAN" pitchFamily="2" charset="0"/>
              </a:rPr>
              <a:t>স্পেডশিট</a:t>
            </a:r>
            <a:r>
              <a:rPr lang="en-US" sz="3600" dirty="0">
                <a:cs typeface="NikoshBAN" pitchFamily="2" charset="0"/>
              </a:rPr>
              <a:t> </a:t>
            </a:r>
            <a:r>
              <a:rPr lang="en-US" sz="3600" dirty="0" err="1">
                <a:cs typeface="NikoshBAN" pitchFamily="2" charset="0"/>
              </a:rPr>
              <a:t>বিশ্লেষণ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0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057400" y="854206"/>
            <a:ext cx="5791200" cy="94198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endParaRPr lang="en-US" sz="6000" b="1" spc="50" dirty="0">
              <a:ln w="11430"/>
              <a:solidFill>
                <a:schemeClr val="accent2">
                  <a:lumMod val="75000"/>
                </a:schemeClr>
              </a:solidFill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09601" y="4807062"/>
            <a:ext cx="7924800" cy="8382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sz="4800" dirty="0" err="1">
                <a:cs typeface="NikoshBAN" pitchFamily="2" charset="0"/>
              </a:rPr>
              <a:t>স্প্রেডশিট</a:t>
            </a:r>
            <a:r>
              <a:rPr lang="en-US" sz="4800" dirty="0">
                <a:cs typeface="NikoshBAN" pitchFamily="2" charset="0"/>
              </a:rPr>
              <a:t> ও </a:t>
            </a:r>
            <a:r>
              <a:rPr lang="en-US" sz="4800" dirty="0" err="1">
                <a:cs typeface="NikoshBAN" pitchFamily="2" charset="0"/>
              </a:rPr>
              <a:t>আমার</a:t>
            </a:r>
            <a:r>
              <a:rPr lang="en-US" sz="4800" dirty="0">
                <a:cs typeface="NikoshBAN" pitchFamily="2" charset="0"/>
              </a:rPr>
              <a:t> </a:t>
            </a:r>
            <a:r>
              <a:rPr lang="en-US" sz="4800" dirty="0" err="1">
                <a:cs typeface="NikoshBAN" pitchFamily="2" charset="0"/>
              </a:rPr>
              <a:t>হিসাব-নিকাশ</a:t>
            </a:r>
            <a:endParaRPr lang="en-US" sz="4800" b="1" spc="50" dirty="0">
              <a:ln w="11430"/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ea typeface="+mj-ea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32D3D-6597-472F-A95F-0310A6772EF3}" type="datetime1">
              <a:rPr lang="en-US" smtClean="0"/>
              <a:t>1/5/2022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057400"/>
            <a:ext cx="3429001" cy="23239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46" y="2057401"/>
            <a:ext cx="2376760" cy="2323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266538"/>
            <a:ext cx="4191000" cy="884238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spc="50" dirty="0" err="1">
                <a:ln w="1143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800" spc="50" dirty="0">
              <a:ln w="1143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FB3-639D-4B5C-9C75-5908CA2CEB8A}" type="datetime1">
              <a:rPr lang="en-US" smtClean="0"/>
              <a:t>1/5/2022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00100" y="2667000"/>
            <a:ext cx="76962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হিসাব-নিকাশ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1988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35695"/>
            <a:ext cx="7162800" cy="62178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dirty="0" err="1">
                <a:cs typeface="NikoshBAN" pitchFamily="2" charset="0"/>
              </a:rPr>
              <a:t>স্প্রেডশিট</a:t>
            </a:r>
            <a:r>
              <a:rPr lang="en-US" sz="3600" dirty="0">
                <a:cs typeface="NikoshBAN" pitchFamily="2" charset="0"/>
              </a:rPr>
              <a:t> </a:t>
            </a:r>
            <a:r>
              <a:rPr lang="en-US" sz="3600" dirty="0" err="1">
                <a:cs typeface="NikoshBAN" pitchFamily="2" charset="0"/>
              </a:rPr>
              <a:t>বিশ্লেষণের</a:t>
            </a:r>
            <a:r>
              <a:rPr lang="en-US" sz="3600" dirty="0">
                <a:cs typeface="NikoshBAN" pitchFamily="2" charset="0"/>
              </a:rPr>
              <a:t> </a:t>
            </a:r>
            <a:r>
              <a:rPr lang="en-US" sz="3600" dirty="0" err="1">
                <a:cs typeface="NikoshBAN" pitchFamily="2" charset="0"/>
              </a:rPr>
              <a:t>বৈশিষ্ট্যসমূহ</a:t>
            </a:r>
            <a:r>
              <a:rPr lang="en-US" sz="3600" dirty="0">
                <a:cs typeface="NikoshBAN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2CD8E-6419-4486-A51C-D4231F4D5B17}" type="datetime1">
              <a:rPr lang="en-US" smtClean="0"/>
              <a:t>1/5/2022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739202"/>
            <a:ext cx="7848600" cy="4013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অক্ষরভিত্তিক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সুবিধাজনক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ফাংশন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সূত্রাকারে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আকর্ষণীয়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গ্রাফ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উপাস্থাপন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AA5B-6654-4B2A-A6D5-B9BEE94A84B6}" type="datetime1">
              <a:rPr lang="en-US" smtClean="0"/>
              <a:t>1/5/2022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532F-5BCE-4BA2-B909-EC162A00CC9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447800"/>
            <a:ext cx="7353300" cy="42827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ফলাফল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আয়-ব্যয়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বাজেট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কর্মচারীদের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এয়ারলাইন্স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রিজার্ভেশনে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গণনায়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খেলোয়াড়ের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প্রদর্শিত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ক্রীড়াকৌশল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843019"/>
            <a:ext cx="7353300" cy="6047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27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iyam Rupali" pitchFamily="2" charset="0"/>
            <a:cs typeface="Siyam Rupali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Nine Computer Ms Word</Template>
  <TotalTime>532</TotalTime>
  <Words>591</Words>
  <Application>Microsoft Office PowerPoint</Application>
  <PresentationFormat>On-screen Show (4:3)</PresentationFormat>
  <Paragraphs>134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Nikosh</vt:lpstr>
      <vt:lpstr>NikoshBAN</vt:lpstr>
      <vt:lpstr>Siyam Rupali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শিখনফলঃ</vt:lpstr>
      <vt:lpstr>স্প্রেডশিট বিশ্লেষণের বৈশিষ্ট্যসমূহ-</vt:lpstr>
      <vt:lpstr>PowerPoint Presentation</vt:lpstr>
      <vt:lpstr>PowerPoint Presentation</vt:lpstr>
      <vt:lpstr>স্প্রেডশিট ব্যবহারের কৌশল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Monir</dc:creator>
  <cp:lastModifiedBy>Windows User</cp:lastModifiedBy>
  <cp:revision>153</cp:revision>
  <dcterms:created xsi:type="dcterms:W3CDTF">2020-07-29T14:02:51Z</dcterms:created>
  <dcterms:modified xsi:type="dcterms:W3CDTF">2022-01-06T00:52:35Z</dcterms:modified>
</cp:coreProperties>
</file>