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ppt/tags/tag10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924" r:id="rId1"/>
  </p:sldMasterIdLst>
  <p:notesMasterIdLst>
    <p:notesMasterId r:id="rId23"/>
  </p:notesMasterIdLst>
  <p:sldIdLst>
    <p:sldId id="256" r:id="rId2"/>
    <p:sldId id="432" r:id="rId3"/>
    <p:sldId id="476" r:id="rId4"/>
    <p:sldId id="480" r:id="rId5"/>
    <p:sldId id="395" r:id="rId6"/>
    <p:sldId id="396" r:id="rId7"/>
    <p:sldId id="481" r:id="rId8"/>
    <p:sldId id="482" r:id="rId9"/>
    <p:sldId id="491" r:id="rId10"/>
    <p:sldId id="492" r:id="rId11"/>
    <p:sldId id="494" r:id="rId12"/>
    <p:sldId id="484" r:id="rId13"/>
    <p:sldId id="487" r:id="rId14"/>
    <p:sldId id="490" r:id="rId15"/>
    <p:sldId id="488" r:id="rId16"/>
    <p:sldId id="410" r:id="rId17"/>
    <p:sldId id="485" r:id="rId18"/>
    <p:sldId id="483" r:id="rId19"/>
    <p:sldId id="489" r:id="rId20"/>
    <p:sldId id="419" r:id="rId21"/>
    <p:sldId id="420" r:id="rId2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6305"/>
    <a:srgbClr val="FF0000"/>
    <a:srgbClr val="333399"/>
    <a:srgbClr val="002570"/>
    <a:srgbClr val="001C54"/>
    <a:srgbClr val="003366"/>
    <a:srgbClr val="0000FF"/>
    <a:srgbClr val="3333FF"/>
    <a:srgbClr val="660066"/>
    <a:srgbClr val="A51E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5" autoAdjust="0"/>
    <p:restoredTop sz="94291" autoAdjust="0"/>
  </p:normalViewPr>
  <p:slideViewPr>
    <p:cSldViewPr>
      <p:cViewPr varScale="1">
        <p:scale>
          <a:sx n="90" d="100"/>
          <a:sy n="90" d="100"/>
        </p:scale>
        <p:origin x="810" y="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902041-84B4-44E3-90EB-4D901A33F101}" type="datetimeFigureOut">
              <a:rPr lang="en-US" smtClean="0"/>
              <a:pPr/>
              <a:t>16-Jan-22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8CCAC8-6BDB-4171-8DE5-6BAACA5F55D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CCAC8-6BDB-4171-8DE5-6BAACA5F55D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CCAC8-6BDB-4171-8DE5-6BAACA5F55D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7655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CCAC8-6BDB-4171-8DE5-6BAACA5F55D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5696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শিক্ষার্থীদেরকে</a:t>
            </a:r>
            <a:r>
              <a:rPr lang="en-US" dirty="0"/>
              <a:t> </a:t>
            </a:r>
            <a:r>
              <a:rPr lang="en-US" dirty="0" err="1"/>
              <a:t>পাঠ্যবইয়ের</a:t>
            </a:r>
            <a:r>
              <a:rPr lang="en-US" dirty="0"/>
              <a:t> ৬৮ </a:t>
            </a:r>
            <a:r>
              <a:rPr lang="en-US" dirty="0" err="1"/>
              <a:t>পৃষ্ঠা</a:t>
            </a:r>
            <a:r>
              <a:rPr lang="en-US" dirty="0"/>
              <a:t> </a:t>
            </a:r>
            <a:r>
              <a:rPr lang="en-US" dirty="0" err="1"/>
              <a:t>খুলতে</a:t>
            </a:r>
            <a:r>
              <a:rPr lang="en-US" dirty="0"/>
              <a:t> </a:t>
            </a:r>
            <a:r>
              <a:rPr lang="en-US" dirty="0" err="1"/>
              <a:t>বলব</a:t>
            </a:r>
            <a:r>
              <a:rPr lang="en-US" dirty="0"/>
              <a:t> </a:t>
            </a:r>
            <a:r>
              <a:rPr lang="en-US" dirty="0" err="1"/>
              <a:t>এবং</a:t>
            </a:r>
            <a:r>
              <a:rPr lang="en-US" dirty="0"/>
              <a:t> </a:t>
            </a:r>
            <a:r>
              <a:rPr lang="en-US" dirty="0" err="1"/>
              <a:t>এভাব্</a:t>
            </a:r>
            <a:r>
              <a:rPr lang="en-US" dirty="0"/>
              <a:t> </a:t>
            </a:r>
            <a:r>
              <a:rPr lang="en-US" dirty="0" err="1"/>
              <a:t>সমস্ত</a:t>
            </a:r>
            <a:r>
              <a:rPr lang="en-US" dirty="0"/>
              <a:t> </a:t>
            </a:r>
            <a:r>
              <a:rPr lang="en-US" dirty="0" err="1"/>
              <a:t>কবিতাটি</a:t>
            </a:r>
            <a:r>
              <a:rPr lang="en-US" dirty="0"/>
              <a:t> </a:t>
            </a:r>
            <a:r>
              <a:rPr lang="en-US" dirty="0" err="1"/>
              <a:t>শিক্ষার্থীদের</a:t>
            </a:r>
            <a:r>
              <a:rPr lang="en-US" dirty="0"/>
              <a:t> </a:t>
            </a:r>
            <a:r>
              <a:rPr lang="en-US" dirty="0" err="1"/>
              <a:t>কয়েকবার</a:t>
            </a:r>
            <a:r>
              <a:rPr lang="en-US" dirty="0"/>
              <a:t> </a:t>
            </a:r>
            <a:r>
              <a:rPr lang="en-US" dirty="0" err="1"/>
              <a:t>পড়ে</a:t>
            </a:r>
            <a:r>
              <a:rPr lang="en-US" dirty="0"/>
              <a:t> </a:t>
            </a:r>
            <a:r>
              <a:rPr lang="en-US" dirty="0" err="1"/>
              <a:t>শোনাব</a:t>
            </a:r>
            <a:r>
              <a:rPr lang="en-US" dirty="0"/>
              <a:t>।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CCAC8-6BDB-4171-8DE5-6BAACA5F55D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5202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সমস্বরে</a:t>
            </a:r>
            <a:r>
              <a:rPr lang="en-US" dirty="0"/>
              <a:t> </a:t>
            </a:r>
            <a:r>
              <a:rPr lang="en-US" dirty="0" err="1"/>
              <a:t>পাঠ্যাংশটুকু</a:t>
            </a:r>
            <a:r>
              <a:rPr lang="en-US" dirty="0"/>
              <a:t> </a:t>
            </a:r>
            <a:r>
              <a:rPr lang="en-US" dirty="0" err="1"/>
              <a:t>পড়াব</a:t>
            </a:r>
            <a:r>
              <a:rPr lang="en-US" dirty="0"/>
              <a:t> </a:t>
            </a:r>
            <a:r>
              <a:rPr lang="en-US" dirty="0" err="1"/>
              <a:t>এবং</a:t>
            </a:r>
            <a:r>
              <a:rPr lang="en-US" dirty="0"/>
              <a:t> </a:t>
            </a:r>
            <a:r>
              <a:rPr lang="en-US" dirty="0" err="1"/>
              <a:t>কয়েকজন</a:t>
            </a:r>
            <a:r>
              <a:rPr lang="en-US" dirty="0"/>
              <a:t> </a:t>
            </a:r>
            <a:r>
              <a:rPr lang="en-US" dirty="0" err="1"/>
              <a:t>শিক্ষার্থীকে</a:t>
            </a:r>
            <a:r>
              <a:rPr lang="en-US" dirty="0"/>
              <a:t> </a:t>
            </a:r>
            <a:r>
              <a:rPr lang="en-US" dirty="0" err="1"/>
              <a:t>সামনে</a:t>
            </a:r>
            <a:r>
              <a:rPr lang="en-US" dirty="0"/>
              <a:t> </a:t>
            </a:r>
            <a:r>
              <a:rPr lang="en-US" dirty="0" err="1"/>
              <a:t>এনে</a:t>
            </a:r>
            <a:r>
              <a:rPr lang="en-US" dirty="0"/>
              <a:t> </a:t>
            </a:r>
            <a:r>
              <a:rPr lang="en-US" dirty="0" err="1"/>
              <a:t>প্রমিত</a:t>
            </a:r>
            <a:r>
              <a:rPr lang="en-US" dirty="0"/>
              <a:t> </a:t>
            </a:r>
            <a:r>
              <a:rPr lang="en-US" dirty="0" err="1"/>
              <a:t>উচ্চারণে</a:t>
            </a:r>
            <a:r>
              <a:rPr lang="en-US" dirty="0"/>
              <a:t> </a:t>
            </a:r>
            <a:r>
              <a:rPr lang="en-US" dirty="0" err="1"/>
              <a:t>পড়তে</a:t>
            </a:r>
            <a:r>
              <a:rPr lang="en-US" dirty="0"/>
              <a:t> </a:t>
            </a:r>
            <a:r>
              <a:rPr lang="en-US" dirty="0" err="1"/>
              <a:t>বলব</a:t>
            </a:r>
            <a:r>
              <a:rPr lang="en-US" dirty="0"/>
              <a:t>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CCAC8-6BDB-4171-8DE5-6BAACA5F55D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4900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কবিতার</a:t>
            </a:r>
            <a:r>
              <a:rPr lang="en-US" dirty="0"/>
              <a:t> </a:t>
            </a:r>
            <a:r>
              <a:rPr lang="en-US" dirty="0" err="1"/>
              <a:t>লাইনগুলো</a:t>
            </a:r>
            <a:r>
              <a:rPr lang="en-US" dirty="0"/>
              <a:t> </a:t>
            </a:r>
            <a:r>
              <a:rPr lang="en-US" dirty="0" err="1"/>
              <a:t>শিক্ষার্থীদের</a:t>
            </a:r>
            <a:r>
              <a:rPr lang="en-US" dirty="0"/>
              <a:t> </a:t>
            </a:r>
            <a:r>
              <a:rPr lang="en-US" dirty="0" err="1"/>
              <a:t>খাতায়</a:t>
            </a:r>
            <a:r>
              <a:rPr lang="en-US" dirty="0"/>
              <a:t> </a:t>
            </a:r>
            <a:r>
              <a:rPr lang="en-US" dirty="0" err="1"/>
              <a:t>লিখতে</a:t>
            </a:r>
            <a:r>
              <a:rPr lang="en-US" dirty="0"/>
              <a:t> </a:t>
            </a:r>
            <a:r>
              <a:rPr lang="en-US" dirty="0" err="1"/>
              <a:t>বলব</a:t>
            </a:r>
            <a:r>
              <a:rPr lang="en-US" dirty="0"/>
              <a:t> </a:t>
            </a:r>
            <a:r>
              <a:rPr lang="en-US" dirty="0" err="1"/>
              <a:t>বা</a:t>
            </a:r>
            <a:r>
              <a:rPr lang="en-US" dirty="0"/>
              <a:t> </a:t>
            </a:r>
            <a:r>
              <a:rPr lang="en-US" dirty="0" err="1"/>
              <a:t>পরের</a:t>
            </a:r>
            <a:r>
              <a:rPr lang="en-US" dirty="0"/>
              <a:t> </a:t>
            </a:r>
            <a:r>
              <a:rPr lang="en-US" dirty="0" err="1"/>
              <a:t>লাইন</a:t>
            </a:r>
            <a:r>
              <a:rPr lang="en-US" dirty="0"/>
              <a:t> </a:t>
            </a:r>
            <a:r>
              <a:rPr lang="en-US" dirty="0" err="1"/>
              <a:t>লিখতে</a:t>
            </a:r>
            <a:r>
              <a:rPr lang="en-US" dirty="0"/>
              <a:t> </a:t>
            </a:r>
            <a:r>
              <a:rPr lang="en-US" dirty="0" err="1"/>
              <a:t>বলব</a:t>
            </a:r>
            <a:r>
              <a:rPr lang="en-US" dirty="0"/>
              <a:t> </a:t>
            </a:r>
            <a:r>
              <a:rPr lang="en-US" dirty="0" err="1"/>
              <a:t>বা</a:t>
            </a:r>
            <a:r>
              <a:rPr lang="en-US" dirty="0"/>
              <a:t> </a:t>
            </a:r>
            <a:r>
              <a:rPr lang="en-US" dirty="0" err="1"/>
              <a:t>লাইনগুলো</a:t>
            </a:r>
            <a:r>
              <a:rPr lang="en-US" dirty="0"/>
              <a:t> </a:t>
            </a:r>
            <a:r>
              <a:rPr lang="en-US" dirty="0" err="1"/>
              <a:t>সাজিয়ে</a:t>
            </a:r>
            <a:r>
              <a:rPr lang="en-US" dirty="0"/>
              <a:t> </a:t>
            </a:r>
            <a:r>
              <a:rPr lang="en-US" dirty="0" err="1"/>
              <a:t>লিখতে</a:t>
            </a:r>
            <a:r>
              <a:rPr lang="en-US" dirty="0"/>
              <a:t> </a:t>
            </a:r>
            <a:r>
              <a:rPr lang="en-US" dirty="0" err="1"/>
              <a:t>বলব</a:t>
            </a:r>
            <a:r>
              <a:rPr lang="en-US" dirty="0"/>
              <a:t>।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CCAC8-6BDB-4171-8DE5-6BAACA5F55D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7809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শুন্যস্থান</a:t>
            </a:r>
            <a:r>
              <a:rPr lang="en-US" dirty="0"/>
              <a:t> </a:t>
            </a:r>
            <a:r>
              <a:rPr lang="en-US" dirty="0" err="1"/>
              <a:t>পূরণ</a:t>
            </a:r>
            <a:r>
              <a:rPr lang="en-US" dirty="0"/>
              <a:t> </a:t>
            </a:r>
            <a:r>
              <a:rPr lang="en-US" dirty="0" err="1"/>
              <a:t>ছাড়াও</a:t>
            </a:r>
            <a:r>
              <a:rPr lang="en-US" dirty="0"/>
              <a:t> </a:t>
            </a:r>
            <a:r>
              <a:rPr lang="en-US" dirty="0" err="1"/>
              <a:t>মূল্যায়ন</a:t>
            </a:r>
            <a:r>
              <a:rPr lang="en-US" dirty="0"/>
              <a:t> </a:t>
            </a:r>
            <a:r>
              <a:rPr lang="en-US" dirty="0" err="1"/>
              <a:t>অংশে</a:t>
            </a:r>
            <a:r>
              <a:rPr lang="en-US" dirty="0"/>
              <a:t> </a:t>
            </a:r>
            <a:r>
              <a:rPr lang="en-US" dirty="0" err="1"/>
              <a:t>বহুনির্বাচনি</a:t>
            </a:r>
            <a:r>
              <a:rPr lang="en-US" dirty="0"/>
              <a:t> </a:t>
            </a:r>
            <a:r>
              <a:rPr lang="en-US" dirty="0" err="1"/>
              <a:t>প্রশ্ন</a:t>
            </a:r>
            <a:r>
              <a:rPr lang="en-US" dirty="0"/>
              <a:t> ও </a:t>
            </a:r>
            <a:r>
              <a:rPr lang="en-US" dirty="0" err="1"/>
              <a:t>ছোট</a:t>
            </a:r>
            <a:r>
              <a:rPr lang="en-US" dirty="0"/>
              <a:t> </a:t>
            </a:r>
            <a:r>
              <a:rPr lang="en-US" dirty="0" err="1"/>
              <a:t>ছোট</a:t>
            </a:r>
            <a:r>
              <a:rPr lang="en-US" dirty="0"/>
              <a:t> </a:t>
            </a:r>
            <a:r>
              <a:rPr lang="en-US" dirty="0" err="1"/>
              <a:t>প্রশ্ন</a:t>
            </a:r>
            <a:r>
              <a:rPr lang="en-US" dirty="0"/>
              <a:t> </a:t>
            </a:r>
            <a:r>
              <a:rPr lang="en-US" dirty="0" err="1"/>
              <a:t>দিয়ে</a:t>
            </a:r>
            <a:r>
              <a:rPr lang="en-US" dirty="0"/>
              <a:t> </a:t>
            </a:r>
            <a:r>
              <a:rPr lang="en-US" dirty="0" err="1"/>
              <a:t>মৌখিক</a:t>
            </a:r>
            <a:r>
              <a:rPr lang="en-US" dirty="0"/>
              <a:t> </a:t>
            </a:r>
            <a:r>
              <a:rPr lang="en-US" dirty="0" err="1"/>
              <a:t>বা</a:t>
            </a:r>
            <a:r>
              <a:rPr lang="en-US" dirty="0"/>
              <a:t> </a:t>
            </a:r>
            <a:r>
              <a:rPr lang="en-US" dirty="0" err="1"/>
              <a:t>লিখিত</a:t>
            </a:r>
            <a:r>
              <a:rPr lang="en-US" dirty="0"/>
              <a:t> </a:t>
            </a:r>
            <a:r>
              <a:rPr lang="en-US" dirty="0" err="1"/>
              <a:t>মূল্যায়ন</a:t>
            </a:r>
            <a:r>
              <a:rPr lang="en-US" dirty="0"/>
              <a:t> </a:t>
            </a:r>
            <a:r>
              <a:rPr lang="en-US" dirty="0" err="1"/>
              <a:t>করব</a:t>
            </a:r>
            <a:r>
              <a:rPr lang="en-US" dirty="0"/>
              <a:t>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CCAC8-6BDB-4171-8DE5-6BAACA5F55D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8076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CCAC8-6BDB-4171-8DE5-6BAACA5F55D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4151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শেষে</a:t>
            </a:r>
            <a:r>
              <a:rPr lang="en-US" dirty="0"/>
              <a:t> </a:t>
            </a:r>
            <a:r>
              <a:rPr lang="en-US" dirty="0" err="1"/>
              <a:t>উপকরণ</a:t>
            </a:r>
            <a:r>
              <a:rPr lang="en-US" dirty="0"/>
              <a:t> </a:t>
            </a:r>
            <a:r>
              <a:rPr lang="en-US" dirty="0" err="1"/>
              <a:t>গুছিয়ে</a:t>
            </a:r>
            <a:r>
              <a:rPr lang="en-US" dirty="0"/>
              <a:t> </a:t>
            </a:r>
            <a:r>
              <a:rPr lang="en-US" dirty="0" err="1"/>
              <a:t>রেখে</a:t>
            </a:r>
            <a:r>
              <a:rPr lang="en-US" dirty="0"/>
              <a:t>, </a:t>
            </a:r>
            <a:r>
              <a:rPr lang="en-US" dirty="0" err="1"/>
              <a:t>সকলকে</a:t>
            </a:r>
            <a:r>
              <a:rPr lang="en-US" dirty="0"/>
              <a:t> </a:t>
            </a:r>
            <a:r>
              <a:rPr lang="en-US" dirty="0" err="1"/>
              <a:t>ধন্যবাদ</a:t>
            </a:r>
            <a:r>
              <a:rPr lang="en-US" dirty="0"/>
              <a:t> </a:t>
            </a:r>
            <a:r>
              <a:rPr lang="en-US" dirty="0" err="1"/>
              <a:t>জানিয়ে</a:t>
            </a:r>
            <a:r>
              <a:rPr lang="en-US" dirty="0"/>
              <a:t> </a:t>
            </a:r>
            <a:r>
              <a:rPr lang="en-US" dirty="0" err="1"/>
              <a:t>পাঠ</a:t>
            </a:r>
            <a:r>
              <a:rPr lang="en-US" dirty="0"/>
              <a:t> </a:t>
            </a:r>
            <a:r>
              <a:rPr lang="en-US" dirty="0" err="1"/>
              <a:t>শেষ</a:t>
            </a:r>
            <a:r>
              <a:rPr lang="en-US" dirty="0"/>
              <a:t> </a:t>
            </a:r>
            <a:r>
              <a:rPr lang="en-US" dirty="0" err="1"/>
              <a:t>করব</a:t>
            </a:r>
            <a:r>
              <a:rPr lang="en-US" dirty="0"/>
              <a:t>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CCAC8-6BDB-4171-8DE5-6BAACA5F55D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50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CCAC8-6BDB-4171-8DE5-6BAACA5F55D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1390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CCAC8-6BDB-4171-8DE5-6BAACA5F55D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6480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CCAC8-6BDB-4171-8DE5-6BAACA5F55D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3150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পাঠ</a:t>
            </a:r>
            <a:r>
              <a:rPr lang="en-US" dirty="0"/>
              <a:t> </a:t>
            </a:r>
            <a:r>
              <a:rPr lang="en-US" dirty="0" err="1"/>
              <a:t>শিরোনাম</a:t>
            </a:r>
            <a:r>
              <a:rPr lang="en-US" dirty="0"/>
              <a:t> </a:t>
            </a:r>
            <a:r>
              <a:rPr lang="en-US" dirty="0" err="1"/>
              <a:t>কয়েকবার</a:t>
            </a:r>
            <a:r>
              <a:rPr lang="en-US" dirty="0"/>
              <a:t> </a:t>
            </a:r>
            <a:r>
              <a:rPr lang="en-US" dirty="0" err="1"/>
              <a:t>উচ্চারণ</a:t>
            </a:r>
            <a:r>
              <a:rPr lang="en-US" dirty="0"/>
              <a:t> </a:t>
            </a:r>
            <a:r>
              <a:rPr lang="en-US" dirty="0" err="1"/>
              <a:t>করব</a:t>
            </a:r>
            <a:r>
              <a:rPr lang="en-US" dirty="0"/>
              <a:t> </a:t>
            </a:r>
            <a:r>
              <a:rPr lang="en-US" dirty="0" err="1"/>
              <a:t>এবং</a:t>
            </a:r>
            <a:r>
              <a:rPr lang="en-US" dirty="0"/>
              <a:t> </a:t>
            </a:r>
            <a:r>
              <a:rPr lang="en-US" dirty="0" err="1"/>
              <a:t>শিক্ষার্থীদের</a:t>
            </a:r>
            <a:r>
              <a:rPr lang="en-US" dirty="0"/>
              <a:t> </a:t>
            </a:r>
            <a:r>
              <a:rPr lang="en-US" dirty="0" err="1"/>
              <a:t>বলতে</a:t>
            </a:r>
            <a:r>
              <a:rPr lang="en-US" dirty="0"/>
              <a:t> </a:t>
            </a:r>
            <a:r>
              <a:rPr lang="en-US" dirty="0" err="1"/>
              <a:t>বলব</a:t>
            </a:r>
            <a:r>
              <a:rPr lang="en-US" dirty="0"/>
              <a:t>। </a:t>
            </a:r>
            <a:r>
              <a:rPr lang="en-US" dirty="0" err="1"/>
              <a:t>পাঠ</a:t>
            </a:r>
            <a:r>
              <a:rPr lang="en-US" dirty="0"/>
              <a:t> </a:t>
            </a:r>
            <a:r>
              <a:rPr lang="en-US" dirty="0" err="1"/>
              <a:t>শিরোনাম</a:t>
            </a:r>
            <a:r>
              <a:rPr lang="en-US" dirty="0"/>
              <a:t> </a:t>
            </a:r>
            <a:r>
              <a:rPr lang="en-US" dirty="0" err="1"/>
              <a:t>তাদের</a:t>
            </a:r>
            <a:r>
              <a:rPr lang="en-US" dirty="0"/>
              <a:t> </a:t>
            </a:r>
            <a:r>
              <a:rPr lang="en-US" dirty="0" err="1"/>
              <a:t>খাতায়</a:t>
            </a:r>
            <a:r>
              <a:rPr lang="en-US" dirty="0"/>
              <a:t> </a:t>
            </a:r>
            <a:r>
              <a:rPr lang="en-US" dirty="0" err="1"/>
              <a:t>লিখতে</a:t>
            </a:r>
            <a:r>
              <a:rPr lang="en-US" dirty="0"/>
              <a:t> </a:t>
            </a:r>
            <a:r>
              <a:rPr lang="en-US" dirty="0" err="1"/>
              <a:t>বলব</a:t>
            </a:r>
            <a:r>
              <a:rPr lang="en-US" dirty="0"/>
              <a:t>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CCAC8-6BDB-4171-8DE5-6BAACA5F55D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3918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CCAC8-6BDB-4171-8DE5-6BAACA5F55D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117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CCAC8-6BDB-4171-8DE5-6BAACA5F55D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0404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CCAC8-6BDB-4171-8DE5-6BAACA5F55D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2404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CCAC8-6BDB-4171-8DE5-6BAACA5F55D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100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429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9144000" cy="3429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3720103"/>
            <a:ext cx="5829300" cy="1097280"/>
          </a:xfrm>
        </p:spPr>
        <p:txBody>
          <a:bodyPr anchor="ctr">
            <a:normAutofit/>
          </a:bodyPr>
          <a:lstStyle>
            <a:lvl1pPr algn="r">
              <a:defRPr sz="375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3720103"/>
            <a:ext cx="2400300" cy="109728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5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 algn="ctr">
              <a:buNone/>
              <a:defRPr sz="135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350"/>
            </a:lvl4pPr>
            <a:lvl5pPr marL="1371600" indent="0" algn="ctr">
              <a:buNone/>
              <a:defRPr sz="1350"/>
            </a:lvl5pPr>
            <a:lvl6pPr marL="1714500" indent="0" algn="ctr">
              <a:buNone/>
              <a:defRPr sz="1350"/>
            </a:lvl6pPr>
            <a:lvl7pPr marL="2057400" indent="0" algn="ctr">
              <a:buNone/>
              <a:defRPr sz="1350"/>
            </a:lvl7pPr>
            <a:lvl8pPr marL="2400300" indent="0" algn="ctr">
              <a:buNone/>
              <a:defRPr sz="1350"/>
            </a:lvl8pPr>
            <a:lvl9pPr marL="2743200" indent="0" algn="ctr">
              <a:buNone/>
              <a:defRPr sz="135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16-Jan-22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3948080"/>
            <a:ext cx="0" cy="6858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62543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2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571500"/>
            <a:ext cx="1971675" cy="405765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571500"/>
            <a:ext cx="5686425" cy="40576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44447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4191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690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3429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9144000" cy="3429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720103"/>
            <a:ext cx="5829300" cy="1097280"/>
          </a:xfrm>
        </p:spPr>
        <p:txBody>
          <a:bodyPr anchor="ctr">
            <a:normAutofit/>
          </a:bodyPr>
          <a:lstStyle>
            <a:lvl1pPr algn="r">
              <a:defRPr sz="3750" b="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3720103"/>
            <a:ext cx="2400300" cy="109728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5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3948080"/>
            <a:ext cx="0" cy="6858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9222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438912"/>
            <a:ext cx="7290054" cy="112471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5" y="1714500"/>
            <a:ext cx="3566160" cy="3017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1714500"/>
            <a:ext cx="3566160" cy="3017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16-Jan-22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90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1634727"/>
            <a:ext cx="3566160" cy="61722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725" b="0" cap="none" baseline="0">
                <a:solidFill>
                  <a:schemeClr val="accent1"/>
                </a:solidFill>
                <a:latin typeface="+mn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225841"/>
            <a:ext cx="3566160" cy="25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3166" y="1634727"/>
            <a:ext cx="3566160" cy="61722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725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lvl="0" indent="0" algn="l" defTabSz="685800" rtl="0" eaLnBrk="1" latinLnBrk="0" hangingPunct="1">
              <a:lnSpc>
                <a:spcPct val="90000"/>
              </a:lnSpc>
              <a:spcBef>
                <a:spcPts val="135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3166" y="2225841"/>
            <a:ext cx="3566160" cy="25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16-Jan-22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130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16-Jan-22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103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16-Jan-22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2609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353632"/>
            <a:ext cx="3291840" cy="130302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617220"/>
            <a:ext cx="4258818" cy="388848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1693129"/>
            <a:ext cx="3291840" cy="2821721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450"/>
              </a:spcBef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16-Jan-22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750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720104"/>
            <a:ext cx="5829300" cy="1097280"/>
          </a:xfrm>
        </p:spPr>
        <p:txBody>
          <a:bodyPr anchor="ctr">
            <a:normAutofit/>
          </a:bodyPr>
          <a:lstStyle>
            <a:lvl1pPr algn="r">
              <a:defRPr sz="375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3429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3720104"/>
            <a:ext cx="2400300" cy="109728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5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16-Jan-22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3948080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023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438912"/>
            <a:ext cx="7290054" cy="1124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1714500"/>
            <a:ext cx="7290055" cy="301752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4853028"/>
            <a:ext cx="1615607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D8BD707-D9CF-40AE-B4C6-C98DA3205C09}" type="datetimeFigureOut">
              <a:rPr lang="en-US" smtClean="0"/>
              <a:pPr/>
              <a:t>16-Jan-22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4853028"/>
            <a:ext cx="4426094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4853028"/>
            <a:ext cx="730250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61974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3024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defTabSz="685800" rtl="0" eaLnBrk="1" latinLnBrk="0" hangingPunct="1">
        <a:lnSpc>
          <a:spcPct val="80000"/>
        </a:lnSpc>
        <a:spcBef>
          <a:spcPct val="0"/>
        </a:spcBef>
        <a:buNone/>
        <a:defRPr sz="3750" kern="1200" cap="all" spc="75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198882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336042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445770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582930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685800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795528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912114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021842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22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24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15.jp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3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3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20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CC1EA69-CC89-4794-94A6-4917487162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987"/>
            <a:ext cx="9144000" cy="5139513"/>
          </a:xfrm>
          <a:prstGeom prst="rect">
            <a:avLst/>
          </a:prstGeom>
          <a:ln w="762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Frame 6">
            <a:extLst>
              <a:ext uri="{FF2B5EF4-FFF2-40B4-BE49-F238E27FC236}">
                <a16:creationId xmlns:a16="http://schemas.microsoft.com/office/drawing/2014/main" id="{C9856AA4-A975-47F2-8D6D-7800A7D81252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1051"/>
            </a:avLst>
          </a:prstGeom>
          <a:solidFill>
            <a:schemeClr val="bg2">
              <a:lumMod val="25000"/>
            </a:schemeClr>
          </a:solidFill>
          <a:ln w="38100" cmpd="tri">
            <a:solidFill>
              <a:schemeClr val="accent5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C5A11E-887D-4E78-B357-915B0022758E}"/>
              </a:ext>
            </a:extLst>
          </p:cNvPr>
          <p:cNvSpPr txBox="1"/>
          <p:nvPr/>
        </p:nvSpPr>
        <p:spPr>
          <a:xfrm>
            <a:off x="3810000" y="438150"/>
            <a:ext cx="3276600" cy="1015663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000" b="1" kern="2100" spc="1000" dirty="0" err="1">
                <a:ln>
                  <a:solidFill>
                    <a:schemeClr val="tx1"/>
                  </a:solidFill>
                </a:ln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r>
              <a:rPr lang="en-US" sz="6000" b="1" kern="2100" spc="1000" dirty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>
            <a:extLst>
              <a:ext uri="{FF2B5EF4-FFF2-40B4-BE49-F238E27FC236}">
                <a16:creationId xmlns:a16="http://schemas.microsoft.com/office/drawing/2014/main" id="{B72F984D-19A5-48CD-8FAE-E555D17E9C98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1051"/>
            </a:avLst>
          </a:prstGeom>
          <a:solidFill>
            <a:schemeClr val="bg2">
              <a:lumMod val="25000"/>
            </a:schemeClr>
          </a:solidFill>
          <a:ln w="38100" cmpd="tri">
            <a:solidFill>
              <a:schemeClr val="accent5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BF62C9-4604-470E-9ECA-0544FC51A33A}"/>
              </a:ext>
            </a:extLst>
          </p:cNvPr>
          <p:cNvSpPr txBox="1"/>
          <p:nvPr/>
        </p:nvSpPr>
        <p:spPr>
          <a:xfrm>
            <a:off x="1897095" y="3505021"/>
            <a:ext cx="5349810" cy="1200329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খাটো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সবে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কল্যাণ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12FEEE-CE48-4806-B72A-57B5F58BB571}"/>
              </a:ext>
            </a:extLst>
          </p:cNvPr>
          <p:cNvSpPr txBox="1"/>
          <p:nvPr/>
        </p:nvSpPr>
        <p:spPr>
          <a:xfrm>
            <a:off x="3001893" y="172819"/>
            <a:ext cx="3140215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b="1" spc="-150" dirty="0" err="1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b="1" spc="-150" dirty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50" dirty="0" err="1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600" b="1" spc="-150" dirty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50" dirty="0" err="1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3600" b="1" spc="-150" dirty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50" dirty="0" err="1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পড়ি</a:t>
            </a:r>
            <a:endParaRPr lang="en-US" sz="400" dirty="0">
              <a:solidFill>
                <a:srgbClr val="3333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2EB38C6-6CB4-41EF-8DB3-1DF48EFDAE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35" y="90818"/>
            <a:ext cx="494383" cy="446567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92A61A0-4F4A-45F4-B43D-0C166ABCDBF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13" b="9413"/>
          <a:stretch/>
        </p:blipFill>
        <p:spPr>
          <a:xfrm>
            <a:off x="8547182" y="78416"/>
            <a:ext cx="509985" cy="446565"/>
          </a:xfrm>
          <a:prstGeom prst="ellipse">
            <a:avLst/>
          </a:prstGeom>
          <a:ln w="3175" cap="rnd">
            <a:noFill/>
          </a:ln>
          <a:effectLst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21503E4-C9ED-4619-A736-C799CA03FD6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56" y="978993"/>
            <a:ext cx="3918840" cy="226558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A9C7E7B-B5F8-4297-AE1A-473F2A3162B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6" y="978992"/>
            <a:ext cx="3918838" cy="226558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94680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>
            <a:extLst>
              <a:ext uri="{FF2B5EF4-FFF2-40B4-BE49-F238E27FC236}">
                <a16:creationId xmlns:a16="http://schemas.microsoft.com/office/drawing/2014/main" id="{B72F984D-19A5-48CD-8FAE-E555D17E9C98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1051"/>
            </a:avLst>
          </a:prstGeom>
          <a:solidFill>
            <a:schemeClr val="bg2">
              <a:lumMod val="25000"/>
            </a:schemeClr>
          </a:solidFill>
          <a:ln w="38100" cmpd="tri">
            <a:solidFill>
              <a:schemeClr val="accent5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C241D1D-4800-4C1B-B42A-6605941A5D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35" y="90818"/>
            <a:ext cx="494383" cy="446567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6E49737-9B90-4F4A-96EA-833155135CE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13" b="9413"/>
          <a:stretch/>
        </p:blipFill>
        <p:spPr>
          <a:xfrm>
            <a:off x="8547182" y="78416"/>
            <a:ext cx="509985" cy="446565"/>
          </a:xfrm>
          <a:prstGeom prst="ellipse">
            <a:avLst/>
          </a:prstGeom>
          <a:ln w="3175" cap="rnd">
            <a:noFill/>
          </a:ln>
          <a:effectLst/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19549F31-9688-4C15-B9A6-8DDE6F80C18B}"/>
              </a:ext>
            </a:extLst>
          </p:cNvPr>
          <p:cNvSpPr txBox="1"/>
          <p:nvPr/>
        </p:nvSpPr>
        <p:spPr>
          <a:xfrm>
            <a:off x="3886200" y="310575"/>
            <a:ext cx="1524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2800" b="1" dirty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2800" b="1" dirty="0">
              <a:solidFill>
                <a:srgbClr val="3333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C1050B1-0144-4038-B485-E188F32FC8D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086" y="285750"/>
            <a:ext cx="598714" cy="762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78B9720-11E6-4214-A4A4-067FA983FC2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61004" y="285750"/>
            <a:ext cx="598714" cy="762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3BC3458-345F-4AE2-9F78-926CA60888E5}"/>
              </a:ext>
            </a:extLst>
          </p:cNvPr>
          <p:cNvSpPr txBox="1"/>
          <p:nvPr/>
        </p:nvSpPr>
        <p:spPr>
          <a:xfrm>
            <a:off x="2370094" y="2266950"/>
            <a:ext cx="4945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n w="11430"/>
                <a:latin typeface="NikoshBAN" pitchFamily="2" charset="0"/>
                <a:cs typeface="NikoshBAN" pitchFamily="2" charset="0"/>
              </a:rPr>
              <a:t>বিপদ</a:t>
            </a:r>
            <a:r>
              <a:rPr lang="en-US" sz="3600" b="1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latin typeface="NikoshBAN" pitchFamily="2" charset="0"/>
                <a:cs typeface="NikoshBAN" pitchFamily="2" charset="0"/>
              </a:rPr>
              <a:t>এলে</a:t>
            </a:r>
            <a:r>
              <a:rPr lang="en-US" sz="3600" b="1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latin typeface="NikoshBAN" pitchFamily="2" charset="0"/>
                <a:cs typeface="NikoshBAN" pitchFamily="2" charset="0"/>
              </a:rPr>
              <a:t>ছেলেরা</a:t>
            </a:r>
            <a:r>
              <a:rPr lang="en-US" sz="3600" b="1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3600" b="1" dirty="0">
                <a:ln w="11430"/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594FF5-2F12-49F0-99A9-EB52721660D2}"/>
              </a:ext>
            </a:extLst>
          </p:cNvPr>
          <p:cNvSpPr txBox="1"/>
          <p:nvPr/>
        </p:nvSpPr>
        <p:spPr>
          <a:xfrm>
            <a:off x="2370093" y="2951742"/>
            <a:ext cx="4945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n w="11430"/>
                <a:latin typeface="NikoshBAN" pitchFamily="2" charset="0"/>
                <a:cs typeface="NikoshBAN" pitchFamily="2" charset="0"/>
              </a:rPr>
              <a:t>ছেলেদের</a:t>
            </a:r>
            <a:r>
              <a:rPr lang="en-US" sz="3600" b="1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3600" b="1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latin typeface="NikoshBAN" pitchFamily="2" charset="0"/>
                <a:cs typeface="NikoshBAN" pitchFamily="2" charset="0"/>
              </a:rPr>
              <a:t>খাটতে</a:t>
            </a:r>
            <a:r>
              <a:rPr lang="en-US" sz="3600" b="1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b="1" dirty="0">
                <a:ln w="11430"/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DAEE0BA-07F0-4518-B93B-14067165427F}"/>
              </a:ext>
            </a:extLst>
          </p:cNvPr>
          <p:cNvSpPr/>
          <p:nvPr/>
        </p:nvSpPr>
        <p:spPr>
          <a:xfrm>
            <a:off x="1760491" y="2371231"/>
            <a:ext cx="533399" cy="4572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50628BF-E8FB-4D3D-9B08-A7B9E6572788}"/>
              </a:ext>
            </a:extLst>
          </p:cNvPr>
          <p:cNvSpPr/>
          <p:nvPr/>
        </p:nvSpPr>
        <p:spPr>
          <a:xfrm>
            <a:off x="1760491" y="3056023"/>
            <a:ext cx="533400" cy="4572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EBD47E4-EBD9-47B7-923D-7D6BBF9DC26C}"/>
              </a:ext>
            </a:extLst>
          </p:cNvPr>
          <p:cNvSpPr txBox="1"/>
          <p:nvPr/>
        </p:nvSpPr>
        <p:spPr>
          <a:xfrm>
            <a:off x="1100954" y="1352550"/>
            <a:ext cx="6942092" cy="64633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dirty="0" err="1">
                <a:ln w="11430"/>
                <a:solidFill>
                  <a:srgbClr val="333399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b="1" dirty="0">
                <a:ln w="11430"/>
                <a:solidFill>
                  <a:srgbClr val="3333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srgbClr val="333399"/>
                </a:solidFill>
                <a:latin typeface="NikoshBAN" pitchFamily="2" charset="0"/>
                <a:cs typeface="NikoshBAN" pitchFamily="2" charset="0"/>
              </a:rPr>
              <a:t>প্রশ্নগুলোর</a:t>
            </a:r>
            <a:r>
              <a:rPr lang="en-US" sz="3600" b="1" dirty="0">
                <a:ln w="11430"/>
                <a:solidFill>
                  <a:srgbClr val="3333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srgbClr val="333399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600" b="1" dirty="0">
                <a:ln w="11430"/>
                <a:solidFill>
                  <a:srgbClr val="3333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srgbClr val="333399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600" b="1" dirty="0">
                <a:ln w="11430"/>
                <a:solidFill>
                  <a:srgbClr val="3333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srgbClr val="333399"/>
                </a:solidFill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3600" b="1" dirty="0">
                <a:ln w="11430"/>
                <a:solidFill>
                  <a:srgbClr val="3333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srgbClr val="333399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b="1" dirty="0">
                <a:ln w="11430"/>
                <a:solidFill>
                  <a:srgbClr val="333399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15715F2-DF07-4628-8617-722167239593}"/>
              </a:ext>
            </a:extLst>
          </p:cNvPr>
          <p:cNvSpPr txBox="1"/>
          <p:nvPr/>
        </p:nvSpPr>
        <p:spPr>
          <a:xfrm>
            <a:off x="2362201" y="3601819"/>
            <a:ext cx="4945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n w="11430"/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3600" b="1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3600" b="1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latin typeface="NikoshBAN" pitchFamily="2" charset="0"/>
                <a:cs typeface="NikoshBAN" pitchFamily="2" charset="0"/>
              </a:rPr>
              <a:t>কল্যাণ</a:t>
            </a:r>
            <a:r>
              <a:rPr lang="en-US" sz="3600" b="1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b="1" dirty="0">
                <a:ln w="11430"/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05E9BBD-1D45-44E2-95AE-D11DD1146FAE}"/>
              </a:ext>
            </a:extLst>
          </p:cNvPr>
          <p:cNvSpPr/>
          <p:nvPr/>
        </p:nvSpPr>
        <p:spPr>
          <a:xfrm>
            <a:off x="1752599" y="3706100"/>
            <a:ext cx="533400" cy="4572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3EEF438-B79B-4B1C-8944-E5EE9075CCD5}"/>
              </a:ext>
            </a:extLst>
          </p:cNvPr>
          <p:cNvSpPr txBox="1"/>
          <p:nvPr/>
        </p:nvSpPr>
        <p:spPr>
          <a:xfrm>
            <a:off x="7664302" y="4363819"/>
            <a:ext cx="13272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solidFill>
                  <a:schemeClr val="bg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2000" b="1" dirty="0">
                <a:solidFill>
                  <a:schemeClr val="bg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bg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ছেলে</a:t>
            </a:r>
            <a:endParaRPr lang="en-US" sz="2000" b="1" dirty="0">
              <a:solidFill>
                <a:schemeClr val="bg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solidFill>
                  <a:schemeClr val="bg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কুসুমকুমারী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solidFill>
                  <a:schemeClr val="bg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দাশ</a:t>
            </a:r>
            <a:endParaRPr lang="en-US" sz="1600" b="1" dirty="0">
              <a:solidFill>
                <a:schemeClr val="bg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5440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7037E-7 L -0.27674 -0.01173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37" y="-58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7 L 0.25781 -0.01173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82" y="-5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CD258B89-AFE4-45F8-B33C-E06C9D03A28A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1051"/>
            </a:avLst>
          </a:prstGeom>
          <a:solidFill>
            <a:schemeClr val="bg2">
              <a:lumMod val="25000"/>
            </a:schemeClr>
          </a:solidFill>
          <a:ln w="38100" cmpd="tri">
            <a:solidFill>
              <a:schemeClr val="accent5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7051DA-F12C-4AD8-B7B5-8DE343E8B415}"/>
              </a:ext>
            </a:extLst>
          </p:cNvPr>
          <p:cNvSpPr txBox="1"/>
          <p:nvPr/>
        </p:nvSpPr>
        <p:spPr>
          <a:xfrm>
            <a:off x="1363572" y="158175"/>
            <a:ext cx="6416857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en-US" sz="3200" b="1" dirty="0" err="1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200" b="1" dirty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200" b="1" dirty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200" b="1" dirty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sz="3200" b="1" dirty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নিই</a:t>
            </a:r>
            <a:r>
              <a:rPr lang="en-US" sz="3200" b="1" dirty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200" b="1" dirty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200" b="1" dirty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200" b="1" dirty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09C392-7E3A-49D9-8600-E8275DF5C9FF}"/>
              </a:ext>
            </a:extLst>
          </p:cNvPr>
          <p:cNvSpPr txBox="1"/>
          <p:nvPr/>
        </p:nvSpPr>
        <p:spPr>
          <a:xfrm>
            <a:off x="1277336" y="1247061"/>
            <a:ext cx="1655796" cy="715089"/>
          </a:xfrm>
          <a:prstGeom prst="flowChartAlternateProcess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আগুয়ান</a:t>
            </a:r>
            <a:endParaRPr lang="en-US" sz="3600" b="1" dirty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1C1082-07D1-4A2E-BE66-E12E032BD3D6}"/>
              </a:ext>
            </a:extLst>
          </p:cNvPr>
          <p:cNvSpPr txBox="1"/>
          <p:nvPr/>
        </p:nvSpPr>
        <p:spPr>
          <a:xfrm>
            <a:off x="1219201" y="3325004"/>
            <a:ext cx="1655797" cy="740093"/>
          </a:xfrm>
          <a:prstGeom prst="roundRect">
            <a:avLst>
              <a:gd name="adj" fmla="val 22239"/>
            </a:avLst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কল্যাণ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7E9EB9-BBE2-459F-8A12-518B36ABC951}"/>
              </a:ext>
            </a:extLst>
          </p:cNvPr>
          <p:cNvSpPr txBox="1"/>
          <p:nvPr/>
        </p:nvSpPr>
        <p:spPr>
          <a:xfrm>
            <a:off x="1624401" y="4425375"/>
            <a:ext cx="5895198" cy="58477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কল্যাণ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C7B93D3-669B-429B-BF83-EB4F65F33326}"/>
              </a:ext>
            </a:extLst>
          </p:cNvPr>
          <p:cNvSpPr txBox="1"/>
          <p:nvPr/>
        </p:nvSpPr>
        <p:spPr>
          <a:xfrm>
            <a:off x="6248400" y="1247061"/>
            <a:ext cx="1752600" cy="715089"/>
          </a:xfrm>
          <a:prstGeom prst="round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অনুসরণীয়</a:t>
            </a:r>
            <a:endParaRPr lang="en-US" sz="3600" b="1" dirty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44AEA1F-13AF-4E33-B765-9FF136D6828F}"/>
              </a:ext>
            </a:extLst>
          </p:cNvPr>
          <p:cNvSpPr txBox="1"/>
          <p:nvPr/>
        </p:nvSpPr>
        <p:spPr>
          <a:xfrm>
            <a:off x="6248400" y="3321046"/>
            <a:ext cx="1655796" cy="715089"/>
          </a:xfrm>
          <a:prstGeom prst="round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মঙ্গল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A2FBCF9-5F1E-4759-A1AF-4E2E0E7767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879813"/>
            <a:ext cx="2513713" cy="1463337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5BE0722-1753-4ACC-8083-647DFFBAEC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952750"/>
            <a:ext cx="2513713" cy="1463337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8C207DD-F604-47E1-ABEF-AEEECDB060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35" y="90818"/>
            <a:ext cx="494383" cy="446567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5054A40-32A4-440C-9D08-86AA420C93C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13" b="9413"/>
          <a:stretch/>
        </p:blipFill>
        <p:spPr>
          <a:xfrm>
            <a:off x="8547182" y="78416"/>
            <a:ext cx="509985" cy="446565"/>
          </a:xfrm>
          <a:prstGeom prst="ellipse">
            <a:avLst/>
          </a:prstGeom>
          <a:ln w="3175" cap="rnd">
            <a:noFill/>
          </a:ln>
          <a:effectLst/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7DE3991-2B03-4FBC-ABA3-269310D62FED}"/>
              </a:ext>
            </a:extLst>
          </p:cNvPr>
          <p:cNvSpPr txBox="1"/>
          <p:nvPr/>
        </p:nvSpPr>
        <p:spPr>
          <a:xfrm>
            <a:off x="2105234" y="2343150"/>
            <a:ext cx="4933533" cy="58477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আগুয়ান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75235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/>
      <p:bldP spid="12" grpId="0" animBg="1"/>
      <p:bldP spid="13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CD258B89-AFE4-45F8-B33C-E06C9D03A28A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1051"/>
            </a:avLst>
          </a:prstGeom>
          <a:solidFill>
            <a:schemeClr val="bg2">
              <a:lumMod val="25000"/>
            </a:schemeClr>
          </a:solidFill>
          <a:ln w="38100" cmpd="tri">
            <a:solidFill>
              <a:schemeClr val="accent5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7051DA-F12C-4AD8-B7B5-8DE343E8B415}"/>
              </a:ext>
            </a:extLst>
          </p:cNvPr>
          <p:cNvSpPr txBox="1"/>
          <p:nvPr/>
        </p:nvSpPr>
        <p:spPr>
          <a:xfrm>
            <a:off x="1363572" y="158175"/>
            <a:ext cx="6416857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en-US" sz="3200" b="1" dirty="0" err="1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200" b="1" dirty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200" b="1" dirty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200" b="1" dirty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sz="3200" b="1" dirty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নিই</a:t>
            </a:r>
            <a:r>
              <a:rPr lang="en-US" sz="3200" b="1" dirty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200" b="1" dirty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200" b="1" dirty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200" b="1" dirty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EC1B41-888F-4CCE-973A-92C83F5F8B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85" b="7185"/>
          <a:stretch/>
        </p:blipFill>
        <p:spPr>
          <a:xfrm>
            <a:off x="3277487" y="819150"/>
            <a:ext cx="2589026" cy="1475301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353F793-925A-4577-982E-625102D98A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3" b="843"/>
          <a:stretch/>
        </p:blipFill>
        <p:spPr>
          <a:xfrm>
            <a:off x="3277488" y="3002445"/>
            <a:ext cx="2589025" cy="1431778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909C392-7E3A-49D9-8600-E8275DF5C9FF}"/>
              </a:ext>
            </a:extLst>
          </p:cNvPr>
          <p:cNvSpPr txBox="1"/>
          <p:nvPr/>
        </p:nvSpPr>
        <p:spPr>
          <a:xfrm>
            <a:off x="1219201" y="1200150"/>
            <a:ext cx="1655796" cy="715089"/>
          </a:xfrm>
          <a:prstGeom prst="flowChartAlternateProcess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খাটা</a:t>
            </a:r>
            <a:endParaRPr lang="en-US" sz="3600" b="1" dirty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1C1082-07D1-4A2E-BE66-E12E032BD3D6}"/>
              </a:ext>
            </a:extLst>
          </p:cNvPr>
          <p:cNvSpPr txBox="1"/>
          <p:nvPr/>
        </p:nvSpPr>
        <p:spPr>
          <a:xfrm>
            <a:off x="1239804" y="3344512"/>
            <a:ext cx="1655797" cy="740093"/>
          </a:xfrm>
          <a:prstGeom prst="roundRect">
            <a:avLst>
              <a:gd name="adj" fmla="val 22239"/>
            </a:avLst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চেতনা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E997E6-9C21-435E-B463-A2951EB988F4}"/>
              </a:ext>
            </a:extLst>
          </p:cNvPr>
          <p:cNvSpPr txBox="1"/>
          <p:nvPr/>
        </p:nvSpPr>
        <p:spPr>
          <a:xfrm>
            <a:off x="2157801" y="2343150"/>
            <a:ext cx="4828398" cy="58477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খাটাখাটি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শরীরের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7E9EB9-BBE2-459F-8A12-518B36ABC951}"/>
              </a:ext>
            </a:extLst>
          </p:cNvPr>
          <p:cNvSpPr txBox="1"/>
          <p:nvPr/>
        </p:nvSpPr>
        <p:spPr>
          <a:xfrm>
            <a:off x="1432103" y="4425375"/>
            <a:ext cx="6279795" cy="58477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চেতনা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খারাপ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C7B93D3-669B-429B-BF83-EB4F65F33326}"/>
              </a:ext>
            </a:extLst>
          </p:cNvPr>
          <p:cNvSpPr txBox="1"/>
          <p:nvPr/>
        </p:nvSpPr>
        <p:spPr>
          <a:xfrm>
            <a:off x="6248400" y="1197814"/>
            <a:ext cx="2057400" cy="715089"/>
          </a:xfrm>
          <a:prstGeom prst="round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পরিশ্রম</a:t>
            </a:r>
            <a:r>
              <a:rPr lang="en-US" sz="3600" b="1" dirty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3600" b="1" dirty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44AEA1F-13AF-4E33-B765-9FF136D6828F}"/>
              </a:ext>
            </a:extLst>
          </p:cNvPr>
          <p:cNvSpPr txBox="1"/>
          <p:nvPr/>
        </p:nvSpPr>
        <p:spPr>
          <a:xfrm>
            <a:off x="6248400" y="3333750"/>
            <a:ext cx="1655796" cy="715089"/>
          </a:xfrm>
          <a:prstGeom prst="round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বোধ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D2ECD99-593B-4B4F-9F7D-79DD1DCD7C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35" y="90818"/>
            <a:ext cx="494383" cy="446567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F14E6C1-8C91-418D-AE0E-09D76A23BE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13" b="9413"/>
          <a:stretch/>
        </p:blipFill>
        <p:spPr>
          <a:xfrm>
            <a:off x="8547182" y="78416"/>
            <a:ext cx="509985" cy="446565"/>
          </a:xfrm>
          <a:prstGeom prst="ellipse">
            <a:avLst/>
          </a:prstGeom>
          <a:ln w="3175" cap="rnd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350587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CD258B89-AFE4-45F8-B33C-E06C9D03A28A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1051"/>
            </a:avLst>
          </a:prstGeom>
          <a:solidFill>
            <a:schemeClr val="bg2">
              <a:lumMod val="25000"/>
            </a:schemeClr>
          </a:solidFill>
          <a:ln w="38100" cmpd="tri">
            <a:solidFill>
              <a:schemeClr val="accent5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7051DA-F12C-4AD8-B7B5-8DE343E8B415}"/>
              </a:ext>
            </a:extLst>
          </p:cNvPr>
          <p:cNvSpPr txBox="1"/>
          <p:nvPr/>
        </p:nvSpPr>
        <p:spPr>
          <a:xfrm>
            <a:off x="1173072" y="285750"/>
            <a:ext cx="6797857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en-US" sz="3600" b="1" dirty="0" err="1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b="1" dirty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শব্দগুলো</a:t>
            </a:r>
            <a:r>
              <a:rPr lang="en-US" sz="3600" b="1" dirty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b="1" dirty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600" b="1" dirty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রচনা</a:t>
            </a:r>
            <a:r>
              <a:rPr lang="en-US" sz="3600" b="1" dirty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600" b="1" dirty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3600" b="1" dirty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b="1" dirty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09C392-7E3A-49D9-8600-E8275DF5C9FF}"/>
              </a:ext>
            </a:extLst>
          </p:cNvPr>
          <p:cNvSpPr txBox="1"/>
          <p:nvPr/>
        </p:nvSpPr>
        <p:spPr>
          <a:xfrm>
            <a:off x="1582684" y="1787972"/>
            <a:ext cx="5978632" cy="715089"/>
          </a:xfrm>
          <a:prstGeom prst="flowChartAlternateProcess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600" b="1" dirty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বিপদ</a:t>
            </a:r>
            <a:r>
              <a:rPr lang="en-US" sz="3600" b="1" dirty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শরীর</a:t>
            </a:r>
            <a:r>
              <a:rPr lang="en-US" sz="3600" b="1" dirty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চেতনা</a:t>
            </a:r>
            <a:r>
              <a:rPr lang="en-US" sz="3600" b="1" dirty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কল্যাণ</a:t>
            </a:r>
            <a:r>
              <a:rPr lang="en-US" sz="3600" b="1" dirty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FF3CD43-F8FA-4674-A25D-FC859FB9D52E}"/>
              </a:ext>
            </a:extLst>
          </p:cNvPr>
          <p:cNvGrpSpPr/>
          <p:nvPr/>
        </p:nvGrpSpPr>
        <p:grpSpPr>
          <a:xfrm>
            <a:off x="3486150" y="3069437"/>
            <a:ext cx="2171700" cy="1712113"/>
            <a:chOff x="254001" y="2894796"/>
            <a:chExt cx="2451100" cy="2006905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95E25A7-B18A-4265-B822-E1D94F5F92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001" y="2894796"/>
              <a:ext cx="2451100" cy="2006905"/>
            </a:xfrm>
            <a:prstGeom prst="rect">
              <a:avLst/>
            </a:prstGeom>
          </p:spPr>
        </p:pic>
        <p:sp>
          <p:nvSpPr>
            <p:cNvPr id="14" name="Flowchart: Alternate Process 13">
              <a:extLst>
                <a:ext uri="{FF2B5EF4-FFF2-40B4-BE49-F238E27FC236}">
                  <a16:creationId xmlns:a16="http://schemas.microsoft.com/office/drawing/2014/main" id="{2C11A2A2-D238-417A-B30F-CE81771EA69F}"/>
                </a:ext>
              </a:extLst>
            </p:cNvPr>
            <p:cNvSpPr/>
            <p:nvPr/>
          </p:nvSpPr>
          <p:spPr>
            <a:xfrm>
              <a:off x="905974" y="4615180"/>
              <a:ext cx="1147154" cy="231937"/>
            </a:xfrm>
            <a:prstGeom prst="flowChartAlternateProcess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জোড়ায়</a:t>
              </a:r>
              <a:r>
                <a:rPr lang="en-US" sz="1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6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1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FEE4191F-221E-4198-9E95-04272B5C78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35" y="90818"/>
            <a:ext cx="494383" cy="446567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B498FA9-AEC2-4448-ACF4-9E5F81C827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13" b="9413"/>
          <a:stretch/>
        </p:blipFill>
        <p:spPr>
          <a:xfrm>
            <a:off x="8547182" y="78416"/>
            <a:ext cx="509985" cy="446565"/>
          </a:xfrm>
          <a:prstGeom prst="ellipse">
            <a:avLst/>
          </a:prstGeom>
          <a:ln w="3175" cap="rnd">
            <a:noFill/>
          </a:ln>
          <a:effectLst/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A4815FF-DA67-495A-9221-A8075073E0C9}"/>
              </a:ext>
            </a:extLst>
          </p:cNvPr>
          <p:cNvSpPr txBox="1"/>
          <p:nvPr/>
        </p:nvSpPr>
        <p:spPr>
          <a:xfrm>
            <a:off x="7664302" y="4363819"/>
            <a:ext cx="13272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solidFill>
                  <a:schemeClr val="bg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2000" b="1" dirty="0">
                <a:solidFill>
                  <a:schemeClr val="bg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bg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ছেলে</a:t>
            </a:r>
            <a:endParaRPr lang="en-US" sz="2000" b="1" dirty="0">
              <a:solidFill>
                <a:schemeClr val="bg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solidFill>
                  <a:schemeClr val="bg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কুসুমকুমারী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solidFill>
                  <a:schemeClr val="bg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দাশ</a:t>
            </a:r>
            <a:endParaRPr lang="en-US" sz="1600" b="1" dirty="0">
              <a:solidFill>
                <a:schemeClr val="bg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830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64A97641-D8DC-4493-83E5-F4894ACD27A9}"/>
              </a:ext>
            </a:extLst>
          </p:cNvPr>
          <p:cNvGrpSpPr/>
          <p:nvPr/>
        </p:nvGrpSpPr>
        <p:grpSpPr>
          <a:xfrm>
            <a:off x="76200" y="69551"/>
            <a:ext cx="6096000" cy="4876801"/>
            <a:chOff x="1371600" y="57150"/>
            <a:chExt cx="7086600" cy="5065083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2814E135-AF93-43DA-B46D-6B9D176CAB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71600" y="57150"/>
              <a:ext cx="7086600" cy="5065083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8677DD4-1681-4FC1-AFE7-EC2DEFCD4685}"/>
                </a:ext>
              </a:extLst>
            </p:cNvPr>
            <p:cNvSpPr/>
            <p:nvPr/>
          </p:nvSpPr>
          <p:spPr>
            <a:xfrm>
              <a:off x="4724400" y="78416"/>
              <a:ext cx="3276600" cy="2209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Frame 15">
            <a:extLst>
              <a:ext uri="{FF2B5EF4-FFF2-40B4-BE49-F238E27FC236}">
                <a16:creationId xmlns:a16="http://schemas.microsoft.com/office/drawing/2014/main" id="{B72F984D-19A5-48CD-8FAE-E555D17E9C98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1051"/>
            </a:avLst>
          </a:prstGeom>
          <a:solidFill>
            <a:schemeClr val="bg2">
              <a:lumMod val="25000"/>
            </a:schemeClr>
          </a:solidFill>
          <a:ln w="38100" cmpd="tri">
            <a:solidFill>
              <a:schemeClr val="accent5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D904198-95DA-4C63-9B0D-9923C6924B11}"/>
              </a:ext>
            </a:extLst>
          </p:cNvPr>
          <p:cNvSpPr txBox="1"/>
          <p:nvPr/>
        </p:nvSpPr>
        <p:spPr>
          <a:xfrm>
            <a:off x="4686662" y="194191"/>
            <a:ext cx="4304938" cy="4739759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ছেলে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কুসুমকুমারী</a:t>
            </a:r>
            <a:r>
              <a:rPr lang="en-US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দাশ</a:t>
            </a:r>
            <a:endParaRPr lang="en-US" sz="28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1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বিপদ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আসিলে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হও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আগুয়ান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শরীরে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তব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মাংস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সবারই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মিছে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চেতনা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ছেলে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চায়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কথায়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কথায়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আসে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চোখে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জল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মাথা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ঘুরে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খাটো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সবে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কল্যাণ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Scroll: Horizontal 5">
            <a:extLst>
              <a:ext uri="{FF2B5EF4-FFF2-40B4-BE49-F238E27FC236}">
                <a16:creationId xmlns:a16="http://schemas.microsoft.com/office/drawing/2014/main" id="{A089C73F-1E65-4CD5-8011-D44D5B04FAB7}"/>
              </a:ext>
            </a:extLst>
          </p:cNvPr>
          <p:cNvSpPr/>
          <p:nvPr/>
        </p:nvSpPr>
        <p:spPr>
          <a:xfrm>
            <a:off x="4020983" y="148562"/>
            <a:ext cx="697271" cy="688550"/>
          </a:xfrm>
          <a:prstGeom prst="horizontalScroll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1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925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DPE\Desktop\Images\New folder\Capture৩.PNG">
            <a:extLst>
              <a:ext uri="{FF2B5EF4-FFF2-40B4-BE49-F238E27FC236}">
                <a16:creationId xmlns:a16="http://schemas.microsoft.com/office/drawing/2014/main" id="{75D1877F-A13A-4157-A285-CDC7F6878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636150" y="579918"/>
            <a:ext cx="3762246" cy="3976992"/>
          </a:xfrm>
          <a:prstGeom prst="rect">
            <a:avLst/>
          </a:prstGeom>
          <a:ln w="12700" cap="sq">
            <a:solidFill>
              <a:srgbClr val="000000"/>
            </a:solidFill>
            <a:prstDash val="dash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E57D792-04F3-45CA-8684-4E1C2D72A2FC}"/>
              </a:ext>
            </a:extLst>
          </p:cNvPr>
          <p:cNvSpPr txBox="1"/>
          <p:nvPr/>
        </p:nvSpPr>
        <p:spPr>
          <a:xfrm>
            <a:off x="5029200" y="586591"/>
            <a:ext cx="3505200" cy="3970318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বেঞ্চ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পাঠ্যাংশটুকু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প্রত্যেকে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পড়বে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পড়বে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শুনবে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আঙ্গুর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অনুসরণ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একজনের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পাশের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এভাবে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পর্যায়ক্রমে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ক্লাসের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পড়বে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75148939-7C0E-4373-8A48-23232EFB2B44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1051"/>
            </a:avLst>
          </a:prstGeom>
          <a:solidFill>
            <a:schemeClr val="bg2">
              <a:lumMod val="25000"/>
            </a:schemeClr>
          </a:solidFill>
          <a:ln w="38100" cmpd="tri">
            <a:solidFill>
              <a:schemeClr val="accent5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Flowchart: Merge 1">
            <a:extLst>
              <a:ext uri="{FF2B5EF4-FFF2-40B4-BE49-F238E27FC236}">
                <a16:creationId xmlns:a16="http://schemas.microsoft.com/office/drawing/2014/main" id="{4E9CD12B-DEC3-4FB7-AAF3-5FEEA16EB4DD}"/>
              </a:ext>
            </a:extLst>
          </p:cNvPr>
          <p:cNvSpPr/>
          <p:nvPr/>
        </p:nvSpPr>
        <p:spPr>
          <a:xfrm rot="5400000">
            <a:off x="4511322" y="2209796"/>
            <a:ext cx="575032" cy="453677"/>
          </a:xfrm>
          <a:prstGeom prst="flowChartMerge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611AC46-AAFC-4613-BB22-4B6BC31CE3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35" y="90818"/>
            <a:ext cx="494383" cy="446567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FD8C47A-255D-4D98-BC19-0B0F2AC126B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13" b="9413"/>
          <a:stretch/>
        </p:blipFill>
        <p:spPr>
          <a:xfrm>
            <a:off x="8547182" y="78416"/>
            <a:ext cx="509985" cy="446565"/>
          </a:xfrm>
          <a:prstGeom prst="ellipse">
            <a:avLst/>
          </a:prstGeom>
          <a:ln w="3175" cap="rnd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48775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CD258B89-AFE4-45F8-B33C-E06C9D03A28A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1051"/>
            </a:avLst>
          </a:prstGeom>
          <a:solidFill>
            <a:schemeClr val="bg2">
              <a:lumMod val="25000"/>
            </a:schemeClr>
          </a:solidFill>
          <a:ln w="38100" cmpd="tri">
            <a:solidFill>
              <a:schemeClr val="accent5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A9073E-EE49-4E55-A3CC-339C9EEEE2C2}"/>
              </a:ext>
            </a:extLst>
          </p:cNvPr>
          <p:cNvSpPr/>
          <p:nvPr/>
        </p:nvSpPr>
        <p:spPr>
          <a:xfrm>
            <a:off x="807608" y="590550"/>
            <a:ext cx="7528784" cy="367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en-US" sz="3600" b="1" dirty="0" err="1">
                <a:solidFill>
                  <a:srgbClr val="333399"/>
                </a:solidFill>
                <a:latin typeface="NikoshBAN" pitchFamily="2" charset="0"/>
                <a:cs typeface="NikoshBAN" pitchFamily="2" charset="0"/>
              </a:rPr>
              <a:t>কবিতার</a:t>
            </a:r>
            <a:r>
              <a:rPr lang="en-US" sz="3600" b="1" dirty="0">
                <a:solidFill>
                  <a:srgbClr val="3333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333399"/>
                </a:solidFill>
                <a:latin typeface="NikoshBAN" pitchFamily="2" charset="0"/>
                <a:cs typeface="NikoshBAN" pitchFamily="2" charset="0"/>
              </a:rPr>
              <a:t>লাইনগুলো</a:t>
            </a:r>
            <a:r>
              <a:rPr lang="en-US" sz="3600" b="1" dirty="0">
                <a:solidFill>
                  <a:srgbClr val="3333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333399"/>
                </a:solidFill>
                <a:latin typeface="NikoshBAN" pitchFamily="2" charset="0"/>
                <a:cs typeface="NikoshBAN" pitchFamily="2" charset="0"/>
              </a:rPr>
              <a:t>সাজিয়ে</a:t>
            </a:r>
            <a:r>
              <a:rPr lang="en-US" sz="3600" b="1" dirty="0">
                <a:solidFill>
                  <a:srgbClr val="3333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333399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600" b="1" dirty="0">
                <a:solidFill>
                  <a:srgbClr val="3333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333399"/>
                </a:solidFill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3600" b="1" dirty="0">
                <a:solidFill>
                  <a:srgbClr val="3333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333399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b="1" dirty="0">
                <a:solidFill>
                  <a:srgbClr val="333399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as-IN" sz="3600" b="1" dirty="0">
              <a:solidFill>
                <a:srgbClr val="3333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5A7471-DA44-4EDA-91F4-3DC316DD51B9}"/>
              </a:ext>
            </a:extLst>
          </p:cNvPr>
          <p:cNvSpPr txBox="1"/>
          <p:nvPr/>
        </p:nvSpPr>
        <p:spPr>
          <a:xfrm>
            <a:off x="1926266" y="1494317"/>
            <a:ext cx="5532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সবারই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মিছে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842297-AC73-4CA4-8B22-D7C29127D2F3}"/>
              </a:ext>
            </a:extLst>
          </p:cNvPr>
          <p:cNvSpPr txBox="1"/>
          <p:nvPr/>
        </p:nvSpPr>
        <p:spPr>
          <a:xfrm>
            <a:off x="1924334" y="2154019"/>
            <a:ext cx="5467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চেতনা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A0070A-1329-4F90-8550-9E6007788974}"/>
              </a:ext>
            </a:extLst>
          </p:cNvPr>
          <p:cNvSpPr txBox="1"/>
          <p:nvPr/>
        </p:nvSpPr>
        <p:spPr>
          <a:xfrm>
            <a:off x="1924335" y="3449419"/>
            <a:ext cx="5144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বিপদ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আসিলে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হও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আগুয়ান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943661-AB48-45E9-B00A-4684E2CB2447}"/>
              </a:ext>
            </a:extLst>
          </p:cNvPr>
          <p:cNvSpPr txBox="1"/>
          <p:nvPr/>
        </p:nvSpPr>
        <p:spPr>
          <a:xfrm>
            <a:off x="1908750" y="2800350"/>
            <a:ext cx="5482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শরীরে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তব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মাংস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8" name="Scroll: Horizontal 17">
            <a:extLst>
              <a:ext uri="{FF2B5EF4-FFF2-40B4-BE49-F238E27FC236}">
                <a16:creationId xmlns:a16="http://schemas.microsoft.com/office/drawing/2014/main" id="{A264AD7B-FAC3-4DAA-A7BD-C865D66113FB}"/>
              </a:ext>
            </a:extLst>
          </p:cNvPr>
          <p:cNvSpPr/>
          <p:nvPr/>
        </p:nvSpPr>
        <p:spPr>
          <a:xfrm>
            <a:off x="8230312" y="4248150"/>
            <a:ext cx="697271" cy="688550"/>
          </a:xfrm>
          <a:prstGeom prst="horizontalScroll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1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AD3562B-369A-4FE2-9D82-328366385E6D}"/>
              </a:ext>
            </a:extLst>
          </p:cNvPr>
          <p:cNvCxnSpPr/>
          <p:nvPr/>
        </p:nvCxnSpPr>
        <p:spPr>
          <a:xfrm>
            <a:off x="1981200" y="2038350"/>
            <a:ext cx="4953000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C6D3881-8435-444D-8896-31DCCF7DE480}"/>
              </a:ext>
            </a:extLst>
          </p:cNvPr>
          <p:cNvCxnSpPr/>
          <p:nvPr/>
        </p:nvCxnSpPr>
        <p:spPr>
          <a:xfrm>
            <a:off x="1981200" y="2713517"/>
            <a:ext cx="4953000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497A639-49B0-41DD-9573-62CB9B1C3202}"/>
              </a:ext>
            </a:extLst>
          </p:cNvPr>
          <p:cNvCxnSpPr/>
          <p:nvPr/>
        </p:nvCxnSpPr>
        <p:spPr>
          <a:xfrm>
            <a:off x="1981200" y="3355016"/>
            <a:ext cx="4953000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7B6EBB7-C3AD-4530-BC8B-8810C9638E3E}"/>
              </a:ext>
            </a:extLst>
          </p:cNvPr>
          <p:cNvCxnSpPr/>
          <p:nvPr/>
        </p:nvCxnSpPr>
        <p:spPr>
          <a:xfrm>
            <a:off x="1981200" y="4019550"/>
            <a:ext cx="4953000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38D8525-2C45-41AF-BBF3-016AE79E348D}"/>
              </a:ext>
            </a:extLst>
          </p:cNvPr>
          <p:cNvCxnSpPr>
            <a:cxnSpLocks/>
          </p:cNvCxnSpPr>
          <p:nvPr/>
        </p:nvCxnSpPr>
        <p:spPr>
          <a:xfrm>
            <a:off x="1981200" y="1352550"/>
            <a:ext cx="0" cy="3047557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0C39C6E6-C5C8-4C40-978D-C8EFE3D842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35" y="90818"/>
            <a:ext cx="494383" cy="446567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365A4C9-ED38-4C15-B9AC-2B8467D2CE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13" b="9413"/>
          <a:stretch/>
        </p:blipFill>
        <p:spPr>
          <a:xfrm>
            <a:off x="8547182" y="78416"/>
            <a:ext cx="509985" cy="446565"/>
          </a:xfrm>
          <a:prstGeom prst="ellipse">
            <a:avLst/>
          </a:prstGeom>
          <a:ln w="3175" cap="rnd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555555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3.33333E-6 -0.3854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29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23457E-6 L 0.00382 -0.1219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-611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58025E-6 L -4.44444E-6 0.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48148E-6 L 5E-6 0.2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B3CB564-26ED-4A1E-8631-F4202AA995EE}"/>
              </a:ext>
            </a:extLst>
          </p:cNvPr>
          <p:cNvCxnSpPr>
            <a:cxnSpLocks/>
            <a:endCxn id="29" idx="1"/>
          </p:cNvCxnSpPr>
          <p:nvPr/>
        </p:nvCxnSpPr>
        <p:spPr>
          <a:xfrm flipV="1">
            <a:off x="3200400" y="2214736"/>
            <a:ext cx="2743201" cy="251365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689CB6F1-A3CC-4ABE-92F9-64C10BF5F27B}"/>
              </a:ext>
            </a:extLst>
          </p:cNvPr>
          <p:cNvCxnSpPr>
            <a:cxnSpLocks/>
          </p:cNvCxnSpPr>
          <p:nvPr/>
        </p:nvCxnSpPr>
        <p:spPr>
          <a:xfrm>
            <a:off x="3200400" y="4082752"/>
            <a:ext cx="2739660" cy="62259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1A0D7DF-AA44-47BD-9B13-4E36413B11C9}"/>
              </a:ext>
            </a:extLst>
          </p:cNvPr>
          <p:cNvCxnSpPr>
            <a:cxnSpLocks/>
          </p:cNvCxnSpPr>
          <p:nvPr/>
        </p:nvCxnSpPr>
        <p:spPr>
          <a:xfrm flipV="1">
            <a:off x="3200400" y="2819837"/>
            <a:ext cx="2743207" cy="69821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302D115-9869-4DCC-9A5D-1B6F2E8E4FE3}"/>
              </a:ext>
            </a:extLst>
          </p:cNvPr>
          <p:cNvCxnSpPr>
            <a:cxnSpLocks/>
          </p:cNvCxnSpPr>
          <p:nvPr/>
        </p:nvCxnSpPr>
        <p:spPr>
          <a:xfrm>
            <a:off x="3200400" y="2863552"/>
            <a:ext cx="2739660" cy="62259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E59048E-312A-4B4F-AEDC-4F067C830153}"/>
              </a:ext>
            </a:extLst>
          </p:cNvPr>
          <p:cNvCxnSpPr>
            <a:cxnSpLocks/>
            <a:endCxn id="32" idx="1"/>
          </p:cNvCxnSpPr>
          <p:nvPr/>
        </p:nvCxnSpPr>
        <p:spPr>
          <a:xfrm>
            <a:off x="3200400" y="2343150"/>
            <a:ext cx="2743199" cy="174934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3880B7A-FEE9-49D0-911E-4A6F98855DEA}"/>
              </a:ext>
            </a:extLst>
          </p:cNvPr>
          <p:cNvCxnSpPr>
            <a:cxnSpLocks/>
            <a:endCxn id="27" idx="1"/>
          </p:cNvCxnSpPr>
          <p:nvPr/>
        </p:nvCxnSpPr>
        <p:spPr>
          <a:xfrm flipV="1">
            <a:off x="3200396" y="959138"/>
            <a:ext cx="2743207" cy="69821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95EC27F-8066-4D67-9181-3A0CFCF942B2}"/>
              </a:ext>
            </a:extLst>
          </p:cNvPr>
          <p:cNvCxnSpPr>
            <a:cxnSpLocks/>
            <a:endCxn id="28" idx="1"/>
          </p:cNvCxnSpPr>
          <p:nvPr/>
        </p:nvCxnSpPr>
        <p:spPr>
          <a:xfrm>
            <a:off x="3203942" y="964339"/>
            <a:ext cx="2739660" cy="62259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EB0BE9EE-9BB5-49F1-92C2-A08DFD640D3D}"/>
              </a:ext>
            </a:extLst>
          </p:cNvPr>
          <p:cNvSpPr/>
          <p:nvPr/>
        </p:nvSpPr>
        <p:spPr>
          <a:xfrm>
            <a:off x="3545" y="58919"/>
            <a:ext cx="3196852" cy="50274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C1CF1C-5920-4A5B-BAB8-DB8E921DC568}"/>
              </a:ext>
            </a:extLst>
          </p:cNvPr>
          <p:cNvSpPr txBox="1"/>
          <p:nvPr/>
        </p:nvSpPr>
        <p:spPr>
          <a:xfrm>
            <a:off x="2057403" y="666750"/>
            <a:ext cx="1142997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ছেলে</a:t>
            </a:r>
            <a:endParaRPr lang="en-US" sz="3200" b="1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F5AE88-D14F-452F-96DB-C32F521A7BFA}"/>
              </a:ext>
            </a:extLst>
          </p:cNvPr>
          <p:cNvSpPr txBox="1"/>
          <p:nvPr/>
        </p:nvSpPr>
        <p:spPr>
          <a:xfrm>
            <a:off x="571500" y="57150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200" b="1" dirty="0" err="1">
                <a:ln w="11430"/>
                <a:solidFill>
                  <a:srgbClr val="333399"/>
                </a:solidFill>
                <a:latin typeface="NikoshBAN" pitchFamily="2" charset="0"/>
                <a:cs typeface="NikoshBAN" pitchFamily="2" charset="0"/>
              </a:rPr>
              <a:t>ডান</a:t>
            </a:r>
            <a:r>
              <a:rPr lang="en-US" sz="3200" b="1" dirty="0">
                <a:ln w="11430"/>
                <a:solidFill>
                  <a:srgbClr val="3333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solidFill>
                  <a:srgbClr val="333399"/>
                </a:solidFill>
                <a:latin typeface="NikoshBAN" pitchFamily="2" charset="0"/>
                <a:cs typeface="NikoshBAN" pitchFamily="2" charset="0"/>
              </a:rPr>
              <a:t>দিক</a:t>
            </a:r>
            <a:r>
              <a:rPr lang="en-US" sz="3200" b="1" dirty="0">
                <a:ln w="11430"/>
                <a:solidFill>
                  <a:srgbClr val="3333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solidFill>
                  <a:srgbClr val="333399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b="1" dirty="0">
                <a:ln w="11430"/>
                <a:solidFill>
                  <a:srgbClr val="3333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solidFill>
                  <a:srgbClr val="333399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200" b="1" dirty="0">
                <a:ln w="11430"/>
                <a:solidFill>
                  <a:srgbClr val="3333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solidFill>
                  <a:srgbClr val="333399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200" b="1" dirty="0">
                <a:ln w="11430"/>
                <a:solidFill>
                  <a:srgbClr val="3333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solidFill>
                  <a:srgbClr val="333399"/>
                </a:solidFill>
                <a:latin typeface="NikoshBAN" pitchFamily="2" charset="0"/>
                <a:cs typeface="NikoshBAN" pitchFamily="2" charset="0"/>
              </a:rPr>
              <a:t>বাম</a:t>
            </a:r>
            <a:r>
              <a:rPr lang="en-US" sz="3200" b="1" dirty="0">
                <a:ln w="11430"/>
                <a:solidFill>
                  <a:srgbClr val="3333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solidFill>
                  <a:srgbClr val="333399"/>
                </a:solidFill>
                <a:latin typeface="NikoshBAN" pitchFamily="2" charset="0"/>
                <a:cs typeface="NikoshBAN" pitchFamily="2" charset="0"/>
              </a:rPr>
              <a:t>দিকের</a:t>
            </a:r>
            <a:r>
              <a:rPr lang="en-US" sz="3200" b="1" dirty="0">
                <a:ln w="11430"/>
                <a:solidFill>
                  <a:srgbClr val="3333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solidFill>
                  <a:srgbClr val="333399"/>
                </a:solidFill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200" b="1" dirty="0">
                <a:ln w="11430"/>
                <a:solidFill>
                  <a:srgbClr val="3333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solidFill>
                  <a:srgbClr val="333399"/>
                </a:solidFill>
                <a:latin typeface="NikoshBAN" pitchFamily="2" charset="0"/>
                <a:cs typeface="NikoshBAN" pitchFamily="2" charset="0"/>
              </a:rPr>
              <a:t>সঙ্গে</a:t>
            </a:r>
            <a:r>
              <a:rPr lang="en-US" sz="3200" b="1" dirty="0">
                <a:ln w="11430"/>
                <a:solidFill>
                  <a:srgbClr val="3333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solidFill>
                  <a:srgbClr val="333399"/>
                </a:solidFill>
                <a:latin typeface="NikoshBAN" pitchFamily="2" charset="0"/>
                <a:cs typeface="NikoshBAN" pitchFamily="2" charset="0"/>
              </a:rPr>
              <a:t>মিলাই</a:t>
            </a:r>
            <a:r>
              <a:rPr lang="en-US" sz="3200" b="1" dirty="0">
                <a:ln w="11430"/>
                <a:solidFill>
                  <a:srgbClr val="333399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3" name="Frame 12">
            <a:extLst>
              <a:ext uri="{FF2B5EF4-FFF2-40B4-BE49-F238E27FC236}">
                <a16:creationId xmlns:a16="http://schemas.microsoft.com/office/drawing/2014/main" id="{10275289-50F5-4F00-9E0C-018A0303061A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1051"/>
            </a:avLst>
          </a:prstGeom>
          <a:solidFill>
            <a:schemeClr val="bg2">
              <a:lumMod val="25000"/>
            </a:schemeClr>
          </a:solidFill>
          <a:ln w="38100" cmpd="tri">
            <a:solidFill>
              <a:schemeClr val="accent5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56786A3-A0E2-49C1-9D0E-51FE2AF92F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71760">
            <a:off x="7897102" y="4349388"/>
            <a:ext cx="969797" cy="54308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8A91A96-DE04-4F99-98BC-FA5D49FAA6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35" y="90818"/>
            <a:ext cx="494383" cy="446567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7EDFD8B-B41C-4473-8133-7DADF48FFB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13" b="9413"/>
          <a:stretch/>
        </p:blipFill>
        <p:spPr>
          <a:xfrm>
            <a:off x="8547182" y="78416"/>
            <a:ext cx="509985" cy="446565"/>
          </a:xfrm>
          <a:prstGeom prst="ellipse">
            <a:avLst/>
          </a:prstGeom>
          <a:ln w="3175" cap="rnd">
            <a:noFill/>
          </a:ln>
          <a:effectLst/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F363353-6E67-4D61-8E82-FC6B84F47665}"/>
              </a:ext>
            </a:extLst>
          </p:cNvPr>
          <p:cNvSpPr txBox="1"/>
          <p:nvPr/>
        </p:nvSpPr>
        <p:spPr>
          <a:xfrm>
            <a:off x="2057402" y="1294549"/>
            <a:ext cx="1142997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3200" b="1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3C301CA-DA7C-43F4-9A2D-317DC5976EDC}"/>
              </a:ext>
            </a:extLst>
          </p:cNvPr>
          <p:cNvSpPr txBox="1"/>
          <p:nvPr/>
        </p:nvSpPr>
        <p:spPr>
          <a:xfrm>
            <a:off x="2057401" y="1922348"/>
            <a:ext cx="1142997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হাসি</a:t>
            </a:r>
            <a:endParaRPr lang="en-US" sz="3200" b="1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FDF3DCF-EFF9-455D-9553-9E4460D3ABDD}"/>
              </a:ext>
            </a:extLst>
          </p:cNvPr>
          <p:cNvSpPr txBox="1"/>
          <p:nvPr/>
        </p:nvSpPr>
        <p:spPr>
          <a:xfrm>
            <a:off x="2057400" y="2550147"/>
            <a:ext cx="1142997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বিপদ</a:t>
            </a:r>
            <a:endParaRPr lang="en-US" sz="3200" b="1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10E7397-B27B-436D-99D7-C316F919CDA7}"/>
              </a:ext>
            </a:extLst>
          </p:cNvPr>
          <p:cNvSpPr txBox="1"/>
          <p:nvPr/>
        </p:nvSpPr>
        <p:spPr>
          <a:xfrm>
            <a:off x="2057399" y="3177946"/>
            <a:ext cx="1142997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দেশ</a:t>
            </a:r>
            <a:endParaRPr lang="en-US" sz="3200" b="1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77C7F9D-5BDB-44B6-80DF-81498D07CB2E}"/>
              </a:ext>
            </a:extLst>
          </p:cNvPr>
          <p:cNvSpPr txBox="1"/>
          <p:nvPr/>
        </p:nvSpPr>
        <p:spPr>
          <a:xfrm>
            <a:off x="2057399" y="3800110"/>
            <a:ext cx="1142997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চোখ</a:t>
            </a:r>
            <a:endParaRPr lang="en-US" sz="3200" b="1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FEE639F-E4B5-4214-B62E-0868D595EDFF}"/>
              </a:ext>
            </a:extLst>
          </p:cNvPr>
          <p:cNvSpPr txBox="1"/>
          <p:nvPr/>
        </p:nvSpPr>
        <p:spPr>
          <a:xfrm>
            <a:off x="2057399" y="4428494"/>
            <a:ext cx="1142997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হাত</a:t>
            </a:r>
            <a:endParaRPr lang="en-US" sz="3200" b="1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944FD7B-0321-4BD3-90BA-6DC4AA2AB474}"/>
              </a:ext>
            </a:extLst>
          </p:cNvPr>
          <p:cNvSpPr txBox="1"/>
          <p:nvPr/>
        </p:nvSpPr>
        <p:spPr>
          <a:xfrm>
            <a:off x="5943603" y="666750"/>
            <a:ext cx="1142997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ছোট</a:t>
            </a:r>
            <a:endParaRPr lang="en-US" sz="3200" b="1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931D39A-F71C-47FF-8813-C71F83CFE1CB}"/>
              </a:ext>
            </a:extLst>
          </p:cNvPr>
          <p:cNvSpPr txBox="1"/>
          <p:nvPr/>
        </p:nvSpPr>
        <p:spPr>
          <a:xfrm>
            <a:off x="5943602" y="1294549"/>
            <a:ext cx="1142997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মেয়ে</a:t>
            </a:r>
            <a:endParaRPr lang="en-US" sz="3200" b="1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F4C2E9F-7B62-45CD-94FE-5E619F854731}"/>
              </a:ext>
            </a:extLst>
          </p:cNvPr>
          <p:cNvSpPr txBox="1"/>
          <p:nvPr/>
        </p:nvSpPr>
        <p:spPr>
          <a:xfrm>
            <a:off x="5943601" y="1922348"/>
            <a:ext cx="1142997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</a:t>
            </a:r>
            <a:endParaRPr lang="en-US" sz="3200" b="1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2BBFC3A-E2C1-4CCF-8BA1-C0A137699115}"/>
              </a:ext>
            </a:extLst>
          </p:cNvPr>
          <p:cNvSpPr txBox="1"/>
          <p:nvPr/>
        </p:nvSpPr>
        <p:spPr>
          <a:xfrm>
            <a:off x="5943600" y="2550147"/>
            <a:ext cx="1142997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বিদেশ</a:t>
            </a:r>
            <a:endParaRPr lang="en-US" sz="3200" b="1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8420E42-BFDE-4226-86EF-01F2250C0C69}"/>
              </a:ext>
            </a:extLst>
          </p:cNvPr>
          <p:cNvSpPr txBox="1"/>
          <p:nvPr/>
        </p:nvSpPr>
        <p:spPr>
          <a:xfrm>
            <a:off x="5943599" y="3177946"/>
            <a:ext cx="1142997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আপদ</a:t>
            </a:r>
            <a:endParaRPr lang="en-US" sz="3200" b="1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C09EB98-E8BB-4B1C-9C45-EB420DF0B65A}"/>
              </a:ext>
            </a:extLst>
          </p:cNvPr>
          <p:cNvSpPr txBox="1"/>
          <p:nvPr/>
        </p:nvSpPr>
        <p:spPr>
          <a:xfrm>
            <a:off x="5943599" y="3800110"/>
            <a:ext cx="1142997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কান্না</a:t>
            </a:r>
            <a:endParaRPr lang="en-US" sz="3200" b="1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BE13B59-3AC6-4E75-B14A-335D996FDAD3}"/>
              </a:ext>
            </a:extLst>
          </p:cNvPr>
          <p:cNvSpPr txBox="1"/>
          <p:nvPr/>
        </p:nvSpPr>
        <p:spPr>
          <a:xfrm>
            <a:off x="5943599" y="4428494"/>
            <a:ext cx="1142997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কান</a:t>
            </a:r>
            <a:endParaRPr lang="en-US" sz="3200" b="1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553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CD258B89-AFE4-45F8-B33C-E06C9D03A28A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1051"/>
            </a:avLst>
          </a:prstGeom>
          <a:solidFill>
            <a:schemeClr val="bg2">
              <a:lumMod val="25000"/>
            </a:schemeClr>
          </a:solidFill>
          <a:ln w="38100" cmpd="tri">
            <a:solidFill>
              <a:schemeClr val="accent5"/>
            </a:solidFill>
            <a:beve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A9073E-EE49-4E55-A3CC-339C9EEEE2C2}"/>
              </a:ext>
            </a:extLst>
          </p:cNvPr>
          <p:cNvSpPr/>
          <p:nvPr/>
        </p:nvSpPr>
        <p:spPr>
          <a:xfrm>
            <a:off x="1836308" y="89049"/>
            <a:ext cx="5471385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en-US" sz="3200" b="1" dirty="0" err="1">
                <a:solidFill>
                  <a:srgbClr val="333399"/>
                </a:solidFill>
                <a:latin typeface="NikoshBAN" pitchFamily="2" charset="0"/>
                <a:cs typeface="NikoshBAN" pitchFamily="2" charset="0"/>
              </a:rPr>
              <a:t>ঠিক</a:t>
            </a:r>
            <a:r>
              <a:rPr lang="en-US" sz="3200" b="1" dirty="0">
                <a:solidFill>
                  <a:srgbClr val="3333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333399"/>
                </a:solidFill>
                <a:latin typeface="NikoshBAN" pitchFamily="2" charset="0"/>
                <a:cs typeface="NikoshBAN" pitchFamily="2" charset="0"/>
              </a:rPr>
              <a:t>উত্তরটি</a:t>
            </a:r>
            <a:r>
              <a:rPr lang="en-US" sz="3200" b="1" dirty="0">
                <a:solidFill>
                  <a:srgbClr val="3333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333399"/>
                </a:solidFill>
                <a:latin typeface="NikoshBAN" pitchFamily="2" charset="0"/>
                <a:cs typeface="NikoshBAN" pitchFamily="2" charset="0"/>
              </a:rPr>
              <a:t>বাছাই</a:t>
            </a:r>
            <a:r>
              <a:rPr lang="en-US" sz="3200" b="1" dirty="0">
                <a:solidFill>
                  <a:srgbClr val="3333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333399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>
                <a:solidFill>
                  <a:srgbClr val="3333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333399"/>
                </a:solidFill>
                <a:latin typeface="NikoshBAN" pitchFamily="2" charset="0"/>
                <a:cs typeface="NikoshBAN" pitchFamily="2" charset="0"/>
              </a:rPr>
              <a:t>বলি</a:t>
            </a:r>
            <a:r>
              <a:rPr lang="en-US" sz="3200" b="1" dirty="0">
                <a:solidFill>
                  <a:srgbClr val="333399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>
                <a:solidFill>
                  <a:srgbClr val="333399"/>
                </a:solidFill>
                <a:latin typeface="NikoshBAN" pitchFamily="2" charset="0"/>
                <a:cs typeface="NikoshBAN" pitchFamily="2" charset="0"/>
              </a:rPr>
              <a:t>লিখি</a:t>
            </a:r>
            <a:r>
              <a:rPr lang="en-US" sz="3200" b="1" dirty="0">
                <a:solidFill>
                  <a:srgbClr val="333399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as-IN" sz="3200" b="1" dirty="0">
              <a:solidFill>
                <a:srgbClr val="3333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5A7471-DA44-4EDA-91F4-3DC316DD51B9}"/>
              </a:ext>
            </a:extLst>
          </p:cNvPr>
          <p:cNvSpPr txBox="1"/>
          <p:nvPr/>
        </p:nvSpPr>
        <p:spPr>
          <a:xfrm>
            <a:off x="457200" y="634851"/>
            <a:ext cx="63709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ক.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রকম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ছেলে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চাই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842297-AC73-4CA4-8B22-D7C29127D2F3}"/>
              </a:ext>
            </a:extLst>
          </p:cNvPr>
          <p:cNvSpPr txBox="1"/>
          <p:nvPr/>
        </p:nvSpPr>
        <p:spPr>
          <a:xfrm>
            <a:off x="476534" y="2017084"/>
            <a:ext cx="85688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খ.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হাত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সবারই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মিছে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ভয়-কবি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বলেছেন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A0070A-1329-4F90-8550-9E6007788974}"/>
              </a:ext>
            </a:extLst>
          </p:cNvPr>
          <p:cNvSpPr txBox="1"/>
          <p:nvPr/>
        </p:nvSpPr>
        <p:spPr>
          <a:xfrm>
            <a:off x="476535" y="3464884"/>
            <a:ext cx="62290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গ.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ছেলে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প্রত্যাশা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943661-AB48-45E9-B00A-4684E2CB2447}"/>
              </a:ext>
            </a:extLst>
          </p:cNvPr>
          <p:cNvSpPr txBox="1"/>
          <p:nvPr/>
        </p:nvSpPr>
        <p:spPr>
          <a:xfrm>
            <a:off x="884571" y="1065614"/>
            <a:ext cx="32217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কথায়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AAA79D5-E80B-4930-93B7-947D0DED37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132532"/>
            <a:ext cx="1604345" cy="106761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6C884FE-7454-46C5-868F-F9C81CEEB2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35" y="90818"/>
            <a:ext cx="494383" cy="446567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831464D-ABAA-4837-9836-B0542B0DFE43}"/>
              </a:ext>
            </a:extLst>
          </p:cNvPr>
          <p:cNvSpPr txBox="1"/>
          <p:nvPr/>
        </p:nvSpPr>
        <p:spPr>
          <a:xfrm>
            <a:off x="4488920" y="1069289"/>
            <a:ext cx="32217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কথায়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বড়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677EA38-6C58-4178-B07B-E665A3A045F7}"/>
              </a:ext>
            </a:extLst>
          </p:cNvPr>
          <p:cNvSpPr txBox="1"/>
          <p:nvPr/>
        </p:nvSpPr>
        <p:spPr>
          <a:xfrm>
            <a:off x="884571" y="1527985"/>
            <a:ext cx="32217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কম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BE70D47-4F00-45B0-8A4D-40E946D9B4F9}"/>
              </a:ext>
            </a:extLst>
          </p:cNvPr>
          <p:cNvSpPr txBox="1"/>
          <p:nvPr/>
        </p:nvSpPr>
        <p:spPr>
          <a:xfrm>
            <a:off x="4488920" y="1531660"/>
            <a:ext cx="32217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৪.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কম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A123F61-1445-481E-892D-6B744F35C560}"/>
              </a:ext>
            </a:extLst>
          </p:cNvPr>
          <p:cNvSpPr txBox="1"/>
          <p:nvPr/>
        </p:nvSpPr>
        <p:spPr>
          <a:xfrm>
            <a:off x="889887" y="2463651"/>
            <a:ext cx="3216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সাহস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যোগাবার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জন্য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BA6BE30-4AD1-41E5-98DC-890F163E41BC}"/>
              </a:ext>
            </a:extLst>
          </p:cNvPr>
          <p:cNvSpPr txBox="1"/>
          <p:nvPr/>
        </p:nvSpPr>
        <p:spPr>
          <a:xfrm>
            <a:off x="4488920" y="2467326"/>
            <a:ext cx="32217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অর্জনের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জন্য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E64075A-53A5-4A5F-A634-EFFFCB291214}"/>
              </a:ext>
            </a:extLst>
          </p:cNvPr>
          <p:cNvSpPr txBox="1"/>
          <p:nvPr/>
        </p:nvSpPr>
        <p:spPr>
          <a:xfrm>
            <a:off x="884571" y="2948941"/>
            <a:ext cx="32217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বুদ্ধি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দেওয়ার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জন্য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A2AA562-7EDE-4C0D-B511-7AD102009F31}"/>
              </a:ext>
            </a:extLst>
          </p:cNvPr>
          <p:cNvSpPr txBox="1"/>
          <p:nvPr/>
        </p:nvSpPr>
        <p:spPr>
          <a:xfrm>
            <a:off x="4488920" y="2952616"/>
            <a:ext cx="3359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৪.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চরিত্রবান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হওয়ার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জন্য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EDA919A-E47A-4E11-BF94-939C04645846}"/>
              </a:ext>
            </a:extLst>
          </p:cNvPr>
          <p:cNvSpPr txBox="1"/>
          <p:nvPr/>
        </p:nvSpPr>
        <p:spPr>
          <a:xfrm>
            <a:off x="889888" y="3936276"/>
            <a:ext cx="5032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১.কথায়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কথায়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যাদের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চোখে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জল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আসে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F14E7EF-0FD2-4E63-AF50-D988C775B8C3}"/>
              </a:ext>
            </a:extLst>
          </p:cNvPr>
          <p:cNvSpPr txBox="1"/>
          <p:nvPr/>
        </p:nvSpPr>
        <p:spPr>
          <a:xfrm>
            <a:off x="5558155" y="4410186"/>
            <a:ext cx="3487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৪.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অল্প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মাথা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ঘুরে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যায়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1622FE4-0715-4353-B68F-5C0B95839F90}"/>
              </a:ext>
            </a:extLst>
          </p:cNvPr>
          <p:cNvSpPr txBox="1"/>
          <p:nvPr/>
        </p:nvSpPr>
        <p:spPr>
          <a:xfrm>
            <a:off x="5943600" y="3936276"/>
            <a:ext cx="2950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চেতনা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রয়েছে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67EF5D8-8D3A-4F04-AF6D-E4659038D70C}"/>
              </a:ext>
            </a:extLst>
          </p:cNvPr>
          <p:cNvSpPr txBox="1"/>
          <p:nvPr/>
        </p:nvSpPr>
        <p:spPr>
          <a:xfrm>
            <a:off x="838200" y="4414742"/>
            <a:ext cx="45568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সবার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সামনে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সংকুচিত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থাকে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C4B391A-272C-4A43-94B9-F0228B83478B}"/>
              </a:ext>
            </a:extLst>
          </p:cNvPr>
          <p:cNvSpPr txBox="1"/>
          <p:nvPr/>
        </p:nvSpPr>
        <p:spPr>
          <a:xfrm>
            <a:off x="7395545" y="1047750"/>
            <a:ext cx="32606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333399"/>
                </a:solidFill>
                <a:effectLst/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  <a:sym typeface="Symbol" panose="05050102010706020507" pitchFamily="18" charset="2"/>
              </a:rPr>
              <a:t></a:t>
            </a:r>
            <a:endParaRPr lang="en-US" sz="3200" b="1" dirty="0">
              <a:solidFill>
                <a:srgbClr val="333399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AB3EF4A-F658-401C-8E23-53A69DAFFDB8}"/>
              </a:ext>
            </a:extLst>
          </p:cNvPr>
          <p:cNvSpPr txBox="1"/>
          <p:nvPr/>
        </p:nvSpPr>
        <p:spPr>
          <a:xfrm>
            <a:off x="3810000" y="2444175"/>
            <a:ext cx="32606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333399"/>
                </a:solidFill>
                <a:effectLst/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  <a:sym typeface="Symbol" panose="05050102010706020507" pitchFamily="18" charset="2"/>
              </a:rPr>
              <a:t></a:t>
            </a:r>
            <a:endParaRPr lang="en-US" sz="3200" b="1" dirty="0">
              <a:solidFill>
                <a:srgbClr val="333399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0B9F288-00CB-4BAF-BFC8-69528544B627}"/>
              </a:ext>
            </a:extLst>
          </p:cNvPr>
          <p:cNvSpPr txBox="1"/>
          <p:nvPr/>
        </p:nvSpPr>
        <p:spPr>
          <a:xfrm>
            <a:off x="8589335" y="3943350"/>
            <a:ext cx="32606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333399"/>
                </a:solidFill>
                <a:effectLst/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  <a:sym typeface="Symbol" panose="05050102010706020507" pitchFamily="18" charset="2"/>
              </a:rPr>
              <a:t></a:t>
            </a:r>
            <a:endParaRPr lang="en-US" sz="3200" b="1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509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5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ame 12">
            <a:extLst>
              <a:ext uri="{FF2B5EF4-FFF2-40B4-BE49-F238E27FC236}">
                <a16:creationId xmlns:a16="http://schemas.microsoft.com/office/drawing/2014/main" id="{601E92A1-050A-43AF-B1F0-81285F7CD6A3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1051"/>
            </a:avLst>
          </a:prstGeom>
          <a:solidFill>
            <a:schemeClr val="bg2">
              <a:lumMod val="25000"/>
            </a:schemeClr>
          </a:solidFill>
          <a:ln w="38100" cmpd="tri">
            <a:solidFill>
              <a:schemeClr val="accent5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A0B015B-60FF-4A66-BBDA-9E2692FF86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35" y="90818"/>
            <a:ext cx="494383" cy="446567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B16C843-33FD-43D1-9205-CD512C45B5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13" b="9413"/>
          <a:stretch/>
        </p:blipFill>
        <p:spPr>
          <a:xfrm>
            <a:off x="8547182" y="78416"/>
            <a:ext cx="509985" cy="446565"/>
          </a:xfrm>
          <a:prstGeom prst="ellipse">
            <a:avLst/>
          </a:prstGeom>
          <a:ln w="3175" cap="rnd">
            <a:noFill/>
          </a:ln>
          <a:effectLst/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0B9D05D8-2C93-4580-AD3C-D9829D962C5E}"/>
              </a:ext>
            </a:extLst>
          </p:cNvPr>
          <p:cNvSpPr txBox="1"/>
          <p:nvPr/>
        </p:nvSpPr>
        <p:spPr>
          <a:xfrm>
            <a:off x="228600" y="2506894"/>
            <a:ext cx="4180365" cy="224676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  <a:softEdge rad="6350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আলী</a:t>
            </a:r>
          </a:p>
          <a:p>
            <a:pPr algn="ctr"/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পয়রাডাঙ্গা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</a:t>
            </a:r>
            <a:r>
              <a:rPr lang="bn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</a:t>
            </a:r>
            <a:r>
              <a:rPr lang="bn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নাগেশ্বরী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কুড়িগ্রাম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Email-nkbhossain@gmail.com</a:t>
            </a:r>
          </a:p>
        </p:txBody>
      </p:sp>
      <p:pic>
        <p:nvPicPr>
          <p:cNvPr id="31" name="Picture 2">
            <a:extLst>
              <a:ext uri="{FF2B5EF4-FFF2-40B4-BE49-F238E27FC236}">
                <a16:creationId xmlns:a16="http://schemas.microsoft.com/office/drawing/2014/main" id="{4B4B0FB1-701D-460A-8198-BFE3AFB20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5" r="2575"/>
          <a:stretch/>
        </p:blipFill>
        <p:spPr bwMode="auto">
          <a:xfrm>
            <a:off x="1447613" y="512841"/>
            <a:ext cx="1824768" cy="189378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noFill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9C3B37F-D545-4ACB-8784-66288153A9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8018" y="510652"/>
            <a:ext cx="1824765" cy="2058909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noFill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C7CE68D3-B7A2-4E24-8200-CA57E7D7FBC6}"/>
              </a:ext>
            </a:extLst>
          </p:cNvPr>
          <p:cNvSpPr txBox="1"/>
          <p:nvPr/>
        </p:nvSpPr>
        <p:spPr>
          <a:xfrm>
            <a:off x="5296978" y="2691560"/>
            <a:ext cx="3505196" cy="2062103"/>
          </a:xfrm>
          <a:prstGeom prst="rect">
            <a:avLst/>
          </a:prstGeom>
          <a:solidFill>
            <a:srgbClr val="F68F7E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১৬/০১/২০২২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খ্রিঃ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৪০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0D84064-ADC0-4F55-891E-903F1EF0E407}"/>
              </a:ext>
            </a:extLst>
          </p:cNvPr>
          <p:cNvGrpSpPr/>
          <p:nvPr/>
        </p:nvGrpSpPr>
        <p:grpSpPr>
          <a:xfrm>
            <a:off x="4724400" y="672066"/>
            <a:ext cx="178739" cy="3880884"/>
            <a:chOff x="4724400" y="672066"/>
            <a:chExt cx="178739" cy="3880884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25F8AA89-872D-4C0B-883A-4E6687A24891}"/>
                </a:ext>
              </a:extLst>
            </p:cNvPr>
            <p:cNvCxnSpPr>
              <a:cxnSpLocks/>
            </p:cNvCxnSpPr>
            <p:nvPr/>
          </p:nvCxnSpPr>
          <p:spPr>
            <a:xfrm>
              <a:off x="4800600" y="764216"/>
              <a:ext cx="0" cy="361069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9F90421E-0131-4320-85F9-D9DE3F851784}"/>
                </a:ext>
              </a:extLst>
            </p:cNvPr>
            <p:cNvSpPr/>
            <p:nvPr/>
          </p:nvSpPr>
          <p:spPr>
            <a:xfrm flipH="1">
              <a:off x="4725310" y="672066"/>
              <a:ext cx="177829" cy="18429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D2E4966-DB9D-488D-A079-8F5D41B932F9}"/>
                </a:ext>
              </a:extLst>
            </p:cNvPr>
            <p:cNvSpPr/>
            <p:nvPr/>
          </p:nvSpPr>
          <p:spPr>
            <a:xfrm flipH="1">
              <a:off x="4724400" y="4368651"/>
              <a:ext cx="177829" cy="18429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6BC0B1B-4CB7-4F59-AB66-A3026497E766}"/>
              </a:ext>
            </a:extLst>
          </p:cNvPr>
          <p:cNvGrpSpPr/>
          <p:nvPr/>
        </p:nvGrpSpPr>
        <p:grpSpPr>
          <a:xfrm>
            <a:off x="4858771" y="1047750"/>
            <a:ext cx="185225" cy="3124200"/>
            <a:chOff x="4869404" y="1047750"/>
            <a:chExt cx="185225" cy="3124200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A090A8C7-560E-4CC1-937D-AEE6426701E1}"/>
                </a:ext>
              </a:extLst>
            </p:cNvPr>
            <p:cNvCxnSpPr>
              <a:cxnSpLocks/>
            </p:cNvCxnSpPr>
            <p:nvPr/>
          </p:nvCxnSpPr>
          <p:spPr>
            <a:xfrm>
              <a:off x="4953000" y="1098306"/>
              <a:ext cx="0" cy="2971800"/>
            </a:xfrm>
            <a:prstGeom prst="line">
              <a:avLst/>
            </a:prstGeom>
            <a:ln w="28575">
              <a:solidFill>
                <a:srgbClr val="F68F7E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094C2F1-BFFB-4596-83AF-07F5605D59F0}"/>
                </a:ext>
              </a:extLst>
            </p:cNvPr>
            <p:cNvSpPr/>
            <p:nvPr/>
          </p:nvSpPr>
          <p:spPr>
            <a:xfrm flipH="1">
              <a:off x="4869404" y="1047750"/>
              <a:ext cx="177829" cy="184299"/>
            </a:xfrm>
            <a:prstGeom prst="ellipse">
              <a:avLst/>
            </a:prstGeom>
            <a:solidFill>
              <a:srgbClr val="FB630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9CD7C88-E77C-417A-8634-5E8BD494B7B9}"/>
                </a:ext>
              </a:extLst>
            </p:cNvPr>
            <p:cNvSpPr/>
            <p:nvPr/>
          </p:nvSpPr>
          <p:spPr>
            <a:xfrm flipH="1">
              <a:off x="4876800" y="3987651"/>
              <a:ext cx="177829" cy="184299"/>
            </a:xfrm>
            <a:prstGeom prst="ellipse">
              <a:avLst/>
            </a:prstGeom>
            <a:solidFill>
              <a:srgbClr val="FB630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C5B1144-6633-4140-A1A8-2C2F581A4079}"/>
              </a:ext>
            </a:extLst>
          </p:cNvPr>
          <p:cNvGrpSpPr/>
          <p:nvPr/>
        </p:nvGrpSpPr>
        <p:grpSpPr>
          <a:xfrm>
            <a:off x="4571071" y="1047750"/>
            <a:ext cx="185228" cy="3114505"/>
            <a:chOff x="4549805" y="1047750"/>
            <a:chExt cx="185228" cy="3114505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6303EA8E-2C1F-4914-86AD-69F099411F90}"/>
                </a:ext>
              </a:extLst>
            </p:cNvPr>
            <p:cNvCxnSpPr>
              <a:cxnSpLocks/>
            </p:cNvCxnSpPr>
            <p:nvPr/>
          </p:nvCxnSpPr>
          <p:spPr>
            <a:xfrm>
              <a:off x="4648200" y="1098306"/>
              <a:ext cx="0" cy="2971800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F86CE911-7CF5-4223-B8C2-9C1E39417AFB}"/>
                </a:ext>
              </a:extLst>
            </p:cNvPr>
            <p:cNvSpPr/>
            <p:nvPr/>
          </p:nvSpPr>
          <p:spPr>
            <a:xfrm flipH="1">
              <a:off x="4557204" y="1047750"/>
              <a:ext cx="177829" cy="184299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94CB9CC-6001-4ED2-BC0A-792CCAFE891C}"/>
                </a:ext>
              </a:extLst>
            </p:cNvPr>
            <p:cNvSpPr/>
            <p:nvPr/>
          </p:nvSpPr>
          <p:spPr>
            <a:xfrm flipH="1">
              <a:off x="4549805" y="3977956"/>
              <a:ext cx="177829" cy="184299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4375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DPE\Desktop\Images\বাংলা\প্রথম\3d-home-icon-png-www-galleryhip-com-the-hippest-pics-1000.png">
            <a:extLst>
              <a:ext uri="{FF2B5EF4-FFF2-40B4-BE49-F238E27FC236}">
                <a16:creationId xmlns:a16="http://schemas.microsoft.com/office/drawing/2014/main" id="{34759BFC-F35F-419E-9913-D7C16444A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71850" y="462409"/>
            <a:ext cx="2400300" cy="1956942"/>
          </a:xfrm>
          <a:prstGeom prst="rect">
            <a:avLst/>
          </a:prstGeom>
          <a:noFill/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433959E-833C-4E07-8265-DB7204936E36}"/>
              </a:ext>
            </a:extLst>
          </p:cNvPr>
          <p:cNvSpPr txBox="1"/>
          <p:nvPr/>
        </p:nvSpPr>
        <p:spPr>
          <a:xfrm>
            <a:off x="1600200" y="2724150"/>
            <a:ext cx="5943600" cy="1200329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en-US" sz="3600" b="1" dirty="0">
                <a:latin typeface="NikoshBAN" pitchFamily="2" charset="0"/>
                <a:cs typeface="NikoshBAN" pitchFamily="2" charset="0"/>
              </a:rPr>
              <a:t>‘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ছেলে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অনুচ্ছেদ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বাড়ি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0C2740F1-27AD-4ED4-A00C-18FDED2071C8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1051"/>
            </a:avLst>
          </a:prstGeom>
          <a:solidFill>
            <a:schemeClr val="bg2">
              <a:lumMod val="25000"/>
            </a:schemeClr>
          </a:solidFill>
          <a:ln w="38100" cmpd="tri">
            <a:solidFill>
              <a:schemeClr val="accent5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F5727FB-3F06-469B-8436-0ACF1003EA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35" y="90818"/>
            <a:ext cx="494383" cy="446567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0124D1C-3EB9-4A5C-9B53-E84419DE0DF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13" b="9413"/>
          <a:stretch/>
        </p:blipFill>
        <p:spPr>
          <a:xfrm>
            <a:off x="8547182" y="78416"/>
            <a:ext cx="509985" cy="446565"/>
          </a:xfrm>
          <a:prstGeom prst="ellipse">
            <a:avLst/>
          </a:prstGeom>
          <a:ln w="3175" cap="rnd">
            <a:noFill/>
          </a:ln>
          <a:effec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BDE1F37-C6D0-4232-B725-89D0055D6140}"/>
              </a:ext>
            </a:extLst>
          </p:cNvPr>
          <p:cNvSpPr txBox="1"/>
          <p:nvPr/>
        </p:nvSpPr>
        <p:spPr>
          <a:xfrm>
            <a:off x="7664302" y="4363819"/>
            <a:ext cx="13272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solidFill>
                  <a:schemeClr val="bg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2000" b="1" dirty="0">
                <a:solidFill>
                  <a:schemeClr val="bg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bg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ছেলে</a:t>
            </a:r>
            <a:endParaRPr lang="en-US" sz="2000" b="1" dirty="0">
              <a:solidFill>
                <a:schemeClr val="bg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solidFill>
                  <a:schemeClr val="bg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কুসুমকুমারী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solidFill>
                  <a:schemeClr val="bg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দাশ</a:t>
            </a:r>
            <a:endParaRPr lang="en-US" sz="1600" b="1" dirty="0">
              <a:solidFill>
                <a:schemeClr val="bg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49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4CFDE7-63CF-4E1F-A3C4-028DDC0AA3F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73" b="7971"/>
          <a:stretch/>
        </p:blipFill>
        <p:spPr>
          <a:xfrm>
            <a:off x="63240" y="57150"/>
            <a:ext cx="9029390" cy="5029200"/>
          </a:xfrm>
          <a:prstGeom prst="rect">
            <a:avLst/>
          </a:prstGeom>
        </p:spPr>
      </p:pic>
      <p:sp>
        <p:nvSpPr>
          <p:cNvPr id="13" name="Frame 12">
            <a:extLst>
              <a:ext uri="{FF2B5EF4-FFF2-40B4-BE49-F238E27FC236}">
                <a16:creationId xmlns:a16="http://schemas.microsoft.com/office/drawing/2014/main" id="{B849C69D-5C18-488C-BA6C-4D5337367CA9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1051"/>
            </a:avLst>
          </a:prstGeom>
          <a:solidFill>
            <a:schemeClr val="bg2">
              <a:lumMod val="25000"/>
            </a:schemeClr>
          </a:solidFill>
          <a:ln w="38100" cmpd="tri">
            <a:solidFill>
              <a:schemeClr val="accent5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0E669A-439F-44DC-9DAC-9C3BCB32ABA0}"/>
              </a:ext>
            </a:extLst>
          </p:cNvPr>
          <p:cNvSpPr txBox="1"/>
          <p:nvPr/>
        </p:nvSpPr>
        <p:spPr>
          <a:xfrm>
            <a:off x="6629400" y="1432976"/>
            <a:ext cx="274320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6600" b="1" dirty="0" err="1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600" b="1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spcAft>
                <a:spcPts val="1200"/>
              </a:spcAft>
            </a:pPr>
            <a:r>
              <a:rPr lang="en-US" sz="6600" b="1" dirty="0" err="1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bn-IN" sz="6600" b="1" kern="1700" spc="140" dirty="0">
              <a:ln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035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ame 16">
            <a:extLst>
              <a:ext uri="{FF2B5EF4-FFF2-40B4-BE49-F238E27FC236}">
                <a16:creationId xmlns:a16="http://schemas.microsoft.com/office/drawing/2014/main" id="{09563C33-1473-4CB7-A70E-39A3A3155F62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1051"/>
            </a:avLst>
          </a:prstGeom>
          <a:solidFill>
            <a:schemeClr val="bg2">
              <a:lumMod val="25000"/>
            </a:schemeClr>
          </a:solidFill>
          <a:ln w="38100" cmpd="tri">
            <a:solidFill>
              <a:schemeClr val="accent5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6B1F34E-77CC-4F2A-A41F-418503804A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50" y="133350"/>
            <a:ext cx="494383" cy="446567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610AF3E-CBB9-46CB-AFB8-7B401C53E8F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13" b="9413"/>
          <a:stretch/>
        </p:blipFill>
        <p:spPr>
          <a:xfrm>
            <a:off x="8502881" y="133352"/>
            <a:ext cx="509985" cy="446565"/>
          </a:xfrm>
          <a:prstGeom prst="ellipse">
            <a:avLst/>
          </a:prstGeom>
          <a:ln w="3175" cap="rnd">
            <a:noFill/>
          </a:ln>
          <a:effectLst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2F7D079-C5B3-4950-BCFC-CE4F5EA70F68}"/>
              </a:ext>
            </a:extLst>
          </p:cNvPr>
          <p:cNvSpPr txBox="1"/>
          <p:nvPr/>
        </p:nvSpPr>
        <p:spPr>
          <a:xfrm>
            <a:off x="533400" y="648623"/>
            <a:ext cx="8077200" cy="6617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b="1" spc="-150" dirty="0" err="1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</a:t>
            </a:r>
            <a:r>
              <a:rPr lang="en-US" sz="3600" b="1" spc="-150" dirty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50" dirty="0" err="1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3600" b="1" spc="-150" dirty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50" dirty="0" err="1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b="1" spc="-150" dirty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50" dirty="0" err="1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spc="-150" dirty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50" dirty="0" err="1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পড়েছিলাম</a:t>
            </a:r>
            <a:r>
              <a:rPr lang="en-US" sz="3600" b="1" spc="-150" dirty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50" dirty="0" err="1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b="1" spc="-150" dirty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50" dirty="0" err="1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b="1" spc="-150" dirty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50" dirty="0" err="1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3600" b="1" spc="-150" dirty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50" dirty="0" err="1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3600" b="1" spc="-150" dirty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50" dirty="0" err="1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b="1" spc="-150" dirty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spc="-150" dirty="0">
              <a:solidFill>
                <a:srgbClr val="3333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1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4D7A569-2A3C-4186-877B-9E4C34FF59C4}"/>
              </a:ext>
            </a:extLst>
          </p:cNvPr>
          <p:cNvSpPr txBox="1"/>
          <p:nvPr/>
        </p:nvSpPr>
        <p:spPr>
          <a:xfrm>
            <a:off x="1609726" y="2456081"/>
            <a:ext cx="4876800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b="1" spc="-1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b="1" spc="-15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3600" b="1" spc="-1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5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ছেলের</a:t>
            </a:r>
            <a:r>
              <a:rPr lang="en-US" sz="3600" b="1" spc="-1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5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পণ</a:t>
            </a:r>
            <a:r>
              <a:rPr lang="en-US" sz="3600" b="1" spc="-1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5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spc="-1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spc="-15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3F38BF9-1655-49AD-8D57-BDF6E30F7D4D}"/>
              </a:ext>
            </a:extLst>
          </p:cNvPr>
          <p:cNvSpPr txBox="1"/>
          <p:nvPr/>
        </p:nvSpPr>
        <p:spPr>
          <a:xfrm>
            <a:off x="1600200" y="3068419"/>
            <a:ext cx="6019800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b="1" spc="-1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b="1" spc="-15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600" b="1" spc="-1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5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</a:t>
            </a:r>
            <a:r>
              <a:rPr lang="en-US" sz="3600" b="1" spc="-1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5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3600" b="1" spc="-1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5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b="1" spc="-1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spc="-15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F8FDB91-1A2F-4F4C-ABD8-41BEEE60431E}"/>
              </a:ext>
            </a:extLst>
          </p:cNvPr>
          <p:cNvSpPr txBox="1"/>
          <p:nvPr/>
        </p:nvSpPr>
        <p:spPr>
          <a:xfrm>
            <a:off x="1590675" y="3754219"/>
            <a:ext cx="5343525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b="1" spc="-1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600" b="1" spc="-15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3600" b="1" spc="-1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5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ছেলেরা</a:t>
            </a:r>
            <a:r>
              <a:rPr lang="en-US" sz="3600" b="1" spc="-1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5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3600" b="1" spc="-1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5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3600" b="1" spc="-1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5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b="1" spc="-1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spc="-15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C6A453B-66A6-4AD8-9CB5-5452D6526C98}"/>
              </a:ext>
            </a:extLst>
          </p:cNvPr>
          <p:cNvSpPr txBox="1"/>
          <p:nvPr/>
        </p:nvSpPr>
        <p:spPr>
          <a:xfrm>
            <a:off x="1676400" y="1657350"/>
            <a:ext cx="4876800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b="1" spc="-15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3600" b="1" spc="-1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5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sz="3600" b="1" spc="-1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3200" b="1" spc="-15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6A23CA1-EBE4-4E6A-BD89-B9F226D49E4F}"/>
              </a:ext>
            </a:extLst>
          </p:cNvPr>
          <p:cNvSpPr txBox="1"/>
          <p:nvPr/>
        </p:nvSpPr>
        <p:spPr>
          <a:xfrm>
            <a:off x="7664302" y="4363819"/>
            <a:ext cx="13272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solidFill>
                  <a:schemeClr val="bg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2000" b="1" dirty="0">
                <a:solidFill>
                  <a:schemeClr val="bg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bg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ছেলে</a:t>
            </a:r>
            <a:endParaRPr lang="en-US" sz="2000" b="1" dirty="0">
              <a:solidFill>
                <a:schemeClr val="bg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solidFill>
                  <a:schemeClr val="bg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কুসুমকুমারী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solidFill>
                  <a:schemeClr val="bg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দাশ</a:t>
            </a:r>
            <a:endParaRPr lang="en-US" sz="1600" b="1" dirty="0">
              <a:solidFill>
                <a:schemeClr val="bg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5386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ame 16">
            <a:extLst>
              <a:ext uri="{FF2B5EF4-FFF2-40B4-BE49-F238E27FC236}">
                <a16:creationId xmlns:a16="http://schemas.microsoft.com/office/drawing/2014/main" id="{09563C33-1473-4CB7-A70E-39A3A3155F62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1051"/>
            </a:avLst>
          </a:prstGeom>
          <a:solidFill>
            <a:schemeClr val="bg2">
              <a:lumMod val="25000"/>
            </a:schemeClr>
          </a:solidFill>
          <a:ln w="38100" cmpd="tri">
            <a:solidFill>
              <a:schemeClr val="accent5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271C70-FD12-4213-885D-9D95A3179A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90" y="927676"/>
            <a:ext cx="1748490" cy="2016079"/>
          </a:xfrm>
          <a:prstGeom prst="rect">
            <a:avLst/>
          </a:prstGeom>
          <a:ln w="762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390D7CB-3207-44EE-89E4-D635A2A54D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63019" y="959575"/>
            <a:ext cx="1748490" cy="2016079"/>
          </a:xfrm>
          <a:prstGeom prst="rect">
            <a:avLst/>
          </a:prstGeom>
          <a:ln w="762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1A7B4DF-7562-4E02-A5BD-6271C9076B6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544" y="959575"/>
            <a:ext cx="1748490" cy="2016079"/>
          </a:xfrm>
          <a:prstGeom prst="rect">
            <a:avLst/>
          </a:prstGeom>
          <a:ln w="762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345B90-C510-441D-B228-CD1A9335AE8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110" y="927676"/>
            <a:ext cx="1748490" cy="2016079"/>
          </a:xfrm>
          <a:prstGeom prst="rect">
            <a:avLst/>
          </a:prstGeom>
          <a:ln w="762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853FFB2-86C6-49D7-81CC-E3C200CE77A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020" y="3289876"/>
            <a:ext cx="3850014" cy="1567874"/>
          </a:xfrm>
          <a:prstGeom prst="rect">
            <a:avLst/>
          </a:prstGeom>
          <a:ln w="762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44E26AB-966C-462A-BE2A-818F503DF0C9}"/>
              </a:ext>
            </a:extLst>
          </p:cNvPr>
          <p:cNvSpPr txBox="1"/>
          <p:nvPr/>
        </p:nvSpPr>
        <p:spPr>
          <a:xfrm>
            <a:off x="2108383" y="104061"/>
            <a:ext cx="4927234" cy="584775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200" b="1" dirty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3200" b="1" dirty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3200" b="1" dirty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200" b="1" dirty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b="1" dirty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2800" b="1" dirty="0">
              <a:solidFill>
                <a:srgbClr val="3333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9D5048-FC7F-4EE8-A76B-0440ADE8536B}"/>
              </a:ext>
            </a:extLst>
          </p:cNvPr>
          <p:cNvSpPr txBox="1"/>
          <p:nvPr/>
        </p:nvSpPr>
        <p:spPr>
          <a:xfrm>
            <a:off x="7664302" y="4363819"/>
            <a:ext cx="13272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solidFill>
                  <a:schemeClr val="bg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2000" b="1" dirty="0">
                <a:solidFill>
                  <a:schemeClr val="bg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bg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ছেলে</a:t>
            </a:r>
            <a:endParaRPr lang="en-US" sz="2000" b="1" dirty="0">
              <a:solidFill>
                <a:schemeClr val="bg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solidFill>
                  <a:schemeClr val="bg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কুসুমকুমারী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solidFill>
                  <a:schemeClr val="bg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দাশ</a:t>
            </a:r>
            <a:endParaRPr lang="en-US" sz="1600" b="1" dirty="0">
              <a:solidFill>
                <a:schemeClr val="bg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160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CCE39F7E-14EE-4ED6-B442-366A8A90F62A}"/>
              </a:ext>
            </a:extLst>
          </p:cNvPr>
          <p:cNvGrpSpPr/>
          <p:nvPr/>
        </p:nvGrpSpPr>
        <p:grpSpPr>
          <a:xfrm>
            <a:off x="90660" y="2266950"/>
            <a:ext cx="2514600" cy="2743200"/>
            <a:chOff x="2057400" y="101450"/>
            <a:chExt cx="5021203" cy="4908700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A8F231B-65D2-4B2C-8230-FF9D52D290F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065398" y="133349"/>
              <a:ext cx="5013205" cy="4876801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0D6B82E-053F-46FF-927B-9DBFBBEF1CFC}"/>
                </a:ext>
              </a:extLst>
            </p:cNvPr>
            <p:cNvSpPr/>
            <p:nvPr/>
          </p:nvSpPr>
          <p:spPr>
            <a:xfrm>
              <a:off x="2057400" y="101450"/>
              <a:ext cx="1828800" cy="16002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AE41D3FF-6C69-4A18-A4BF-CA5F3B09465B}"/>
              </a:ext>
            </a:extLst>
          </p:cNvPr>
          <p:cNvSpPr txBox="1"/>
          <p:nvPr/>
        </p:nvSpPr>
        <p:spPr>
          <a:xfrm>
            <a:off x="3063478" y="361950"/>
            <a:ext cx="3017043" cy="7232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spc="-15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b="1" spc="-1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-15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4000" b="1" spc="-1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-15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পড়ব</a:t>
            </a:r>
            <a:endParaRPr lang="en-US" sz="3600" b="1" spc="-15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1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905588-87B6-4D38-87F0-BAF946248B9A}"/>
              </a:ext>
            </a:extLst>
          </p:cNvPr>
          <p:cNvSpPr txBox="1"/>
          <p:nvPr/>
        </p:nvSpPr>
        <p:spPr>
          <a:xfrm>
            <a:off x="2940930" y="1428750"/>
            <a:ext cx="3262141" cy="1340168"/>
          </a:xfrm>
          <a:prstGeom prst="plaque">
            <a:avLst/>
          </a:prstGeom>
          <a:solidFill>
            <a:schemeClr val="accent4"/>
          </a:solidFill>
          <a:ln w="31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60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ছেলে</a:t>
            </a:r>
            <a:endParaRPr lang="en-US" sz="6000" b="1" dirty="0">
              <a:ln w="952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1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8C0A50C-2858-4E4C-909F-F4E3E3A1BF6A}"/>
              </a:ext>
            </a:extLst>
          </p:cNvPr>
          <p:cNvSpPr/>
          <p:nvPr/>
        </p:nvSpPr>
        <p:spPr>
          <a:xfrm>
            <a:off x="304800" y="285750"/>
            <a:ext cx="1600200" cy="16002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7EFE4DC9-11B5-485A-B479-21003A70EC19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1051"/>
            </a:avLst>
          </a:prstGeom>
          <a:solidFill>
            <a:schemeClr val="bg2">
              <a:lumMod val="25000"/>
            </a:schemeClr>
          </a:solidFill>
          <a:ln w="38100" cmpd="tri">
            <a:solidFill>
              <a:schemeClr val="accent5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A72B7A-F1FF-4041-8F70-A59D34EA87BA}"/>
              </a:ext>
            </a:extLst>
          </p:cNvPr>
          <p:cNvSpPr txBox="1"/>
          <p:nvPr/>
        </p:nvSpPr>
        <p:spPr>
          <a:xfrm>
            <a:off x="3314700" y="2916019"/>
            <a:ext cx="2514600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spc="-15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কুসুমকুমারী</a:t>
            </a:r>
            <a:r>
              <a:rPr lang="en-US" sz="3600" b="1" spc="-15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5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দাশ</a:t>
            </a:r>
            <a:endParaRPr lang="en-US" sz="3200" b="1" spc="-15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9CE270D-A24C-4B63-A131-6790278A91C4}"/>
              </a:ext>
            </a:extLst>
          </p:cNvPr>
          <p:cNvSpPr txBox="1"/>
          <p:nvPr/>
        </p:nvSpPr>
        <p:spPr>
          <a:xfrm>
            <a:off x="2454863" y="4181386"/>
            <a:ext cx="4784137" cy="6001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spc="-1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b="1" spc="-15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বিপদ</a:t>
            </a:r>
            <a:r>
              <a:rPr lang="en-US" sz="3200" b="1" spc="-1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-15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আসিলে</a:t>
            </a:r>
            <a:r>
              <a:rPr lang="en-US" sz="3200" b="1" spc="-1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-------- </a:t>
            </a:r>
            <a:r>
              <a:rPr lang="en-US" sz="3200" b="1" spc="-15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200" b="1" spc="-1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-15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কল্যাণ</a:t>
            </a:r>
            <a:r>
              <a:rPr lang="en-US" sz="3200" b="1" spc="-1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।)</a:t>
            </a:r>
            <a:endParaRPr lang="en-US" sz="2800" b="1" spc="-15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1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63974CA-5BB9-4636-B0A2-81617CFA65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35" y="90818"/>
            <a:ext cx="494383" cy="446567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1C40351-C098-4909-9DC6-AF1F53124F7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13" b="9413"/>
          <a:stretch/>
        </p:blipFill>
        <p:spPr>
          <a:xfrm>
            <a:off x="8547182" y="78416"/>
            <a:ext cx="509985" cy="446565"/>
          </a:xfrm>
          <a:prstGeom prst="ellipse">
            <a:avLst/>
          </a:prstGeom>
          <a:ln w="3175" cap="rnd">
            <a:noFill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0608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2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E41D3FF-6C69-4A18-A4BF-CA5F3B09465B}"/>
              </a:ext>
            </a:extLst>
          </p:cNvPr>
          <p:cNvSpPr txBox="1"/>
          <p:nvPr/>
        </p:nvSpPr>
        <p:spPr>
          <a:xfrm>
            <a:off x="2895600" y="523786"/>
            <a:ext cx="3581400" cy="6001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b="1" spc="-150" dirty="0" err="1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b="1" spc="-150" dirty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-150" dirty="0" err="1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b="1" spc="-150" dirty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-150" dirty="0" err="1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200" b="1" spc="-150" dirty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-150" dirty="0" err="1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200" b="1" spc="-150" dirty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…</a:t>
            </a:r>
            <a:endParaRPr lang="en-US" sz="2800" b="1" spc="-150" dirty="0">
              <a:solidFill>
                <a:srgbClr val="3333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1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Frame 15">
            <a:extLst>
              <a:ext uri="{FF2B5EF4-FFF2-40B4-BE49-F238E27FC236}">
                <a16:creationId xmlns:a16="http://schemas.microsoft.com/office/drawing/2014/main" id="{B72F984D-19A5-48CD-8FAE-E555D17E9C98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1051"/>
            </a:avLst>
          </a:prstGeom>
          <a:solidFill>
            <a:schemeClr val="bg2">
              <a:lumMod val="25000"/>
            </a:schemeClr>
          </a:solidFill>
          <a:ln w="38100" cmpd="tri">
            <a:solidFill>
              <a:schemeClr val="accent5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A80DF0C-4DD6-4A7B-88B2-92C1BF3DB8FB}"/>
              </a:ext>
            </a:extLst>
          </p:cNvPr>
          <p:cNvCxnSpPr>
            <a:cxnSpLocks/>
          </p:cNvCxnSpPr>
          <p:nvPr/>
        </p:nvCxnSpPr>
        <p:spPr>
          <a:xfrm>
            <a:off x="2286000" y="1046553"/>
            <a:ext cx="4305300" cy="0"/>
          </a:xfrm>
          <a:prstGeom prst="line">
            <a:avLst/>
          </a:prstGeom>
          <a:ln w="28575">
            <a:solidFill>
              <a:srgbClr val="33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4DB7EF88-FA9E-4887-9484-D410B49B04F0}"/>
              </a:ext>
            </a:extLst>
          </p:cNvPr>
          <p:cNvSpPr txBox="1"/>
          <p:nvPr/>
        </p:nvSpPr>
        <p:spPr>
          <a:xfrm>
            <a:off x="533400" y="1230451"/>
            <a:ext cx="817245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1.3.2 –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2.2.2 –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প্রমিত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উচ্চারণে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আবৃত্তি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    ১.৫.১ –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    ২.৩.২ –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8" descr="Speaking Logo Stock Illustrations – 2,661 Speaking Logo Stock  Illustrations, Vectors &amp;amp; Clipart - Dreamstime">
            <a:extLst>
              <a:ext uri="{FF2B5EF4-FFF2-40B4-BE49-F238E27FC236}">
                <a16:creationId xmlns:a16="http://schemas.microsoft.com/office/drawing/2014/main" id="{382221F3-DAF8-4BFD-83A4-F4F3913BD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23" y="1567714"/>
            <a:ext cx="582012" cy="5570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Picture 10" descr="A Boy Reading A Novel | Boy cartoon drawing, Cartoon drawings, Reading  cartoon">
            <a:extLst>
              <a:ext uri="{FF2B5EF4-FFF2-40B4-BE49-F238E27FC236}">
                <a16:creationId xmlns:a16="http://schemas.microsoft.com/office/drawing/2014/main" id="{F66E372F-73FF-4F2F-BBA3-B735FF7CA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58" y="2460180"/>
            <a:ext cx="551776" cy="4627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D9131B6-CE50-496D-8F30-2E0716B58A1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73875">
            <a:off x="452116" y="3249024"/>
            <a:ext cx="582012" cy="4465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C241D1D-4800-4C1B-B42A-6605941A5DF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35" y="90818"/>
            <a:ext cx="494383" cy="446567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6E49737-9B90-4F4A-96EA-833155135CE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13" b="9413"/>
          <a:stretch/>
        </p:blipFill>
        <p:spPr>
          <a:xfrm>
            <a:off x="8547182" y="78416"/>
            <a:ext cx="509985" cy="446565"/>
          </a:xfrm>
          <a:prstGeom prst="ellipse">
            <a:avLst/>
          </a:prstGeom>
          <a:ln w="3175" cap="rnd">
            <a:noFill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52790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>
            <a:extLst>
              <a:ext uri="{FF2B5EF4-FFF2-40B4-BE49-F238E27FC236}">
                <a16:creationId xmlns:a16="http://schemas.microsoft.com/office/drawing/2014/main" id="{B72F984D-19A5-48CD-8FAE-E555D17E9C98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1051"/>
            </a:avLst>
          </a:prstGeom>
          <a:solidFill>
            <a:schemeClr val="bg2">
              <a:lumMod val="25000"/>
            </a:schemeClr>
          </a:solidFill>
          <a:ln w="38100" cmpd="tri">
            <a:solidFill>
              <a:schemeClr val="accent5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BF62C9-4604-470E-9ECA-0544FC51A33A}"/>
              </a:ext>
            </a:extLst>
          </p:cNvPr>
          <p:cNvSpPr txBox="1"/>
          <p:nvPr/>
        </p:nvSpPr>
        <p:spPr>
          <a:xfrm>
            <a:off x="1879859" y="3505021"/>
            <a:ext cx="5384283" cy="1200329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বিপদ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আসিলে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হও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আগুয়ান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শরীরে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তব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মাংস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A6660E4-8E64-4B70-88AA-BFCFB6E3B8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7682" y="981201"/>
            <a:ext cx="3938119" cy="226558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B12FEEE-CE48-4806-B72A-57B5F58BB571}"/>
              </a:ext>
            </a:extLst>
          </p:cNvPr>
          <p:cNvSpPr txBox="1"/>
          <p:nvPr/>
        </p:nvSpPr>
        <p:spPr>
          <a:xfrm>
            <a:off x="2602941" y="172819"/>
            <a:ext cx="3938119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b="1" spc="-150" dirty="0" err="1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3600" b="1" spc="-150" dirty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spc="-150" dirty="0" err="1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b="1" spc="-150" dirty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50" dirty="0" err="1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600" b="1" spc="-150" dirty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50" dirty="0" err="1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3600" b="1" spc="-150" dirty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50" dirty="0" err="1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পড়ি</a:t>
            </a:r>
            <a:endParaRPr lang="en-US" sz="400" dirty="0">
              <a:solidFill>
                <a:srgbClr val="3333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01B6D9CF-182E-45D5-BD3C-FD26411B6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48200" y="981202"/>
            <a:ext cx="3938117" cy="2265582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A4C2EC9-41F5-43E1-BA9F-9B076A42CA5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35" y="90818"/>
            <a:ext cx="494383" cy="446567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8F22504-916F-4EFB-A79B-44037FA1939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13" b="9413"/>
          <a:stretch/>
        </p:blipFill>
        <p:spPr>
          <a:xfrm>
            <a:off x="8547182" y="78416"/>
            <a:ext cx="509985" cy="446565"/>
          </a:xfrm>
          <a:prstGeom prst="ellipse">
            <a:avLst/>
          </a:prstGeom>
          <a:ln w="3175" cap="rnd">
            <a:noFill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88363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>
            <a:extLst>
              <a:ext uri="{FF2B5EF4-FFF2-40B4-BE49-F238E27FC236}">
                <a16:creationId xmlns:a16="http://schemas.microsoft.com/office/drawing/2014/main" id="{B72F984D-19A5-48CD-8FAE-E555D17E9C98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1051"/>
            </a:avLst>
          </a:prstGeom>
          <a:solidFill>
            <a:schemeClr val="bg2">
              <a:lumMod val="25000"/>
            </a:schemeClr>
          </a:solidFill>
          <a:ln w="38100" cmpd="tri">
            <a:solidFill>
              <a:schemeClr val="accent5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BF62C9-4604-470E-9ECA-0544FC51A33A}"/>
              </a:ext>
            </a:extLst>
          </p:cNvPr>
          <p:cNvSpPr txBox="1"/>
          <p:nvPr/>
        </p:nvSpPr>
        <p:spPr>
          <a:xfrm>
            <a:off x="1774890" y="3505021"/>
            <a:ext cx="5594220" cy="1200329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সবারই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মিছে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চেতনা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A6660E4-8E64-4B70-88AA-BFCFB6E3B8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6957" y="981202"/>
            <a:ext cx="3918842" cy="226558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01B6D9CF-182E-45D5-BD3C-FD26411B6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48203" y="981202"/>
            <a:ext cx="3918840" cy="2265582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2EB38C6-6CB4-41EF-8DB3-1DF48EFDAEA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35" y="90818"/>
            <a:ext cx="494383" cy="446567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92A61A0-4F4A-45F4-B43D-0C166ABCDBF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13" b="9413"/>
          <a:stretch/>
        </p:blipFill>
        <p:spPr>
          <a:xfrm>
            <a:off x="8547182" y="78416"/>
            <a:ext cx="509985" cy="446565"/>
          </a:xfrm>
          <a:prstGeom prst="ellipse">
            <a:avLst/>
          </a:prstGeom>
          <a:ln w="3175" cap="rnd">
            <a:noFill/>
          </a:ln>
          <a:effectLst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1D4B502-D5D9-47B0-80CA-45C449CE42A2}"/>
              </a:ext>
            </a:extLst>
          </p:cNvPr>
          <p:cNvSpPr txBox="1"/>
          <p:nvPr/>
        </p:nvSpPr>
        <p:spPr>
          <a:xfrm>
            <a:off x="3001893" y="172819"/>
            <a:ext cx="3140215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b="1" spc="-150" dirty="0" err="1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b="1" spc="-150" dirty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50" dirty="0" err="1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600" b="1" spc="-150" dirty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50" dirty="0" err="1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3600" b="1" spc="-150" dirty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50" dirty="0" err="1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পড়ি</a:t>
            </a:r>
            <a:endParaRPr lang="en-US" sz="400" dirty="0">
              <a:solidFill>
                <a:srgbClr val="3333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577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>
            <a:extLst>
              <a:ext uri="{FF2B5EF4-FFF2-40B4-BE49-F238E27FC236}">
                <a16:creationId xmlns:a16="http://schemas.microsoft.com/office/drawing/2014/main" id="{B72F984D-19A5-48CD-8FAE-E555D17E9C98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1051"/>
            </a:avLst>
          </a:prstGeom>
          <a:solidFill>
            <a:schemeClr val="bg2">
              <a:lumMod val="25000"/>
            </a:schemeClr>
          </a:solidFill>
          <a:ln w="38100" cmpd="tri">
            <a:solidFill>
              <a:schemeClr val="accent5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BF62C9-4604-470E-9ECA-0544FC51A33A}"/>
              </a:ext>
            </a:extLst>
          </p:cNvPr>
          <p:cNvSpPr txBox="1"/>
          <p:nvPr/>
        </p:nvSpPr>
        <p:spPr>
          <a:xfrm>
            <a:off x="1812990" y="3505021"/>
            <a:ext cx="5518020" cy="1200329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ছেলে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চায়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কথায়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কথায়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আসে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চোখে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মাথা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ঘুরে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2EB38C6-6CB4-41EF-8DB3-1DF48EFDAE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35" y="90818"/>
            <a:ext cx="494383" cy="446567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92A61A0-4F4A-45F4-B43D-0C166ABCDBF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13" b="9413"/>
          <a:stretch/>
        </p:blipFill>
        <p:spPr>
          <a:xfrm>
            <a:off x="8547182" y="78416"/>
            <a:ext cx="509985" cy="446565"/>
          </a:xfrm>
          <a:prstGeom prst="ellipse">
            <a:avLst/>
          </a:prstGeom>
          <a:ln w="3175" cap="rnd">
            <a:noFill/>
          </a:ln>
          <a:effectLst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5AF3A9C-F148-4BD7-A064-DB4F2D144F8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56" y="981202"/>
            <a:ext cx="3918841" cy="2265582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E515869-6D35-4828-A666-634A4EA40B2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5" y="981202"/>
            <a:ext cx="3918839" cy="226558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835BA9C-4EB1-4E54-85CD-3D6A34EFDD08}"/>
              </a:ext>
            </a:extLst>
          </p:cNvPr>
          <p:cNvSpPr txBox="1"/>
          <p:nvPr/>
        </p:nvSpPr>
        <p:spPr>
          <a:xfrm>
            <a:off x="3001893" y="172819"/>
            <a:ext cx="3140215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b="1" spc="-150" dirty="0" err="1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b="1" spc="-150" dirty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50" dirty="0" err="1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600" b="1" spc="-150" dirty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50" dirty="0" err="1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3600" b="1" spc="-150" dirty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50" dirty="0" err="1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পড়ি</a:t>
            </a:r>
            <a:endParaRPr lang="en-US" sz="400" dirty="0">
              <a:solidFill>
                <a:srgbClr val="3333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3806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|3.7|3.3|2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|3.7|3.3|2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0</TotalTime>
  <Words>776</Words>
  <Application>Microsoft Office PowerPoint</Application>
  <PresentationFormat>On-screen Show (16:9)</PresentationFormat>
  <Paragraphs>145</Paragraphs>
  <Slides>21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Calibri</vt:lpstr>
      <vt:lpstr>NikoshBAN</vt:lpstr>
      <vt:lpstr>Sakkal Majalla</vt:lpstr>
      <vt:lpstr>SutonnyMJ</vt:lpstr>
      <vt:lpstr>Times New Roman</vt:lpstr>
      <vt:lpstr>Tw Cen MT</vt:lpstr>
      <vt:lpstr>Tw Cen MT Condensed</vt:lpstr>
      <vt:lpstr>Wingdings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/>
  <cp:revision>5569</cp:revision>
  <dcterms:created xsi:type="dcterms:W3CDTF">2006-08-16T00:00:00Z</dcterms:created>
  <dcterms:modified xsi:type="dcterms:W3CDTF">2022-01-16T16:30:28Z</dcterms:modified>
</cp:coreProperties>
</file>