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E9278C-83C6-4F1E-8551-174D85929A8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A9FEB7-4F79-42EE-8595-B58C2C3E296C}">
      <dgm:prSet phldrT="[Text]"/>
      <dgm:spPr/>
      <dgm:t>
        <a:bodyPr/>
        <a:lstStyle/>
        <a:p>
          <a:r>
            <a:rPr lang="en-US" b="1" dirty="0" err="1"/>
            <a:t>যুক্তিবিদ্যার</a:t>
          </a:r>
          <a:r>
            <a:rPr lang="en-US" b="1" dirty="0"/>
            <a:t> </a:t>
          </a:r>
          <a:r>
            <a:rPr lang="en-US" b="1" dirty="0" err="1"/>
            <a:t>ক্রমবিকাশের</a:t>
          </a:r>
          <a:r>
            <a:rPr lang="en-US" b="1" dirty="0"/>
            <a:t> </a:t>
          </a:r>
          <a:r>
            <a:rPr lang="en-US" b="1" dirty="0" err="1"/>
            <a:t>ইতিহাসকে</a:t>
          </a:r>
          <a:r>
            <a:rPr lang="en-US" b="1" dirty="0"/>
            <a:t> </a:t>
          </a:r>
        </a:p>
      </dgm:t>
    </dgm:pt>
    <dgm:pt modelId="{124E4772-BA68-41A3-A047-C7EB0BABFF82}" type="parTrans" cxnId="{BF000DA8-77D4-41DB-87F8-DC76DC9AA89C}">
      <dgm:prSet/>
      <dgm:spPr/>
      <dgm:t>
        <a:bodyPr/>
        <a:lstStyle/>
        <a:p>
          <a:endParaRPr lang="en-US"/>
        </a:p>
      </dgm:t>
    </dgm:pt>
    <dgm:pt modelId="{E5721F2D-EDC1-4E90-9037-BBF22FF7F755}" type="sibTrans" cxnId="{BF000DA8-77D4-41DB-87F8-DC76DC9AA89C}">
      <dgm:prSet/>
      <dgm:spPr/>
      <dgm:t>
        <a:bodyPr/>
        <a:lstStyle/>
        <a:p>
          <a:endParaRPr lang="en-US"/>
        </a:p>
      </dgm:t>
    </dgm:pt>
    <dgm:pt modelId="{6EE347C5-6939-43FA-B649-C1B5B27C13D6}">
      <dgm:prSet phldrT="[Text]"/>
      <dgm:spPr/>
      <dgm:t>
        <a:bodyPr/>
        <a:lstStyle/>
        <a:p>
          <a:r>
            <a:rPr lang="en-US" b="0" dirty="0" err="1"/>
            <a:t>প্রাচীন</a:t>
          </a:r>
          <a:r>
            <a:rPr lang="en-US" b="0" dirty="0"/>
            <a:t> </a:t>
          </a:r>
          <a:r>
            <a:rPr lang="en-US" b="0" dirty="0" err="1"/>
            <a:t>যুগ</a:t>
          </a:r>
          <a:endParaRPr lang="en-US" b="0" dirty="0"/>
        </a:p>
      </dgm:t>
    </dgm:pt>
    <dgm:pt modelId="{A7EE679D-27FD-4CDA-906B-7DBB8EB830C9}" type="parTrans" cxnId="{5E9199C2-7E94-469E-8644-5FFFE5CDBE30}">
      <dgm:prSet/>
      <dgm:spPr/>
      <dgm:t>
        <a:bodyPr/>
        <a:lstStyle/>
        <a:p>
          <a:endParaRPr lang="en-US"/>
        </a:p>
      </dgm:t>
    </dgm:pt>
    <dgm:pt modelId="{6073A8A3-147C-46BE-B7AB-643F01466A46}" type="sibTrans" cxnId="{5E9199C2-7E94-469E-8644-5FFFE5CDBE30}">
      <dgm:prSet/>
      <dgm:spPr/>
      <dgm:t>
        <a:bodyPr/>
        <a:lstStyle/>
        <a:p>
          <a:endParaRPr lang="en-US"/>
        </a:p>
      </dgm:t>
    </dgm:pt>
    <dgm:pt modelId="{231497B5-BFA3-4706-926A-2C19E800002A}">
      <dgm:prSet phldrT="[Text]"/>
      <dgm:spPr/>
      <dgm:t>
        <a:bodyPr/>
        <a:lstStyle/>
        <a:p>
          <a:r>
            <a:rPr lang="en-US" dirty="0" err="1"/>
            <a:t>মধ্যযুগ</a:t>
          </a:r>
          <a:endParaRPr lang="en-US" dirty="0"/>
        </a:p>
      </dgm:t>
    </dgm:pt>
    <dgm:pt modelId="{638D3B0A-ADAA-4D84-9EBF-F26071DB4A32}" type="parTrans" cxnId="{7D7BDC61-F2E2-493B-A00A-23FD8B521BF4}">
      <dgm:prSet/>
      <dgm:spPr/>
      <dgm:t>
        <a:bodyPr/>
        <a:lstStyle/>
        <a:p>
          <a:endParaRPr lang="en-US"/>
        </a:p>
      </dgm:t>
    </dgm:pt>
    <dgm:pt modelId="{1631332F-569F-4D19-90B0-2C959BB0776F}" type="sibTrans" cxnId="{7D7BDC61-F2E2-493B-A00A-23FD8B521BF4}">
      <dgm:prSet/>
      <dgm:spPr/>
      <dgm:t>
        <a:bodyPr/>
        <a:lstStyle/>
        <a:p>
          <a:endParaRPr lang="en-US"/>
        </a:p>
      </dgm:t>
    </dgm:pt>
    <dgm:pt modelId="{7EE9E55C-F087-4083-8E67-F4543DD350F3}">
      <dgm:prSet phldrT="[Text]"/>
      <dgm:spPr/>
      <dgm:t>
        <a:bodyPr/>
        <a:lstStyle/>
        <a:p>
          <a:r>
            <a:rPr lang="en-US" dirty="0" err="1"/>
            <a:t>আধুনিক</a:t>
          </a:r>
          <a:r>
            <a:rPr lang="en-US" dirty="0"/>
            <a:t> </a:t>
          </a:r>
          <a:r>
            <a:rPr lang="en-US" dirty="0" err="1"/>
            <a:t>যুগ</a:t>
          </a:r>
          <a:endParaRPr lang="en-US" dirty="0"/>
        </a:p>
      </dgm:t>
    </dgm:pt>
    <dgm:pt modelId="{F57A926F-CFF1-467F-A603-564F814F3300}" type="parTrans" cxnId="{F512263A-7487-4E50-B7B1-D3D5F60CD5A8}">
      <dgm:prSet/>
      <dgm:spPr/>
      <dgm:t>
        <a:bodyPr/>
        <a:lstStyle/>
        <a:p>
          <a:endParaRPr lang="en-US"/>
        </a:p>
      </dgm:t>
    </dgm:pt>
    <dgm:pt modelId="{62550A41-4B0A-400C-8F34-88E6053A48E1}" type="sibTrans" cxnId="{F512263A-7487-4E50-B7B1-D3D5F60CD5A8}">
      <dgm:prSet/>
      <dgm:spPr/>
      <dgm:t>
        <a:bodyPr/>
        <a:lstStyle/>
        <a:p>
          <a:endParaRPr lang="en-US"/>
        </a:p>
      </dgm:t>
    </dgm:pt>
    <dgm:pt modelId="{3026631C-CE5B-4FD5-8C70-144BE7778651}">
      <dgm:prSet phldrT="[Text]"/>
      <dgm:spPr/>
      <dgm:t>
        <a:bodyPr/>
        <a:lstStyle/>
        <a:p>
          <a:r>
            <a:rPr lang="en-US" dirty="0" err="1"/>
            <a:t>সাম্প্রতিক</a:t>
          </a:r>
          <a:r>
            <a:rPr lang="en-US" dirty="0"/>
            <a:t> </a:t>
          </a:r>
          <a:r>
            <a:rPr lang="en-US" dirty="0" err="1"/>
            <a:t>যুগ</a:t>
          </a:r>
          <a:endParaRPr lang="en-US" dirty="0"/>
        </a:p>
      </dgm:t>
    </dgm:pt>
    <dgm:pt modelId="{D7A82E34-E046-4D01-8A17-EB7D8E919608}" type="parTrans" cxnId="{50101F01-3148-4070-9158-D03E1B128095}">
      <dgm:prSet/>
      <dgm:spPr/>
      <dgm:t>
        <a:bodyPr/>
        <a:lstStyle/>
        <a:p>
          <a:endParaRPr lang="en-US"/>
        </a:p>
      </dgm:t>
    </dgm:pt>
    <dgm:pt modelId="{00D8F210-D2B0-4A20-814F-A786FE47ECF0}" type="sibTrans" cxnId="{50101F01-3148-4070-9158-D03E1B128095}">
      <dgm:prSet/>
      <dgm:spPr/>
      <dgm:t>
        <a:bodyPr/>
        <a:lstStyle/>
        <a:p>
          <a:endParaRPr lang="en-US"/>
        </a:p>
      </dgm:t>
    </dgm:pt>
    <dgm:pt modelId="{1D5A542D-510A-4FE4-8F87-B9B905886DC1}" type="pres">
      <dgm:prSet presAssocID="{86E9278C-83C6-4F1E-8551-174D85929A8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1072B-ADB1-4B8F-9E0A-69630A77CA43}" type="pres">
      <dgm:prSet presAssocID="{86E9278C-83C6-4F1E-8551-174D85929A83}" presName="radial" presStyleCnt="0">
        <dgm:presLayoutVars>
          <dgm:animLvl val="ctr"/>
        </dgm:presLayoutVars>
      </dgm:prSet>
      <dgm:spPr/>
    </dgm:pt>
    <dgm:pt modelId="{DB6CDC16-1459-4907-B573-ED1EF5B490B5}" type="pres">
      <dgm:prSet presAssocID="{FAA9FEB7-4F79-42EE-8595-B58C2C3E296C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67137EE5-FB94-4E91-9702-20CF07EC465A}" type="pres">
      <dgm:prSet presAssocID="{6EE347C5-6939-43FA-B649-C1B5B27C13D6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7909E4-0562-456C-BBC4-1ACDA8E102AF}" type="pres">
      <dgm:prSet presAssocID="{231497B5-BFA3-4706-926A-2C19E800002A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40A0A-7389-427B-93E7-654D98E2C78A}" type="pres">
      <dgm:prSet presAssocID="{7EE9E55C-F087-4083-8E67-F4543DD350F3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65FE6-6D8C-4D65-BF5E-9799B1105027}" type="pres">
      <dgm:prSet presAssocID="{3026631C-CE5B-4FD5-8C70-144BE7778651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71688E-9EFA-4DDE-B059-03E18BA5868A}" type="presOf" srcId="{3026631C-CE5B-4FD5-8C70-144BE7778651}" destId="{05765FE6-6D8C-4D65-BF5E-9799B1105027}" srcOrd="0" destOrd="0" presId="urn:microsoft.com/office/officeart/2005/8/layout/radial3"/>
    <dgm:cxn modelId="{5E9199C2-7E94-469E-8644-5FFFE5CDBE30}" srcId="{FAA9FEB7-4F79-42EE-8595-B58C2C3E296C}" destId="{6EE347C5-6939-43FA-B649-C1B5B27C13D6}" srcOrd="0" destOrd="0" parTransId="{A7EE679D-27FD-4CDA-906B-7DBB8EB830C9}" sibTransId="{6073A8A3-147C-46BE-B7AB-643F01466A46}"/>
    <dgm:cxn modelId="{74B9A4AD-EE56-4E1B-B56B-0410E6A1DF11}" type="presOf" srcId="{7EE9E55C-F087-4083-8E67-F4543DD350F3}" destId="{51040A0A-7389-427B-93E7-654D98E2C78A}" srcOrd="0" destOrd="0" presId="urn:microsoft.com/office/officeart/2005/8/layout/radial3"/>
    <dgm:cxn modelId="{BF000DA8-77D4-41DB-87F8-DC76DC9AA89C}" srcId="{86E9278C-83C6-4F1E-8551-174D85929A83}" destId="{FAA9FEB7-4F79-42EE-8595-B58C2C3E296C}" srcOrd="0" destOrd="0" parTransId="{124E4772-BA68-41A3-A047-C7EB0BABFF82}" sibTransId="{E5721F2D-EDC1-4E90-9037-BBF22FF7F755}"/>
    <dgm:cxn modelId="{DD4A4A6F-8155-40E0-98BD-80101CDB5172}" type="presOf" srcId="{6EE347C5-6939-43FA-B649-C1B5B27C13D6}" destId="{67137EE5-FB94-4E91-9702-20CF07EC465A}" srcOrd="0" destOrd="0" presId="urn:microsoft.com/office/officeart/2005/8/layout/radial3"/>
    <dgm:cxn modelId="{F0F91102-BB08-4554-9CA4-606D2B76112A}" type="presOf" srcId="{86E9278C-83C6-4F1E-8551-174D85929A83}" destId="{1D5A542D-510A-4FE4-8F87-B9B905886DC1}" srcOrd="0" destOrd="0" presId="urn:microsoft.com/office/officeart/2005/8/layout/radial3"/>
    <dgm:cxn modelId="{7D7BDC61-F2E2-493B-A00A-23FD8B521BF4}" srcId="{FAA9FEB7-4F79-42EE-8595-B58C2C3E296C}" destId="{231497B5-BFA3-4706-926A-2C19E800002A}" srcOrd="1" destOrd="0" parTransId="{638D3B0A-ADAA-4D84-9EBF-F26071DB4A32}" sibTransId="{1631332F-569F-4D19-90B0-2C959BB0776F}"/>
    <dgm:cxn modelId="{50101F01-3148-4070-9158-D03E1B128095}" srcId="{FAA9FEB7-4F79-42EE-8595-B58C2C3E296C}" destId="{3026631C-CE5B-4FD5-8C70-144BE7778651}" srcOrd="3" destOrd="0" parTransId="{D7A82E34-E046-4D01-8A17-EB7D8E919608}" sibTransId="{00D8F210-D2B0-4A20-814F-A786FE47ECF0}"/>
    <dgm:cxn modelId="{26E15730-31CB-47DB-9443-FBA1A3887ABD}" type="presOf" srcId="{FAA9FEB7-4F79-42EE-8595-B58C2C3E296C}" destId="{DB6CDC16-1459-4907-B573-ED1EF5B490B5}" srcOrd="0" destOrd="0" presId="urn:microsoft.com/office/officeart/2005/8/layout/radial3"/>
    <dgm:cxn modelId="{6C89783A-5C58-49FB-9AA6-D4ACF8F0784D}" type="presOf" srcId="{231497B5-BFA3-4706-926A-2C19E800002A}" destId="{D87909E4-0562-456C-BBC4-1ACDA8E102AF}" srcOrd="0" destOrd="0" presId="urn:microsoft.com/office/officeart/2005/8/layout/radial3"/>
    <dgm:cxn modelId="{F512263A-7487-4E50-B7B1-D3D5F60CD5A8}" srcId="{FAA9FEB7-4F79-42EE-8595-B58C2C3E296C}" destId="{7EE9E55C-F087-4083-8E67-F4543DD350F3}" srcOrd="2" destOrd="0" parTransId="{F57A926F-CFF1-467F-A603-564F814F3300}" sibTransId="{62550A41-4B0A-400C-8F34-88E6053A48E1}"/>
    <dgm:cxn modelId="{70193D2F-EA62-406F-8E2C-18887EA9A8CA}" type="presParOf" srcId="{1D5A542D-510A-4FE4-8F87-B9B905886DC1}" destId="{9121072B-ADB1-4B8F-9E0A-69630A77CA43}" srcOrd="0" destOrd="0" presId="urn:microsoft.com/office/officeart/2005/8/layout/radial3"/>
    <dgm:cxn modelId="{0D11A90C-06EA-446D-9E48-D959374D4664}" type="presParOf" srcId="{9121072B-ADB1-4B8F-9E0A-69630A77CA43}" destId="{DB6CDC16-1459-4907-B573-ED1EF5B490B5}" srcOrd="0" destOrd="0" presId="urn:microsoft.com/office/officeart/2005/8/layout/radial3"/>
    <dgm:cxn modelId="{C8DE1A81-0510-4995-BF95-41DB6C3035C3}" type="presParOf" srcId="{9121072B-ADB1-4B8F-9E0A-69630A77CA43}" destId="{67137EE5-FB94-4E91-9702-20CF07EC465A}" srcOrd="1" destOrd="0" presId="urn:microsoft.com/office/officeart/2005/8/layout/radial3"/>
    <dgm:cxn modelId="{A08D517B-EF46-4A77-9D87-62E0B2DAAF65}" type="presParOf" srcId="{9121072B-ADB1-4B8F-9E0A-69630A77CA43}" destId="{D87909E4-0562-456C-BBC4-1ACDA8E102AF}" srcOrd="2" destOrd="0" presId="urn:microsoft.com/office/officeart/2005/8/layout/radial3"/>
    <dgm:cxn modelId="{C88B2146-648D-435F-8E3F-092120A2F8D4}" type="presParOf" srcId="{9121072B-ADB1-4B8F-9E0A-69630A77CA43}" destId="{51040A0A-7389-427B-93E7-654D98E2C78A}" srcOrd="3" destOrd="0" presId="urn:microsoft.com/office/officeart/2005/8/layout/radial3"/>
    <dgm:cxn modelId="{AB7EB65F-152E-4E7B-BF3F-51E3ECB79196}" type="presParOf" srcId="{9121072B-ADB1-4B8F-9E0A-69630A77CA43}" destId="{05765FE6-6D8C-4D65-BF5E-9799B110502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CDC16-1459-4907-B573-ED1EF5B490B5}">
      <dsp:nvSpPr>
        <dsp:cNvPr id="0" name=""/>
        <dsp:cNvSpPr/>
      </dsp:nvSpPr>
      <dsp:spPr>
        <a:xfrm>
          <a:off x="3700463" y="968852"/>
          <a:ext cx="2413632" cy="24136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/>
            <a:t>যুক্তিবিদ্যার</a:t>
          </a:r>
          <a:r>
            <a:rPr lang="en-US" sz="2100" b="1" kern="1200" dirty="0"/>
            <a:t> </a:t>
          </a:r>
          <a:r>
            <a:rPr lang="en-US" sz="2100" b="1" kern="1200" dirty="0" err="1"/>
            <a:t>ক্রমবিকাশের</a:t>
          </a:r>
          <a:r>
            <a:rPr lang="en-US" sz="2100" b="1" kern="1200" dirty="0"/>
            <a:t> </a:t>
          </a:r>
          <a:r>
            <a:rPr lang="en-US" sz="2100" b="1" kern="1200" dirty="0" err="1"/>
            <a:t>ইতিহাসকে</a:t>
          </a:r>
          <a:r>
            <a:rPr lang="en-US" sz="2100" b="1" kern="1200" dirty="0"/>
            <a:t> </a:t>
          </a:r>
        </a:p>
      </dsp:txBody>
      <dsp:txXfrm>
        <a:off x="4053931" y="1322320"/>
        <a:ext cx="1706696" cy="1706696"/>
      </dsp:txXfrm>
    </dsp:sp>
    <dsp:sp modelId="{67137EE5-FB94-4E91-9702-20CF07EC465A}">
      <dsp:nvSpPr>
        <dsp:cNvPr id="0" name=""/>
        <dsp:cNvSpPr/>
      </dsp:nvSpPr>
      <dsp:spPr>
        <a:xfrm>
          <a:off x="4303871" y="430"/>
          <a:ext cx="1206816" cy="12068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err="1"/>
            <a:t>প্রাচীন</a:t>
          </a:r>
          <a:r>
            <a:rPr lang="en-US" sz="1500" b="0" kern="1200" dirty="0"/>
            <a:t> </a:t>
          </a:r>
          <a:r>
            <a:rPr lang="en-US" sz="1500" b="0" kern="1200" dirty="0" err="1"/>
            <a:t>যুগ</a:t>
          </a:r>
          <a:endParaRPr lang="en-US" sz="1500" b="0" kern="1200" dirty="0"/>
        </a:p>
      </dsp:txBody>
      <dsp:txXfrm>
        <a:off x="4480605" y="177164"/>
        <a:ext cx="853348" cy="853348"/>
      </dsp:txXfrm>
    </dsp:sp>
    <dsp:sp modelId="{D87909E4-0562-456C-BBC4-1ACDA8E102AF}">
      <dsp:nvSpPr>
        <dsp:cNvPr id="0" name=""/>
        <dsp:cNvSpPr/>
      </dsp:nvSpPr>
      <dsp:spPr>
        <a:xfrm>
          <a:off x="5875701" y="1572260"/>
          <a:ext cx="1206816" cy="12068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মধ্যযুগ</a:t>
          </a:r>
          <a:endParaRPr lang="en-US" sz="1500" kern="1200" dirty="0"/>
        </a:p>
      </dsp:txBody>
      <dsp:txXfrm>
        <a:off x="6052435" y="1748994"/>
        <a:ext cx="853348" cy="853348"/>
      </dsp:txXfrm>
    </dsp:sp>
    <dsp:sp modelId="{51040A0A-7389-427B-93E7-654D98E2C78A}">
      <dsp:nvSpPr>
        <dsp:cNvPr id="0" name=""/>
        <dsp:cNvSpPr/>
      </dsp:nvSpPr>
      <dsp:spPr>
        <a:xfrm>
          <a:off x="4303871" y="3144090"/>
          <a:ext cx="1206816" cy="12068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আধুনিক</a:t>
          </a:r>
          <a:r>
            <a:rPr lang="en-US" sz="1500" kern="1200" dirty="0"/>
            <a:t> </a:t>
          </a:r>
          <a:r>
            <a:rPr lang="en-US" sz="1500" kern="1200" dirty="0" err="1"/>
            <a:t>যুগ</a:t>
          </a:r>
          <a:endParaRPr lang="en-US" sz="1500" kern="1200" dirty="0"/>
        </a:p>
      </dsp:txBody>
      <dsp:txXfrm>
        <a:off x="4480605" y="3320824"/>
        <a:ext cx="853348" cy="853348"/>
      </dsp:txXfrm>
    </dsp:sp>
    <dsp:sp modelId="{05765FE6-6D8C-4D65-BF5E-9799B1105027}">
      <dsp:nvSpPr>
        <dsp:cNvPr id="0" name=""/>
        <dsp:cNvSpPr/>
      </dsp:nvSpPr>
      <dsp:spPr>
        <a:xfrm>
          <a:off x="2732041" y="1572260"/>
          <a:ext cx="1206816" cy="12068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সাম্প্রতিক</a:t>
          </a:r>
          <a:r>
            <a:rPr lang="en-US" sz="1500" kern="1200" dirty="0"/>
            <a:t> </a:t>
          </a:r>
          <a:r>
            <a:rPr lang="en-US" sz="1500" kern="1200" dirty="0" err="1"/>
            <a:t>যুগ</a:t>
          </a:r>
          <a:endParaRPr lang="en-US" sz="1500" kern="1200" dirty="0"/>
        </a:p>
      </dsp:txBody>
      <dsp:txXfrm>
        <a:off x="2908775" y="1748994"/>
        <a:ext cx="853348" cy="853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5FDF836-D1E8-4921-B25C-0BB2C4D29FA1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F63DA3-2CF2-4A6A-AE04-841F8A6761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603A50B-F3C8-4D4B-B808-23EA6A7CC3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28937E-F710-40BF-B3A1-E0A78119A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মধ্যযুগের</a:t>
            </a:r>
            <a:r>
              <a:rPr lang="en-US" dirty="0"/>
              <a:t> </a:t>
            </a: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বলতে</a:t>
            </a:r>
            <a:r>
              <a:rPr lang="en-US" dirty="0"/>
              <a:t> </a:t>
            </a:r>
            <a:r>
              <a:rPr lang="en-US" dirty="0" err="1"/>
              <a:t>স্কলাসটিক</a:t>
            </a:r>
            <a:r>
              <a:rPr lang="en-US" dirty="0"/>
              <a:t> </a:t>
            </a:r>
            <a:r>
              <a:rPr lang="en-US" dirty="0" err="1"/>
              <a:t>যুক্তিবিদ্যাকেই</a:t>
            </a:r>
            <a:r>
              <a:rPr lang="en-US" dirty="0"/>
              <a:t> </a:t>
            </a:r>
            <a:r>
              <a:rPr lang="en-US" dirty="0" err="1"/>
              <a:t>বোঝানো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 এ </a:t>
            </a:r>
            <a:r>
              <a:rPr lang="en-US" dirty="0" err="1"/>
              <a:t>যুগের</a:t>
            </a:r>
            <a:r>
              <a:rPr lang="en-US" dirty="0"/>
              <a:t> </a:t>
            </a:r>
            <a:r>
              <a:rPr lang="en-US" dirty="0" err="1"/>
              <a:t>যুক্তিবিদ্যার</a:t>
            </a:r>
            <a:r>
              <a:rPr lang="en-US" dirty="0"/>
              <a:t> </a:t>
            </a:r>
            <a:r>
              <a:rPr lang="en-US" dirty="0" err="1"/>
              <a:t>বৈশিষ্ট্যবলী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আরোহ</a:t>
            </a:r>
            <a:r>
              <a:rPr lang="en-US" dirty="0"/>
              <a:t> </a:t>
            </a:r>
            <a:r>
              <a:rPr lang="en-US" dirty="0" err="1"/>
              <a:t>ধর্মী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অবরোহ</a:t>
            </a:r>
            <a:r>
              <a:rPr lang="en-US" dirty="0"/>
              <a:t> </a:t>
            </a: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প্রমাণমূলক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মধ্যযুগের</a:t>
            </a:r>
            <a:r>
              <a:rPr lang="en-US" dirty="0"/>
              <a:t> </a:t>
            </a:r>
            <a:r>
              <a:rPr lang="en-US" dirty="0" err="1"/>
              <a:t>প্রখ্যাত</a:t>
            </a:r>
            <a:r>
              <a:rPr lang="en-US" dirty="0"/>
              <a:t> </a:t>
            </a:r>
            <a:r>
              <a:rPr lang="en-US" dirty="0" err="1"/>
              <a:t>মুসলিম</a:t>
            </a:r>
            <a:r>
              <a:rPr lang="en-US" dirty="0"/>
              <a:t> </a:t>
            </a:r>
            <a:r>
              <a:rPr lang="en-US" dirty="0" err="1"/>
              <a:t>দার্শনিক</a:t>
            </a:r>
            <a:r>
              <a:rPr lang="en-US" dirty="0"/>
              <a:t>: </a:t>
            </a:r>
            <a:r>
              <a:rPr lang="en-US" dirty="0" err="1"/>
              <a:t>আল-ফারাবী</a:t>
            </a:r>
            <a:r>
              <a:rPr lang="en-US" dirty="0"/>
              <a:t>, </a:t>
            </a:r>
            <a:r>
              <a:rPr lang="en-US" dirty="0" err="1"/>
              <a:t>ইবনে</a:t>
            </a:r>
            <a:r>
              <a:rPr lang="en-US" dirty="0"/>
              <a:t> </a:t>
            </a:r>
            <a:r>
              <a:rPr lang="en-US" dirty="0" err="1"/>
              <a:t>সিনা</a:t>
            </a:r>
            <a:r>
              <a:rPr lang="en-US" dirty="0"/>
              <a:t>, </a:t>
            </a:r>
            <a:r>
              <a:rPr lang="en-US" dirty="0" err="1"/>
              <a:t>ইবনে</a:t>
            </a:r>
            <a:r>
              <a:rPr lang="en-US" dirty="0"/>
              <a:t> </a:t>
            </a:r>
            <a:r>
              <a:rPr lang="en-US" dirty="0" err="1"/>
              <a:t>রুশদ</a:t>
            </a:r>
            <a:r>
              <a:rPr lang="en-US" dirty="0"/>
              <a:t> </a:t>
            </a:r>
            <a:r>
              <a:rPr lang="en-US" dirty="0" err="1"/>
              <a:t>প্রমূখ</a:t>
            </a:r>
            <a:r>
              <a:rPr lang="en-US" dirty="0"/>
              <a:t>।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FEB00D-4C14-476B-BD1C-BFBF91F1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মধ্যযুগ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02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A9DEB3-5D70-4D4F-8A92-E58533C58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আধুনিক</a:t>
            </a:r>
            <a:r>
              <a:rPr lang="en-US" dirty="0"/>
              <a:t> </a:t>
            </a:r>
            <a:r>
              <a:rPr lang="en-US" dirty="0" err="1"/>
              <a:t>যুগের</a:t>
            </a:r>
            <a:r>
              <a:rPr lang="en-US" dirty="0"/>
              <a:t> </a:t>
            </a:r>
            <a:r>
              <a:rPr lang="en-US" dirty="0" err="1"/>
              <a:t>শুরু</a:t>
            </a:r>
            <a:r>
              <a:rPr lang="en-US" dirty="0"/>
              <a:t> </a:t>
            </a:r>
            <a:r>
              <a:rPr lang="en-US" dirty="0" err="1"/>
              <a:t>সপ্তদশ</a:t>
            </a:r>
            <a:r>
              <a:rPr lang="en-US" dirty="0"/>
              <a:t> </a:t>
            </a:r>
            <a:r>
              <a:rPr lang="en-US" dirty="0" err="1"/>
              <a:t>শতকে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 err="1"/>
              <a:t>আধুনিক</a:t>
            </a:r>
            <a:r>
              <a:rPr lang="en-US" dirty="0"/>
              <a:t> </a:t>
            </a:r>
            <a:r>
              <a:rPr lang="en-US" dirty="0" err="1"/>
              <a:t>যুগের</a:t>
            </a:r>
            <a:r>
              <a:rPr lang="en-US" dirty="0"/>
              <a:t> </a:t>
            </a:r>
            <a:r>
              <a:rPr lang="en-US" dirty="0" err="1"/>
              <a:t>প্রখ্যাত</a:t>
            </a:r>
            <a:r>
              <a:rPr lang="en-US" dirty="0"/>
              <a:t> </a:t>
            </a:r>
            <a:r>
              <a:rPr lang="en-US" dirty="0" err="1"/>
              <a:t>দার্শনিক</a:t>
            </a:r>
            <a:r>
              <a:rPr lang="en-US" dirty="0"/>
              <a:t>:  </a:t>
            </a:r>
            <a:r>
              <a:rPr lang="en-US" dirty="0" err="1"/>
              <a:t>ফ্রন্সিস</a:t>
            </a:r>
            <a:r>
              <a:rPr lang="en-US" dirty="0"/>
              <a:t> </a:t>
            </a:r>
            <a:r>
              <a:rPr lang="en-US" dirty="0" err="1"/>
              <a:t>বেকন</a:t>
            </a:r>
            <a:r>
              <a:rPr lang="en-US" dirty="0"/>
              <a:t>(১৫৬১-১৬২৬), </a:t>
            </a:r>
            <a:r>
              <a:rPr lang="en-US" dirty="0" err="1"/>
              <a:t>চালর্স</a:t>
            </a:r>
            <a:r>
              <a:rPr lang="en-US" dirty="0"/>
              <a:t> </a:t>
            </a:r>
            <a:r>
              <a:rPr lang="en-US" dirty="0" err="1"/>
              <a:t>সিয়ার্স</a:t>
            </a:r>
            <a:r>
              <a:rPr lang="en-US" dirty="0"/>
              <a:t> </a:t>
            </a:r>
            <a:r>
              <a:rPr lang="en-US" dirty="0" err="1"/>
              <a:t>পার্স</a:t>
            </a:r>
            <a:r>
              <a:rPr lang="en-US" dirty="0"/>
              <a:t> (১৮৩৯-১৯১৪), </a:t>
            </a:r>
            <a:r>
              <a:rPr lang="en-US" dirty="0" err="1"/>
              <a:t>উইলিয়াম</a:t>
            </a:r>
            <a:r>
              <a:rPr lang="en-US" dirty="0"/>
              <a:t> </a:t>
            </a:r>
            <a:r>
              <a:rPr lang="en-US" dirty="0" err="1"/>
              <a:t>জেভন্স</a:t>
            </a:r>
            <a:r>
              <a:rPr lang="en-US" dirty="0"/>
              <a:t> (১৮৬৪-১৯২৩), </a:t>
            </a:r>
            <a:r>
              <a:rPr lang="en-US" dirty="0" err="1"/>
              <a:t>আর্নস্ট</a:t>
            </a:r>
            <a:r>
              <a:rPr lang="en-US" dirty="0"/>
              <a:t> </a:t>
            </a:r>
            <a:r>
              <a:rPr lang="en-US" dirty="0" err="1"/>
              <a:t>স্ক্র্রোডের</a:t>
            </a:r>
            <a:r>
              <a:rPr lang="en-US" dirty="0"/>
              <a:t>(১৮৪১-১৯০২),</a:t>
            </a:r>
            <a:r>
              <a:rPr lang="en-US" dirty="0" err="1"/>
              <a:t>জন</a:t>
            </a:r>
            <a:r>
              <a:rPr lang="en-US" dirty="0"/>
              <a:t> </a:t>
            </a:r>
            <a:r>
              <a:rPr lang="en-US" dirty="0" err="1"/>
              <a:t>ভেন</a:t>
            </a:r>
            <a:r>
              <a:rPr lang="en-US" dirty="0"/>
              <a:t>( ১৮৩৪-১৯২৩) </a:t>
            </a:r>
            <a:r>
              <a:rPr lang="en-US" dirty="0" err="1"/>
              <a:t>প্রমূখ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	 </a:t>
            </a:r>
            <a:r>
              <a:rPr lang="en-US" dirty="0" err="1"/>
              <a:t>আধুনিক</a:t>
            </a:r>
            <a:r>
              <a:rPr lang="en-US" dirty="0"/>
              <a:t> </a:t>
            </a:r>
            <a:r>
              <a:rPr lang="en-US" dirty="0" err="1"/>
              <a:t>যুগে</a:t>
            </a:r>
            <a:r>
              <a:rPr lang="en-US" dirty="0"/>
              <a:t>  </a:t>
            </a:r>
            <a:r>
              <a:rPr lang="en-US" dirty="0" err="1"/>
              <a:t>যুক্তিবিদ্যার</a:t>
            </a:r>
            <a:r>
              <a:rPr lang="en-US" dirty="0"/>
              <a:t> </a:t>
            </a:r>
            <a:r>
              <a:rPr lang="en-US" dirty="0" err="1"/>
              <a:t>উল্লেখযোগ্য</a:t>
            </a:r>
            <a:r>
              <a:rPr lang="en-US" dirty="0"/>
              <a:t> </a:t>
            </a:r>
            <a:r>
              <a:rPr lang="en-US" dirty="0" err="1"/>
              <a:t>অগ্রগতি</a:t>
            </a:r>
            <a:r>
              <a:rPr lang="en-US" dirty="0"/>
              <a:t> </a:t>
            </a:r>
            <a:r>
              <a:rPr lang="en-US" dirty="0" err="1"/>
              <a:t>সমূহ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সাংকেতিক</a:t>
            </a:r>
            <a:r>
              <a:rPr lang="en-US" dirty="0"/>
              <a:t> </a:t>
            </a:r>
            <a:r>
              <a:rPr lang="en-US" dirty="0" err="1"/>
              <a:t>যুক্তিবিদ্যা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গাণিতিক</a:t>
            </a:r>
            <a:r>
              <a:rPr lang="en-US" dirty="0"/>
              <a:t> </a:t>
            </a:r>
            <a:r>
              <a:rPr lang="en-US" dirty="0" err="1"/>
              <a:t>যুক্তিবিদ্যা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প্রতীকি</a:t>
            </a:r>
            <a:r>
              <a:rPr lang="en-US" dirty="0"/>
              <a:t> </a:t>
            </a:r>
            <a:r>
              <a:rPr lang="en-US" dirty="0" err="1"/>
              <a:t>যুক্তিবিদ্যা</a:t>
            </a:r>
            <a:r>
              <a:rPr lang="en-US" dirty="0"/>
              <a:t>।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প্রতীকি</a:t>
            </a:r>
            <a:r>
              <a:rPr lang="en-US" dirty="0"/>
              <a:t> </a:t>
            </a:r>
            <a:r>
              <a:rPr lang="en-US" dirty="0" err="1"/>
              <a:t>যুক্তিবিদ্যার</a:t>
            </a:r>
            <a:r>
              <a:rPr lang="en-US" dirty="0"/>
              <a:t> </a:t>
            </a:r>
            <a:r>
              <a:rPr lang="en-US" dirty="0" err="1"/>
              <a:t>পৃষ্টপোষক</a:t>
            </a:r>
            <a:r>
              <a:rPr lang="en-US" dirty="0"/>
              <a:t> </a:t>
            </a:r>
            <a:r>
              <a:rPr lang="en-US" dirty="0" err="1"/>
              <a:t>যারা</a:t>
            </a:r>
            <a:r>
              <a:rPr lang="en-US" dirty="0"/>
              <a:t>: </a:t>
            </a:r>
            <a:r>
              <a:rPr lang="en-US" dirty="0" err="1"/>
              <a:t>সি.আই</a:t>
            </a:r>
            <a:r>
              <a:rPr lang="en-US" dirty="0"/>
              <a:t> </a:t>
            </a:r>
            <a:r>
              <a:rPr lang="en-US" dirty="0" err="1"/>
              <a:t>লুইস</a:t>
            </a:r>
            <a:r>
              <a:rPr lang="en-US" dirty="0"/>
              <a:t>, </a:t>
            </a:r>
            <a:r>
              <a:rPr lang="en-US" dirty="0" err="1"/>
              <a:t>ডব্লিউ</a:t>
            </a:r>
            <a:r>
              <a:rPr lang="en-US" dirty="0"/>
              <a:t> </a:t>
            </a:r>
            <a:r>
              <a:rPr lang="en-US" dirty="0" err="1"/>
              <a:t>যোশেফ,আই,এম</a:t>
            </a:r>
            <a:r>
              <a:rPr lang="en-US" dirty="0"/>
              <a:t> </a:t>
            </a:r>
            <a:r>
              <a:rPr lang="en-US" dirty="0" err="1"/>
              <a:t>কপি</a:t>
            </a:r>
            <a:r>
              <a:rPr lang="en-US" dirty="0"/>
              <a:t>, </a:t>
            </a:r>
            <a:r>
              <a:rPr lang="en-US" dirty="0" err="1"/>
              <a:t>সি.এস</a:t>
            </a:r>
            <a:r>
              <a:rPr lang="en-US" dirty="0"/>
              <a:t> </a:t>
            </a:r>
            <a:r>
              <a:rPr lang="en-US" dirty="0" err="1"/>
              <a:t>পার্স</a:t>
            </a:r>
            <a:r>
              <a:rPr lang="en-US" dirty="0"/>
              <a:t>, </a:t>
            </a:r>
            <a:r>
              <a:rPr lang="en-US" dirty="0" err="1"/>
              <a:t>বাট্রান্ড</a:t>
            </a:r>
            <a:r>
              <a:rPr lang="en-US" dirty="0"/>
              <a:t> </a:t>
            </a:r>
            <a:r>
              <a:rPr lang="en-US" dirty="0" err="1"/>
              <a:t>রাসেল</a:t>
            </a:r>
            <a:r>
              <a:rPr lang="en-US" dirty="0"/>
              <a:t> </a:t>
            </a:r>
            <a:r>
              <a:rPr lang="en-US" dirty="0" err="1"/>
              <a:t>প্রমূখ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FF94A4-2687-42BB-BE01-DB167E081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আধুনিক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যুগ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96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6B672B-73C6-4561-A619-F71DA6B35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সমসাময়িক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সাম্প্রতিক</a:t>
            </a:r>
            <a:r>
              <a:rPr lang="en-US" dirty="0"/>
              <a:t> </a:t>
            </a:r>
            <a:r>
              <a:rPr lang="en-US" dirty="0" err="1"/>
              <a:t>সময়ে</a:t>
            </a:r>
            <a:r>
              <a:rPr lang="en-US" dirty="0"/>
              <a:t> </a:t>
            </a:r>
            <a:r>
              <a:rPr lang="en-US" dirty="0" err="1"/>
              <a:t>গাণিতিক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প্রতীকি</a:t>
            </a:r>
            <a:r>
              <a:rPr lang="en-US" dirty="0"/>
              <a:t> </a:t>
            </a:r>
            <a:r>
              <a:rPr lang="en-US" dirty="0" err="1"/>
              <a:t>যুক্তিবিদ্যার</a:t>
            </a:r>
            <a:r>
              <a:rPr lang="en-US" dirty="0"/>
              <a:t> </a:t>
            </a:r>
            <a:r>
              <a:rPr lang="en-US" dirty="0" err="1"/>
              <a:t>বিকাশের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ধারা</a:t>
            </a:r>
            <a:r>
              <a:rPr lang="en-US" dirty="0"/>
              <a:t> </a:t>
            </a:r>
            <a:r>
              <a:rPr lang="en-US" dirty="0" err="1"/>
              <a:t>চলছে</a:t>
            </a:r>
            <a:r>
              <a:rPr lang="en-US" dirty="0"/>
              <a:t>। </a:t>
            </a:r>
            <a:r>
              <a:rPr lang="en-US" dirty="0" err="1"/>
              <a:t>যার</a:t>
            </a:r>
            <a:r>
              <a:rPr lang="en-US" dirty="0"/>
              <a:t> </a:t>
            </a:r>
            <a:r>
              <a:rPr lang="en-US" dirty="0" err="1"/>
              <a:t>মূলে</a:t>
            </a:r>
            <a:r>
              <a:rPr lang="en-US" dirty="0"/>
              <a:t> </a:t>
            </a:r>
            <a:r>
              <a:rPr lang="en-US" dirty="0" err="1"/>
              <a:t>কাজ</a:t>
            </a:r>
            <a:r>
              <a:rPr lang="en-US" dirty="0"/>
              <a:t> </a:t>
            </a:r>
            <a:r>
              <a:rPr lang="en-US" dirty="0" err="1"/>
              <a:t>করছে</a:t>
            </a:r>
            <a:r>
              <a:rPr lang="en-US" dirty="0"/>
              <a:t> Logistic </a:t>
            </a:r>
            <a:r>
              <a:rPr lang="en-US" dirty="0" err="1"/>
              <a:t>School।Logistic</a:t>
            </a:r>
            <a:r>
              <a:rPr lang="en-US" dirty="0"/>
              <a:t> School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সম্প্রদায়</a:t>
            </a:r>
            <a:r>
              <a:rPr lang="en-US" dirty="0"/>
              <a:t>।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সাম্প্রতিক</a:t>
            </a:r>
            <a:r>
              <a:rPr lang="en-US" dirty="0"/>
              <a:t> </a:t>
            </a:r>
            <a:r>
              <a:rPr lang="en-US" dirty="0" err="1"/>
              <a:t>যুগের</a:t>
            </a:r>
            <a:r>
              <a:rPr lang="en-US" dirty="0"/>
              <a:t> </a:t>
            </a:r>
            <a:r>
              <a:rPr lang="en-US" dirty="0" err="1"/>
              <a:t>উল্লেখযোগ্য</a:t>
            </a:r>
            <a:r>
              <a:rPr lang="en-US" dirty="0"/>
              <a:t> </a:t>
            </a:r>
            <a:r>
              <a:rPr lang="en-US" dirty="0" err="1"/>
              <a:t>যুক্তিবিদ</a:t>
            </a:r>
            <a:r>
              <a:rPr lang="en-US" dirty="0"/>
              <a:t>: </a:t>
            </a:r>
            <a:r>
              <a:rPr lang="en-US" dirty="0" err="1"/>
              <a:t>গটলব</a:t>
            </a:r>
            <a:r>
              <a:rPr lang="en-US" dirty="0"/>
              <a:t> </a:t>
            </a:r>
            <a:r>
              <a:rPr lang="en-US" dirty="0" err="1"/>
              <a:t>ফ্রেগে</a:t>
            </a:r>
            <a:r>
              <a:rPr lang="en-US" dirty="0"/>
              <a:t>, </a:t>
            </a:r>
            <a:r>
              <a:rPr lang="en-US" dirty="0" err="1"/>
              <a:t>আলফ্রেড</a:t>
            </a:r>
            <a:r>
              <a:rPr lang="en-US" dirty="0"/>
              <a:t> </a:t>
            </a:r>
            <a:r>
              <a:rPr lang="en-US" dirty="0" err="1"/>
              <a:t>হোয়াইটহেড</a:t>
            </a:r>
            <a:r>
              <a:rPr lang="en-US" dirty="0"/>
              <a:t>, </a:t>
            </a:r>
            <a:r>
              <a:rPr lang="en-US" dirty="0" err="1"/>
              <a:t>ডেভিড</a:t>
            </a:r>
            <a:r>
              <a:rPr lang="en-US" dirty="0"/>
              <a:t> </a:t>
            </a:r>
            <a:r>
              <a:rPr lang="en-US" dirty="0" err="1"/>
              <a:t>হিলবার্ট</a:t>
            </a:r>
            <a:r>
              <a:rPr lang="en-US" dirty="0"/>
              <a:t> </a:t>
            </a:r>
            <a:r>
              <a:rPr lang="en-US" dirty="0" err="1"/>
              <a:t>প্রমূখ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2645D-3891-41FD-B036-AC041E0B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সাম্প্রতিক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যুগ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831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A4C45EF-809D-416B-B71C-E6A2B935B7FE}"/>
              </a:ext>
            </a:extLst>
          </p:cNvPr>
          <p:cNvSpPr/>
          <p:nvPr/>
        </p:nvSpPr>
        <p:spPr>
          <a:xfrm>
            <a:off x="2786743" y="2667001"/>
            <a:ext cx="64116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achen Bold Float" panose="02020500000000000000" pitchFamily="18" charset="0"/>
              </a:rPr>
              <a:t>ধন্যবাদ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achen Bold Float" panose="02020500000000000000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achen Bold Float" panose="02020500000000000000" pitchFamily="18" charset="0"/>
              </a:rPr>
              <a:t>সকলকে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achen Bold Float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3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C2998C-9383-4DD1-BC1C-8C9CB71AB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4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dirty="0" err="1"/>
              <a:t>যুক্তিবিদ্যা</a:t>
            </a:r>
            <a:r>
              <a:rPr lang="en-US" sz="4000" b="1" dirty="0"/>
              <a:t> </a:t>
            </a:r>
            <a:r>
              <a:rPr lang="en-US" sz="4000" b="1" dirty="0" err="1"/>
              <a:t>প্রথম</a:t>
            </a:r>
            <a:r>
              <a:rPr lang="en-US" sz="4000" b="1" dirty="0"/>
              <a:t> </a:t>
            </a:r>
            <a:r>
              <a:rPr lang="en-US" sz="4000" b="1" dirty="0" err="1"/>
              <a:t>পত্র</a:t>
            </a:r>
            <a:endParaRPr lang="en-US" sz="4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dirty="0" err="1"/>
              <a:t>প্রথম</a:t>
            </a:r>
            <a:r>
              <a:rPr lang="en-US" sz="4000" b="1" dirty="0"/>
              <a:t> </a:t>
            </a:r>
            <a:r>
              <a:rPr lang="en-US" sz="4000" b="1" dirty="0" err="1"/>
              <a:t>অধ্যায়</a:t>
            </a:r>
            <a:endParaRPr lang="en-US" sz="4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000" b="1" dirty="0" err="1"/>
              <a:t>আজকের</a:t>
            </a:r>
            <a:r>
              <a:rPr lang="en-US" sz="4000" b="1" dirty="0"/>
              <a:t> </a:t>
            </a:r>
            <a:r>
              <a:rPr lang="en-US" sz="4000" b="1" dirty="0" err="1"/>
              <a:t>পাঠ</a:t>
            </a:r>
            <a:r>
              <a:rPr lang="en-US" sz="4000" b="1" dirty="0"/>
              <a:t>: </a:t>
            </a:r>
            <a:r>
              <a:rPr lang="en-US" sz="4000" b="1" dirty="0" err="1"/>
              <a:t>যুক্তিদ্যার</a:t>
            </a:r>
            <a:r>
              <a:rPr lang="en-US" sz="4000" b="1" dirty="0"/>
              <a:t> </a:t>
            </a:r>
            <a:r>
              <a:rPr lang="en-US" sz="4000" b="1" dirty="0" err="1"/>
              <a:t>সংজ্ঞা</a:t>
            </a:r>
            <a:r>
              <a:rPr lang="en-US" sz="4000" b="1" dirty="0"/>
              <a:t> </a:t>
            </a:r>
            <a:r>
              <a:rPr lang="en-US" sz="4000" b="1" dirty="0" err="1"/>
              <a:t>এর</a:t>
            </a:r>
            <a:r>
              <a:rPr lang="en-US" sz="4000" b="1" dirty="0"/>
              <a:t> </a:t>
            </a:r>
            <a:r>
              <a:rPr lang="en-US" sz="4000" b="1" dirty="0" err="1"/>
              <a:t>উৎপত্তি</a:t>
            </a:r>
            <a:r>
              <a:rPr lang="en-US" sz="4000" b="1" dirty="0"/>
              <a:t> </a:t>
            </a:r>
            <a:r>
              <a:rPr lang="en-US" sz="4000" b="1" dirty="0" err="1"/>
              <a:t>এবং</a:t>
            </a:r>
            <a:r>
              <a:rPr lang="en-US" sz="4000" b="1" dirty="0"/>
              <a:t> </a:t>
            </a:r>
            <a:r>
              <a:rPr lang="en-US" sz="4000" b="1" dirty="0" err="1"/>
              <a:t>ক্রমবিকাশ</a:t>
            </a:r>
            <a:endParaRPr lang="en-US" sz="40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73D11-55D2-4475-9C49-9EE1FE7AC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tx1"/>
                </a:solidFill>
              </a:rPr>
              <a:t>পাঠ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পরিচিতি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88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CAF56-D357-44E6-84C5-0B88D683C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795"/>
          </a:xfrm>
        </p:spPr>
        <p:txBody>
          <a:bodyPr/>
          <a:lstStyle/>
          <a:p>
            <a:r>
              <a:rPr lang="en-US" altLang="en-US" b="1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শিক্ষক</a:t>
            </a:r>
            <a:r>
              <a:rPr lang="en-US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পরিচিত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8F0FB5-3F62-4B27-B3C0-0880BC2E9D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6720" y="1386840"/>
            <a:ext cx="9128760" cy="4790123"/>
          </a:xfrm>
        </p:spPr>
        <p:txBody>
          <a:bodyPr>
            <a:normAutofit fontScale="92500" lnSpcReduction="10000"/>
          </a:bodyPr>
          <a:lstStyle/>
          <a:p>
            <a:pPr algn="r">
              <a:spcBef>
                <a:spcPts val="0"/>
              </a:spcBef>
              <a:buNone/>
              <a:defRPr/>
            </a:pPr>
            <a:endParaRPr lang="en-US" alt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  <a:defRPr/>
            </a:pPr>
            <a:endParaRPr lang="en-US" alt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  <a:defRPr/>
            </a:pPr>
            <a:endParaRPr lang="en-US" alt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en-US" alt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en-US" alt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দুলাল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কুমার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ঘোষ</a:t>
            </a:r>
            <a:endParaRPr lang="en-US" alt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প্রভাষক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যুক্তিবিদ্যা</a:t>
            </a:r>
            <a:endParaRPr lang="en-US" altLang="en-US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কোটচাদপুর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পেৌর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ডিগ্রি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কলেজ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কোটচাদপুর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ঝিনাইদহ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।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মোবা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নং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০১৭১২৯৯৪৯০৩।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E-mail:ghoshdulalkumalkumar566@gmail.com   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206A918-A6B5-4D5D-8B1B-6400F375A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1386840"/>
            <a:ext cx="2042160" cy="20421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489571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8F3EC5-9483-4C47-AF08-0FE093B4F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dirty="0" err="1"/>
              <a:t>যুক্তিবিদ্যার</a:t>
            </a:r>
            <a:r>
              <a:rPr lang="en-US" sz="3600" b="1" dirty="0"/>
              <a:t> </a:t>
            </a:r>
            <a:r>
              <a:rPr lang="en-US" sz="3600" b="1" dirty="0" err="1"/>
              <a:t>সংজ্ঞা</a:t>
            </a:r>
            <a:r>
              <a:rPr lang="en-US" sz="3600" b="1" dirty="0"/>
              <a:t> </a:t>
            </a:r>
            <a:r>
              <a:rPr lang="en-US" sz="3600" b="1" dirty="0" err="1"/>
              <a:t>জানতে</a:t>
            </a:r>
            <a:r>
              <a:rPr lang="en-US" sz="3600" b="1" dirty="0"/>
              <a:t> </a:t>
            </a:r>
            <a:r>
              <a:rPr lang="en-US" sz="3600" b="1" dirty="0" err="1"/>
              <a:t>পারবে</a:t>
            </a:r>
            <a:r>
              <a:rPr lang="en-US" sz="36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err="1"/>
              <a:t>যুক্তিবিদ্যার</a:t>
            </a:r>
            <a:r>
              <a:rPr lang="en-US" sz="3600" b="1" dirty="0"/>
              <a:t> </a:t>
            </a:r>
            <a:r>
              <a:rPr lang="en-US" sz="3600" b="1" dirty="0" err="1"/>
              <a:t>উৎপত্তি</a:t>
            </a:r>
            <a:r>
              <a:rPr lang="en-US" sz="3600" b="1" dirty="0"/>
              <a:t> </a:t>
            </a:r>
            <a:r>
              <a:rPr lang="en-US" sz="3600" b="1" dirty="0" err="1"/>
              <a:t>সম্পর্কে</a:t>
            </a:r>
            <a:r>
              <a:rPr lang="en-US" sz="3600" b="1" dirty="0"/>
              <a:t> </a:t>
            </a:r>
            <a:r>
              <a:rPr lang="en-US" sz="3600" b="1" dirty="0" err="1"/>
              <a:t>জানতে</a:t>
            </a:r>
            <a:r>
              <a:rPr lang="en-US" sz="3600" b="1" dirty="0"/>
              <a:t> </a:t>
            </a:r>
            <a:r>
              <a:rPr lang="en-US" sz="3600" b="1" dirty="0" err="1"/>
              <a:t>পারবে</a:t>
            </a:r>
            <a:r>
              <a:rPr lang="en-US" sz="36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err="1"/>
              <a:t>যুক্তিবিদ্যার</a:t>
            </a:r>
            <a:r>
              <a:rPr lang="en-US" sz="3600" b="1" dirty="0"/>
              <a:t> </a:t>
            </a:r>
            <a:r>
              <a:rPr lang="en-US" sz="3600" b="1" dirty="0" err="1"/>
              <a:t>ক্রমবিকাশ</a:t>
            </a:r>
            <a:r>
              <a:rPr lang="en-US" sz="3600" b="1" dirty="0"/>
              <a:t> </a:t>
            </a:r>
            <a:r>
              <a:rPr lang="en-US" sz="3600" b="1" dirty="0" err="1"/>
              <a:t>সম্বন্ধে</a:t>
            </a:r>
            <a:r>
              <a:rPr lang="en-US" sz="3600" b="1" dirty="0"/>
              <a:t> </a:t>
            </a:r>
            <a:r>
              <a:rPr lang="en-US" sz="3600" b="1" dirty="0" err="1"/>
              <a:t>বর্ণনা</a:t>
            </a:r>
            <a:r>
              <a:rPr lang="en-US" sz="3600" b="1" dirty="0"/>
              <a:t> </a:t>
            </a:r>
            <a:r>
              <a:rPr lang="en-US" sz="3600" b="1" dirty="0" err="1"/>
              <a:t>করতে</a:t>
            </a:r>
            <a:r>
              <a:rPr lang="en-US" sz="3600" b="1" dirty="0"/>
              <a:t> </a:t>
            </a:r>
            <a:r>
              <a:rPr lang="en-US" sz="3600" b="1" dirty="0" err="1"/>
              <a:t>পারবে</a:t>
            </a:r>
            <a:r>
              <a:rPr lang="en-US" sz="3600" b="1" dirty="0"/>
              <a:t>।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84FCBF-5A43-456C-B3AF-67BABF8A0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শিক্ষণফল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84902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9A9851-F9F4-4761-B517-EAE13D5CB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b="1" dirty="0" err="1"/>
              <a:t>যুক্তিবিদ্যার</a:t>
            </a:r>
            <a:r>
              <a:rPr lang="en-US" b="1" dirty="0"/>
              <a:t> </a:t>
            </a:r>
            <a:r>
              <a:rPr lang="en-US" b="1" dirty="0" err="1"/>
              <a:t>সংজ্ঞা</a:t>
            </a:r>
            <a:r>
              <a:rPr lang="en-US" b="1" dirty="0"/>
              <a:t>: </a:t>
            </a:r>
            <a:r>
              <a:rPr lang="en-US" b="1" dirty="0" err="1"/>
              <a:t>ইন্দ্রিয়</a:t>
            </a:r>
            <a:r>
              <a:rPr lang="en-US" b="1" dirty="0"/>
              <a:t> </a:t>
            </a:r>
            <a:r>
              <a:rPr lang="en-US" b="1" dirty="0" err="1"/>
              <a:t>অভিজ্ঞতার</a:t>
            </a:r>
            <a:r>
              <a:rPr lang="en-US" b="1" dirty="0"/>
              <a:t> </a:t>
            </a:r>
            <a:r>
              <a:rPr lang="en-US" b="1" dirty="0" err="1"/>
              <a:t>মাধ্যমে</a:t>
            </a:r>
            <a:r>
              <a:rPr lang="en-US" b="1" dirty="0"/>
              <a:t> </a:t>
            </a:r>
            <a:r>
              <a:rPr lang="en-US" b="1" dirty="0" err="1"/>
              <a:t>প্রাপ্ত</a:t>
            </a:r>
            <a:r>
              <a:rPr lang="en-US" b="1" dirty="0"/>
              <a:t> </a:t>
            </a:r>
            <a:r>
              <a:rPr lang="en-US" b="1" dirty="0" err="1"/>
              <a:t>জ্ঞান</a:t>
            </a:r>
            <a:r>
              <a:rPr lang="en-US" b="1" dirty="0"/>
              <a:t> </a:t>
            </a:r>
            <a:r>
              <a:rPr lang="en-US" b="1" dirty="0" err="1"/>
              <a:t>প্রত্যক্ষ</a:t>
            </a:r>
            <a:r>
              <a:rPr lang="en-US" b="1" dirty="0"/>
              <a:t> </a:t>
            </a:r>
            <a:r>
              <a:rPr lang="en-US" b="1" dirty="0" err="1"/>
              <a:t>জ্ঞান</a:t>
            </a:r>
            <a:r>
              <a:rPr lang="en-US" b="1" dirty="0"/>
              <a:t>। এ </a:t>
            </a:r>
            <a:r>
              <a:rPr lang="en-US" b="1" dirty="0" err="1"/>
              <a:t>প্রত্যক্ষ</a:t>
            </a:r>
            <a:r>
              <a:rPr lang="en-US" b="1" dirty="0"/>
              <a:t> </a:t>
            </a:r>
            <a:r>
              <a:rPr lang="en-US" b="1" dirty="0" err="1"/>
              <a:t>জ্ঞান</a:t>
            </a:r>
            <a:r>
              <a:rPr lang="en-US" b="1" dirty="0"/>
              <a:t> </a:t>
            </a:r>
            <a:r>
              <a:rPr lang="en-US" b="1" dirty="0" err="1"/>
              <a:t>সবক্ষেত্রে</a:t>
            </a:r>
            <a:r>
              <a:rPr lang="en-US" b="1" dirty="0"/>
              <a:t> </a:t>
            </a:r>
            <a:r>
              <a:rPr lang="en-US" b="1" dirty="0" err="1"/>
              <a:t>অর্জন</a:t>
            </a:r>
            <a:r>
              <a:rPr lang="en-US" b="1" dirty="0"/>
              <a:t> </a:t>
            </a:r>
            <a:r>
              <a:rPr lang="en-US" b="1" dirty="0" err="1"/>
              <a:t>করা</a:t>
            </a:r>
            <a:r>
              <a:rPr lang="en-US" b="1" dirty="0"/>
              <a:t> </a:t>
            </a:r>
            <a:r>
              <a:rPr lang="en-US" b="1" dirty="0" err="1"/>
              <a:t>সম্ভব</a:t>
            </a:r>
            <a:r>
              <a:rPr lang="en-US" b="1" dirty="0"/>
              <a:t> </a:t>
            </a:r>
            <a:r>
              <a:rPr lang="en-US" b="1" dirty="0" err="1"/>
              <a:t>নয়</a:t>
            </a:r>
            <a:r>
              <a:rPr lang="en-US" b="1" dirty="0"/>
              <a:t>। </a:t>
            </a:r>
            <a:r>
              <a:rPr lang="en-US" b="1" dirty="0" err="1"/>
              <a:t>সেক্ষেত্রে</a:t>
            </a:r>
            <a:r>
              <a:rPr lang="en-US" b="1" dirty="0"/>
              <a:t> </a:t>
            </a:r>
            <a:r>
              <a:rPr lang="en-US" b="1" dirty="0" err="1"/>
              <a:t>আশ্রয়</a:t>
            </a:r>
            <a:r>
              <a:rPr lang="en-US" b="1" dirty="0"/>
              <a:t> </a:t>
            </a:r>
            <a:r>
              <a:rPr lang="en-US" b="1" dirty="0" err="1"/>
              <a:t>নিতে</a:t>
            </a:r>
            <a:r>
              <a:rPr lang="en-US" b="1" dirty="0"/>
              <a:t> </a:t>
            </a:r>
            <a:r>
              <a:rPr lang="en-US" b="1" dirty="0" err="1"/>
              <a:t>হয়</a:t>
            </a:r>
            <a:r>
              <a:rPr lang="en-US" b="1" dirty="0"/>
              <a:t> </a:t>
            </a:r>
            <a:r>
              <a:rPr lang="en-US" b="1" dirty="0" err="1"/>
              <a:t>অনুমানের</a:t>
            </a:r>
            <a:r>
              <a:rPr lang="en-US" b="1" dirty="0"/>
              <a:t>। এ </a:t>
            </a:r>
            <a:r>
              <a:rPr lang="en-US" b="1" dirty="0" err="1"/>
              <a:t>অনুমান</a:t>
            </a:r>
            <a:r>
              <a:rPr lang="en-US" b="1" dirty="0"/>
              <a:t> </a:t>
            </a:r>
            <a:r>
              <a:rPr lang="en-US" b="1" dirty="0" err="1"/>
              <a:t>প্রক্রিয়াকে</a:t>
            </a:r>
            <a:r>
              <a:rPr lang="en-US" b="1" dirty="0"/>
              <a:t> </a:t>
            </a:r>
            <a:r>
              <a:rPr lang="en-US" b="1" dirty="0" err="1"/>
              <a:t>আশ্রয়</a:t>
            </a:r>
            <a:r>
              <a:rPr lang="en-US" b="1" dirty="0"/>
              <a:t> </a:t>
            </a:r>
            <a:r>
              <a:rPr lang="en-US" b="1" dirty="0" err="1"/>
              <a:t>করে</a:t>
            </a:r>
            <a:r>
              <a:rPr lang="en-US" b="1" dirty="0"/>
              <a:t> </a:t>
            </a:r>
            <a:r>
              <a:rPr lang="en-US" b="1" dirty="0" err="1"/>
              <a:t>যে</a:t>
            </a:r>
            <a:r>
              <a:rPr lang="en-US" b="1" dirty="0"/>
              <a:t> </a:t>
            </a:r>
            <a:r>
              <a:rPr lang="en-US" b="1" dirty="0" err="1"/>
              <a:t>শাস্ত্র</a:t>
            </a:r>
            <a:r>
              <a:rPr lang="en-US" b="1" dirty="0"/>
              <a:t>  </a:t>
            </a:r>
            <a:r>
              <a:rPr lang="en-US" b="1" dirty="0" err="1"/>
              <a:t>সত্য</a:t>
            </a:r>
            <a:r>
              <a:rPr lang="en-US" b="1" dirty="0"/>
              <a:t> </a:t>
            </a:r>
            <a:r>
              <a:rPr lang="en-US" b="1" dirty="0" err="1"/>
              <a:t>অর্জন</a:t>
            </a:r>
            <a:r>
              <a:rPr lang="en-US" b="1" dirty="0"/>
              <a:t> </a:t>
            </a:r>
            <a:r>
              <a:rPr lang="en-US" b="1" dirty="0" err="1"/>
              <a:t>করে</a:t>
            </a:r>
            <a:r>
              <a:rPr lang="en-US" b="1" dirty="0"/>
              <a:t> </a:t>
            </a:r>
            <a:r>
              <a:rPr lang="en-US" b="1" dirty="0" err="1"/>
              <a:t>এবং</a:t>
            </a:r>
            <a:r>
              <a:rPr lang="en-US" b="1" dirty="0"/>
              <a:t> </a:t>
            </a:r>
            <a:r>
              <a:rPr lang="en-US" b="1" dirty="0" err="1"/>
              <a:t>মিথ্যাকে</a:t>
            </a:r>
            <a:r>
              <a:rPr lang="en-US" b="1" dirty="0"/>
              <a:t> </a:t>
            </a:r>
            <a:r>
              <a:rPr lang="en-US" b="1" dirty="0" err="1"/>
              <a:t>বর্জন</a:t>
            </a:r>
            <a:r>
              <a:rPr lang="en-US" b="1" dirty="0"/>
              <a:t> </a:t>
            </a:r>
            <a:r>
              <a:rPr lang="en-US" b="1" dirty="0" err="1"/>
              <a:t>করার</a:t>
            </a:r>
            <a:r>
              <a:rPr lang="en-US" b="1" dirty="0"/>
              <a:t> </a:t>
            </a:r>
            <a:r>
              <a:rPr lang="en-US" b="1" dirty="0" err="1"/>
              <a:t>জন্য</a:t>
            </a:r>
            <a:r>
              <a:rPr lang="en-US" b="1" dirty="0"/>
              <a:t> </a:t>
            </a:r>
            <a:r>
              <a:rPr lang="en-US" b="1" dirty="0" err="1"/>
              <a:t>ব্রতী</a:t>
            </a:r>
            <a:r>
              <a:rPr lang="en-US" b="1" dirty="0"/>
              <a:t> </a:t>
            </a:r>
            <a:r>
              <a:rPr lang="en-US" b="1" dirty="0" err="1"/>
              <a:t>হয়</a:t>
            </a:r>
            <a:r>
              <a:rPr lang="en-US" b="1" dirty="0"/>
              <a:t> </a:t>
            </a:r>
            <a:r>
              <a:rPr lang="en-US" b="1" dirty="0" err="1"/>
              <a:t>তাকে</a:t>
            </a:r>
            <a:r>
              <a:rPr lang="en-US" b="1" dirty="0"/>
              <a:t> </a:t>
            </a:r>
            <a:r>
              <a:rPr lang="en-US" b="1" dirty="0" err="1"/>
              <a:t>যুক্তিবিদ্যা</a:t>
            </a:r>
            <a:r>
              <a:rPr lang="en-US" b="1" dirty="0"/>
              <a:t> </a:t>
            </a:r>
            <a:r>
              <a:rPr lang="en-US" b="1" dirty="0" err="1"/>
              <a:t>বলে</a:t>
            </a:r>
            <a:r>
              <a:rPr lang="en-US" b="1" dirty="0"/>
              <a:t>।</a:t>
            </a:r>
          </a:p>
          <a:p>
            <a:pPr marL="0" indent="0" algn="just">
              <a:buNone/>
            </a:pPr>
            <a:r>
              <a:rPr lang="en-US" b="1" dirty="0" err="1"/>
              <a:t>যুক্তিবিদ্যার</a:t>
            </a:r>
            <a:r>
              <a:rPr lang="en-US" b="1" dirty="0"/>
              <a:t> </a:t>
            </a:r>
            <a:r>
              <a:rPr lang="en-US" b="1" dirty="0" err="1"/>
              <a:t>শাব্দিক</a:t>
            </a:r>
            <a:r>
              <a:rPr lang="en-US" b="1" dirty="0"/>
              <a:t> </a:t>
            </a:r>
            <a:r>
              <a:rPr lang="en-US" b="1" dirty="0" err="1"/>
              <a:t>অর্থ</a:t>
            </a:r>
            <a:r>
              <a:rPr lang="en-US" b="1" dirty="0"/>
              <a:t>: </a:t>
            </a:r>
            <a:r>
              <a:rPr lang="en-US" b="1" dirty="0" err="1"/>
              <a:t>যুক্তিবিদ্যার</a:t>
            </a:r>
            <a:r>
              <a:rPr lang="en-US" b="1" dirty="0"/>
              <a:t> </a:t>
            </a:r>
            <a:r>
              <a:rPr lang="en-US" b="1" dirty="0" err="1"/>
              <a:t>ইংরেজি</a:t>
            </a:r>
            <a:r>
              <a:rPr lang="en-US" b="1" dirty="0"/>
              <a:t> </a:t>
            </a:r>
            <a:r>
              <a:rPr lang="en-US" b="1" dirty="0" err="1"/>
              <a:t>প্রতিশব্দ</a:t>
            </a:r>
            <a:r>
              <a:rPr lang="en-US" b="1" dirty="0"/>
              <a:t> Logic </a:t>
            </a:r>
            <a:r>
              <a:rPr lang="en-US" b="1" dirty="0" err="1"/>
              <a:t>এর</a:t>
            </a:r>
            <a:r>
              <a:rPr lang="en-US" b="1" dirty="0"/>
              <a:t> </a:t>
            </a:r>
            <a:r>
              <a:rPr lang="en-US" b="1" dirty="0" err="1"/>
              <a:t>উৎপত্তি</a:t>
            </a:r>
            <a:r>
              <a:rPr lang="en-US" b="1" dirty="0"/>
              <a:t> </a:t>
            </a:r>
            <a:r>
              <a:rPr lang="en-US" b="1" dirty="0" err="1"/>
              <a:t>গ্রীক</a:t>
            </a:r>
            <a:r>
              <a:rPr lang="en-US" b="1" dirty="0"/>
              <a:t> </a:t>
            </a:r>
            <a:r>
              <a:rPr lang="en-US" b="1" dirty="0" err="1"/>
              <a:t>শব্দ</a:t>
            </a:r>
            <a:r>
              <a:rPr lang="en-US" b="1" dirty="0"/>
              <a:t> </a:t>
            </a:r>
            <a:r>
              <a:rPr lang="en-US" b="1" dirty="0" err="1"/>
              <a:t>Logike</a:t>
            </a:r>
            <a:r>
              <a:rPr lang="en-US" b="1" dirty="0"/>
              <a:t> </a:t>
            </a:r>
            <a:r>
              <a:rPr lang="en-US" b="1" dirty="0" err="1"/>
              <a:t>থেকে</a:t>
            </a:r>
            <a:r>
              <a:rPr lang="en-US" b="1" dirty="0"/>
              <a:t>।  </a:t>
            </a:r>
            <a:r>
              <a:rPr lang="en-US" b="1" dirty="0" err="1"/>
              <a:t>Logike</a:t>
            </a:r>
            <a:r>
              <a:rPr lang="en-US" b="1" dirty="0"/>
              <a:t> </a:t>
            </a:r>
            <a:r>
              <a:rPr lang="en-US" b="1" dirty="0" err="1"/>
              <a:t>শব্দটি</a:t>
            </a:r>
            <a:r>
              <a:rPr lang="en-US" b="1" dirty="0"/>
              <a:t> </a:t>
            </a:r>
            <a:r>
              <a:rPr lang="en-US" b="1" dirty="0" err="1"/>
              <a:t>গ্রীক</a:t>
            </a:r>
            <a:r>
              <a:rPr lang="en-US" b="1" dirty="0"/>
              <a:t> </a:t>
            </a:r>
            <a:r>
              <a:rPr lang="en-US" b="1" dirty="0" err="1"/>
              <a:t>শব্দ</a:t>
            </a:r>
            <a:r>
              <a:rPr lang="en-US" b="1" dirty="0"/>
              <a:t> Logos </a:t>
            </a:r>
            <a:r>
              <a:rPr lang="en-US" b="1" dirty="0" err="1"/>
              <a:t>শব্দের</a:t>
            </a:r>
            <a:r>
              <a:rPr lang="en-US" b="1" dirty="0"/>
              <a:t> </a:t>
            </a:r>
            <a:r>
              <a:rPr lang="en-US" b="1" dirty="0" err="1"/>
              <a:t>বিশেষণ।Logos</a:t>
            </a:r>
            <a:r>
              <a:rPr lang="en-US" b="1" dirty="0"/>
              <a:t> </a:t>
            </a:r>
            <a:r>
              <a:rPr lang="en-US" b="1" dirty="0" err="1"/>
              <a:t>শব্দের</a:t>
            </a:r>
            <a:r>
              <a:rPr lang="en-US" b="1" dirty="0"/>
              <a:t> </a:t>
            </a:r>
            <a:r>
              <a:rPr lang="en-US" b="1" dirty="0" err="1"/>
              <a:t>অর্থ</a:t>
            </a:r>
            <a:r>
              <a:rPr lang="en-US" b="1" dirty="0"/>
              <a:t> </a:t>
            </a:r>
            <a:r>
              <a:rPr lang="en-US" b="1" dirty="0" err="1"/>
              <a:t>হলো</a:t>
            </a:r>
            <a:r>
              <a:rPr lang="en-US" b="1" dirty="0"/>
              <a:t> </a:t>
            </a:r>
            <a:r>
              <a:rPr lang="en-US" b="1" dirty="0" err="1"/>
              <a:t>চিন্তা</a:t>
            </a:r>
            <a:r>
              <a:rPr lang="en-US" b="1" dirty="0"/>
              <a:t> </a:t>
            </a:r>
            <a:r>
              <a:rPr lang="en-US" b="1" dirty="0" err="1"/>
              <a:t>বা</a:t>
            </a:r>
            <a:r>
              <a:rPr lang="en-US" b="1" dirty="0"/>
              <a:t> </a:t>
            </a:r>
            <a:r>
              <a:rPr lang="en-US" b="1" dirty="0" err="1"/>
              <a:t>ভাষা</a:t>
            </a:r>
            <a:r>
              <a:rPr lang="en-US" b="1" dirty="0"/>
              <a:t>। </a:t>
            </a:r>
            <a:r>
              <a:rPr lang="en-US" b="1" dirty="0" err="1"/>
              <a:t>সুতারাং</a:t>
            </a:r>
            <a:r>
              <a:rPr lang="en-US" b="1" dirty="0"/>
              <a:t> </a:t>
            </a:r>
            <a:r>
              <a:rPr lang="en-US" b="1" dirty="0" err="1"/>
              <a:t>শব্দগত</a:t>
            </a:r>
            <a:r>
              <a:rPr lang="en-US" b="1" dirty="0"/>
              <a:t> </a:t>
            </a:r>
            <a:r>
              <a:rPr lang="en-US" b="1" dirty="0" err="1"/>
              <a:t>অর্থে</a:t>
            </a:r>
            <a:r>
              <a:rPr lang="en-US" b="1" dirty="0"/>
              <a:t> </a:t>
            </a:r>
            <a:r>
              <a:rPr lang="en-US" b="1" dirty="0" err="1"/>
              <a:t>যুক্তিবিদ্যাকে</a:t>
            </a:r>
            <a:r>
              <a:rPr lang="en-US" b="1" dirty="0"/>
              <a:t> </a:t>
            </a:r>
            <a:r>
              <a:rPr lang="en-US" b="1" dirty="0" err="1"/>
              <a:t>ভাষায়</a:t>
            </a:r>
            <a:r>
              <a:rPr lang="en-US" b="1" dirty="0"/>
              <a:t> </a:t>
            </a:r>
            <a:r>
              <a:rPr lang="en-US" b="1" dirty="0" err="1"/>
              <a:t>প্রকাশিত</a:t>
            </a:r>
            <a:r>
              <a:rPr lang="en-US" b="1" dirty="0"/>
              <a:t> </a:t>
            </a:r>
            <a:r>
              <a:rPr lang="en-US" b="1" dirty="0" err="1"/>
              <a:t>চিন্তার</a:t>
            </a:r>
            <a:r>
              <a:rPr lang="en-US" b="1" dirty="0"/>
              <a:t> </a:t>
            </a:r>
            <a:r>
              <a:rPr lang="en-US" b="1" dirty="0" err="1"/>
              <a:t>বিজ্ঞান</a:t>
            </a:r>
            <a:r>
              <a:rPr lang="en-US" b="1" dirty="0"/>
              <a:t> </a:t>
            </a:r>
            <a:r>
              <a:rPr lang="en-US" b="1" dirty="0" err="1"/>
              <a:t>বলা</a:t>
            </a:r>
            <a:r>
              <a:rPr lang="en-US" b="1" dirty="0"/>
              <a:t> </a:t>
            </a:r>
            <a:r>
              <a:rPr lang="en-US" b="1" dirty="0" err="1"/>
              <a:t>যায়</a:t>
            </a:r>
            <a:r>
              <a:rPr lang="en-US" b="1" dirty="0"/>
              <a:t>।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031AE0-EB8F-419A-A32C-BB798665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যুক্তিবিদ্যার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সংজ্ঞা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279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57F82B-6570-4F4F-8C8D-26632B885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হল</a:t>
            </a:r>
            <a:r>
              <a:rPr lang="en-US" dirty="0"/>
              <a:t> </a:t>
            </a:r>
            <a:r>
              <a:rPr lang="en-US" dirty="0" err="1"/>
              <a:t>চিন্তার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।” </a:t>
            </a:r>
            <a:r>
              <a:rPr lang="en-US" dirty="0" err="1"/>
              <a:t>যোশেফ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সঠিক</a:t>
            </a:r>
            <a:r>
              <a:rPr lang="en-US" dirty="0"/>
              <a:t> </a:t>
            </a:r>
            <a:r>
              <a:rPr lang="en-US" dirty="0" err="1"/>
              <a:t>চিন্তাধারা</a:t>
            </a:r>
            <a:r>
              <a:rPr lang="en-US" dirty="0"/>
              <a:t> </a:t>
            </a:r>
            <a:r>
              <a:rPr lang="en-US" dirty="0" err="1"/>
              <a:t>নির্ভর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এরুপ</a:t>
            </a:r>
            <a:r>
              <a:rPr lang="en-US" dirty="0"/>
              <a:t> </a:t>
            </a:r>
            <a:r>
              <a:rPr lang="en-US" dirty="0" err="1"/>
              <a:t>শর্তসমূহের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ভ্রান্ত</a:t>
            </a:r>
            <a:r>
              <a:rPr lang="en-US" dirty="0"/>
              <a:t> </a:t>
            </a:r>
            <a:r>
              <a:rPr lang="en-US" dirty="0" err="1"/>
              <a:t>চিন্তাধারাকে</a:t>
            </a:r>
            <a:r>
              <a:rPr lang="en-US" dirty="0"/>
              <a:t> </a:t>
            </a:r>
            <a:r>
              <a:rPr lang="en-US" dirty="0" err="1"/>
              <a:t>পরিহার</a:t>
            </a:r>
            <a:r>
              <a:rPr lang="en-US" dirty="0"/>
              <a:t> ও </a:t>
            </a:r>
            <a:r>
              <a:rPr lang="en-US" dirty="0" err="1"/>
              <a:t>সঠিক</a:t>
            </a:r>
            <a:r>
              <a:rPr lang="en-US" dirty="0"/>
              <a:t> </a:t>
            </a:r>
            <a:r>
              <a:rPr lang="en-US" dirty="0" err="1"/>
              <a:t>চিন্তাধারাকে</a:t>
            </a:r>
            <a:r>
              <a:rPr lang="en-US" dirty="0"/>
              <a:t> </a:t>
            </a:r>
            <a:r>
              <a:rPr lang="en-US" dirty="0" err="1"/>
              <a:t>অর্জন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মত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কলাকেই</a:t>
            </a:r>
            <a:r>
              <a:rPr lang="en-US" dirty="0"/>
              <a:t> </a:t>
            </a: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 </a:t>
            </a:r>
            <a:r>
              <a:rPr lang="en-US" dirty="0" err="1"/>
              <a:t>সজ্ঞায়িত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।”- </a:t>
            </a:r>
            <a:r>
              <a:rPr lang="en-US" dirty="0" err="1"/>
              <a:t>ফাউলার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চিন্তা</a:t>
            </a:r>
            <a:r>
              <a:rPr lang="en-US" dirty="0"/>
              <a:t> </a:t>
            </a:r>
            <a:r>
              <a:rPr lang="en-US" dirty="0" err="1"/>
              <a:t>বিষয়ক</a:t>
            </a:r>
            <a:r>
              <a:rPr lang="en-US" dirty="0"/>
              <a:t> </a:t>
            </a:r>
            <a:r>
              <a:rPr lang="en-US" dirty="0" err="1"/>
              <a:t>নিয়মাবলীকে</a:t>
            </a:r>
            <a:r>
              <a:rPr lang="en-US" dirty="0"/>
              <a:t> </a:t>
            </a:r>
            <a:r>
              <a:rPr lang="en-US" dirty="0" err="1"/>
              <a:t>নিয়ন্ত্রন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এরুপ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বিজ্ঞানকে</a:t>
            </a:r>
            <a:r>
              <a:rPr lang="en-US" dirty="0"/>
              <a:t> </a:t>
            </a: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 </a:t>
            </a:r>
            <a:r>
              <a:rPr lang="en-US" dirty="0" err="1"/>
              <a:t>সংজ্ঞায়িত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, </a:t>
            </a:r>
            <a:r>
              <a:rPr lang="en-US" dirty="0" err="1"/>
              <a:t>অর্থ্যা</a:t>
            </a:r>
            <a:r>
              <a:rPr lang="en-US" dirty="0"/>
              <a:t>ৎ </a:t>
            </a: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err="1"/>
              <a:t>কতকগুলো</a:t>
            </a:r>
            <a:r>
              <a:rPr lang="en-US" dirty="0"/>
              <a:t> </a:t>
            </a:r>
            <a:r>
              <a:rPr lang="en-US" dirty="0" err="1"/>
              <a:t>স্বত:সিদ্ধ</a:t>
            </a:r>
            <a:r>
              <a:rPr lang="en-US" dirty="0"/>
              <a:t> </a:t>
            </a:r>
            <a:r>
              <a:rPr lang="en-US" dirty="0" err="1"/>
              <a:t>নিয়ম</a:t>
            </a:r>
            <a:r>
              <a:rPr lang="en-US" dirty="0"/>
              <a:t> ও </a:t>
            </a:r>
            <a:r>
              <a:rPr lang="en-US" dirty="0" err="1"/>
              <a:t>বিধি</a:t>
            </a:r>
            <a:r>
              <a:rPr lang="en-US" dirty="0"/>
              <a:t> </a:t>
            </a:r>
            <a:r>
              <a:rPr lang="en-US" dirty="0" err="1"/>
              <a:t>সংক্রান্ত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যাদের</a:t>
            </a:r>
            <a:r>
              <a:rPr lang="en-US" dirty="0"/>
              <a:t> </a:t>
            </a:r>
            <a:r>
              <a:rPr lang="en-US" dirty="0" err="1"/>
              <a:t>সাথে</a:t>
            </a:r>
            <a:r>
              <a:rPr lang="en-US" dirty="0"/>
              <a:t> </a:t>
            </a:r>
            <a:r>
              <a:rPr lang="en-US" dirty="0" err="1"/>
              <a:t>বৈধ</a:t>
            </a:r>
            <a:r>
              <a:rPr lang="en-US" dirty="0"/>
              <a:t> </a:t>
            </a:r>
            <a:r>
              <a:rPr lang="en-US" dirty="0" err="1"/>
              <a:t>হওয়ার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চিন্তাকে</a:t>
            </a:r>
            <a:r>
              <a:rPr lang="en-US" dirty="0"/>
              <a:t> </a:t>
            </a:r>
            <a:r>
              <a:rPr lang="en-US" dirty="0" err="1"/>
              <a:t>অবশ্যই</a:t>
            </a:r>
            <a:r>
              <a:rPr lang="en-US" dirty="0"/>
              <a:t> </a:t>
            </a:r>
            <a:r>
              <a:rPr lang="en-US" dirty="0" err="1"/>
              <a:t>সংগতিপূর্ণ</a:t>
            </a:r>
            <a:r>
              <a:rPr lang="en-US" dirty="0"/>
              <a:t> </a:t>
            </a:r>
            <a:r>
              <a:rPr lang="en-US" dirty="0" err="1"/>
              <a:t>হতে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।”-</a:t>
            </a:r>
            <a:r>
              <a:rPr lang="en-US" dirty="0" err="1"/>
              <a:t>পি.কে</a:t>
            </a:r>
            <a:r>
              <a:rPr lang="en-US" dirty="0"/>
              <a:t> </a:t>
            </a:r>
            <a:r>
              <a:rPr lang="en-US" dirty="0" err="1"/>
              <a:t>রায়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err="1"/>
              <a:t>বোধশক্তির</a:t>
            </a:r>
            <a:r>
              <a:rPr lang="en-US" dirty="0"/>
              <a:t> </a:t>
            </a:r>
            <a:r>
              <a:rPr lang="en-US" dirty="0" err="1"/>
              <a:t>যেসব</a:t>
            </a:r>
            <a:r>
              <a:rPr lang="en-US" dirty="0"/>
              <a:t> </a:t>
            </a:r>
            <a:r>
              <a:rPr lang="en-US" dirty="0" err="1"/>
              <a:t>ক্রিয়াপদ্ধতি</a:t>
            </a:r>
            <a:r>
              <a:rPr lang="en-US" dirty="0"/>
              <a:t> </a:t>
            </a:r>
            <a:r>
              <a:rPr lang="en-US" dirty="0" err="1"/>
              <a:t>সাক্ষ্যবিচারের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অপরিহার্য</a:t>
            </a:r>
            <a:r>
              <a:rPr lang="en-US" dirty="0"/>
              <a:t> </a:t>
            </a:r>
            <a:r>
              <a:rPr lang="en-US" dirty="0" err="1"/>
              <a:t>তাদের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, </a:t>
            </a:r>
            <a:r>
              <a:rPr lang="en-US" dirty="0" err="1"/>
              <a:t>জ্ঞাত</a:t>
            </a:r>
            <a:r>
              <a:rPr lang="en-US" dirty="0"/>
              <a:t> </a:t>
            </a:r>
            <a:r>
              <a:rPr lang="en-US" dirty="0" err="1"/>
              <a:t>সত্য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অজ্ঞাত</a:t>
            </a:r>
            <a:r>
              <a:rPr lang="en-US" dirty="0"/>
              <a:t> </a:t>
            </a:r>
            <a:r>
              <a:rPr lang="en-US" dirty="0" err="1"/>
              <a:t>সত্যে</a:t>
            </a:r>
            <a:r>
              <a:rPr lang="en-US" dirty="0"/>
              <a:t> </a:t>
            </a:r>
            <a:r>
              <a:rPr lang="en-US" dirty="0" err="1"/>
              <a:t>উপনীত</a:t>
            </a:r>
            <a:r>
              <a:rPr lang="en-US" dirty="0"/>
              <a:t> </a:t>
            </a:r>
            <a:r>
              <a:rPr lang="en-US" dirty="0" err="1"/>
              <a:t>হবার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তাদের</a:t>
            </a:r>
            <a:r>
              <a:rPr lang="en-US" dirty="0"/>
              <a:t> </a:t>
            </a:r>
            <a:r>
              <a:rPr lang="en-US" dirty="0" err="1"/>
              <a:t>সহায়ক</a:t>
            </a:r>
            <a:r>
              <a:rPr lang="en-US" dirty="0"/>
              <a:t> </a:t>
            </a:r>
            <a:r>
              <a:rPr lang="en-US" dirty="0" err="1"/>
              <a:t>অন্যান্য</a:t>
            </a:r>
            <a:r>
              <a:rPr lang="en-US" dirty="0"/>
              <a:t> </a:t>
            </a:r>
            <a:r>
              <a:rPr lang="en-US" dirty="0" err="1"/>
              <a:t>বুদ্ধিমূলক</a:t>
            </a:r>
            <a:r>
              <a:rPr lang="en-US" dirty="0"/>
              <a:t> </a:t>
            </a:r>
            <a:r>
              <a:rPr lang="en-US" dirty="0" err="1"/>
              <a:t>ক্রিয়াসমুহ</a:t>
            </a:r>
            <a:r>
              <a:rPr lang="en-US" dirty="0"/>
              <a:t>- </a:t>
            </a:r>
            <a:r>
              <a:rPr lang="en-US" dirty="0" err="1"/>
              <a:t>তাদের</a:t>
            </a:r>
            <a:r>
              <a:rPr lang="en-US" dirty="0"/>
              <a:t> </a:t>
            </a:r>
            <a:r>
              <a:rPr lang="en-US" dirty="0" err="1"/>
              <a:t>উভয়েরই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।”- </a:t>
            </a:r>
            <a:r>
              <a:rPr lang="en-US" dirty="0" err="1"/>
              <a:t>জে.এস</a:t>
            </a:r>
            <a:r>
              <a:rPr lang="en-US" dirty="0"/>
              <a:t> </a:t>
            </a:r>
            <a:r>
              <a:rPr lang="en-US" dirty="0" err="1"/>
              <a:t>মিল</a:t>
            </a:r>
            <a:r>
              <a:rPr lang="en-US" dirty="0"/>
              <a:t>।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11738-04A5-43E3-8F2B-D90FBE7B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প্রামাণ্য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সংজ্ঞা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31501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4C7C0-5906-4AAF-A9A5-B13A2A5CB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মানব</a:t>
            </a:r>
            <a:r>
              <a:rPr lang="en-US" dirty="0"/>
              <a:t> </a:t>
            </a:r>
            <a:r>
              <a:rPr lang="en-US" dirty="0" err="1"/>
              <a:t>সভ্যতার</a:t>
            </a:r>
            <a:r>
              <a:rPr lang="en-US" dirty="0"/>
              <a:t> </a:t>
            </a:r>
            <a:r>
              <a:rPr lang="en-US" dirty="0" err="1"/>
              <a:t>ইতিহাস</a:t>
            </a:r>
            <a:r>
              <a:rPr lang="en-US" dirty="0"/>
              <a:t> </a:t>
            </a:r>
            <a:r>
              <a:rPr lang="en-US" dirty="0" err="1"/>
              <a:t>অনুসন্ধান</a:t>
            </a:r>
            <a:r>
              <a:rPr lang="en-US" dirty="0"/>
              <a:t> </a:t>
            </a:r>
            <a:r>
              <a:rPr lang="en-US" dirty="0" err="1"/>
              <a:t>করলে</a:t>
            </a:r>
            <a:r>
              <a:rPr lang="en-US" dirty="0"/>
              <a:t> </a:t>
            </a:r>
            <a:r>
              <a:rPr lang="en-US" dirty="0" err="1"/>
              <a:t>দেখা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, </a:t>
            </a:r>
            <a:r>
              <a:rPr lang="en-US" dirty="0" err="1"/>
              <a:t>প্রাচীন</a:t>
            </a:r>
            <a:r>
              <a:rPr lang="en-US" dirty="0"/>
              <a:t> </a:t>
            </a:r>
            <a:r>
              <a:rPr lang="en-US" dirty="0" err="1"/>
              <a:t>গ্রীক</a:t>
            </a:r>
            <a:r>
              <a:rPr lang="en-US" dirty="0"/>
              <a:t> </a:t>
            </a:r>
            <a:r>
              <a:rPr lang="en-US" dirty="0" err="1"/>
              <a:t>সভ্যতার</a:t>
            </a:r>
            <a:r>
              <a:rPr lang="en-US" dirty="0"/>
              <a:t> </a:t>
            </a:r>
            <a:r>
              <a:rPr lang="en-US" dirty="0" err="1"/>
              <a:t>সময়কাল</a:t>
            </a:r>
            <a:r>
              <a:rPr lang="en-US" dirty="0"/>
              <a:t> </a:t>
            </a:r>
            <a:r>
              <a:rPr lang="en-US" dirty="0" err="1"/>
              <a:t>থেকই</a:t>
            </a:r>
            <a:r>
              <a:rPr lang="en-US" dirty="0"/>
              <a:t> </a:t>
            </a:r>
            <a:r>
              <a:rPr lang="en-US" dirty="0" err="1"/>
              <a:t>দার্শনিক</a:t>
            </a:r>
            <a:r>
              <a:rPr lang="en-US" dirty="0"/>
              <a:t> </a:t>
            </a:r>
            <a:r>
              <a:rPr lang="en-US" dirty="0" err="1"/>
              <a:t>এরিস্টটল</a:t>
            </a:r>
            <a:r>
              <a:rPr lang="en-US" dirty="0"/>
              <a:t>(</a:t>
            </a:r>
            <a:r>
              <a:rPr lang="en-US" dirty="0" err="1"/>
              <a:t>খৃ:পূ</a:t>
            </a:r>
            <a:r>
              <a:rPr lang="en-US" dirty="0"/>
              <a:t>: ৩৮৪-৩২২) </a:t>
            </a:r>
            <a:r>
              <a:rPr lang="en-US" dirty="0" err="1"/>
              <a:t>যৌক্তিক</a:t>
            </a:r>
            <a:r>
              <a:rPr lang="en-US" dirty="0"/>
              <a:t> </a:t>
            </a:r>
            <a:r>
              <a:rPr lang="en-US" dirty="0" err="1"/>
              <a:t>চিন্তাধারার</a:t>
            </a:r>
            <a:r>
              <a:rPr lang="en-US" dirty="0"/>
              <a:t> </a:t>
            </a:r>
            <a:r>
              <a:rPr lang="en-US" dirty="0" err="1"/>
              <a:t>উপর</a:t>
            </a:r>
            <a:r>
              <a:rPr lang="en-US" dirty="0"/>
              <a:t> </a:t>
            </a:r>
            <a:r>
              <a:rPr lang="en-US" dirty="0" err="1"/>
              <a:t>আলোকপাত</a:t>
            </a:r>
            <a:r>
              <a:rPr lang="en-US" dirty="0"/>
              <a:t> </a:t>
            </a:r>
            <a:r>
              <a:rPr lang="en-US" dirty="0" err="1"/>
              <a:t>করেছেন</a:t>
            </a:r>
            <a:r>
              <a:rPr lang="en-US" dirty="0"/>
              <a:t>। </a:t>
            </a:r>
            <a:r>
              <a:rPr lang="en-US" dirty="0" err="1"/>
              <a:t>একারনেই</a:t>
            </a:r>
            <a:r>
              <a:rPr lang="en-US" dirty="0"/>
              <a:t> </a:t>
            </a:r>
            <a:r>
              <a:rPr lang="en-US" dirty="0" err="1"/>
              <a:t>তাকেঁ</a:t>
            </a:r>
            <a:r>
              <a:rPr lang="en-US" dirty="0"/>
              <a:t> </a:t>
            </a:r>
            <a:r>
              <a:rPr lang="en-US" dirty="0" err="1"/>
              <a:t>যুক্তিবিদ্যার</a:t>
            </a:r>
            <a:r>
              <a:rPr lang="en-US" dirty="0"/>
              <a:t> </a:t>
            </a:r>
            <a:r>
              <a:rPr lang="en-US" dirty="0" err="1"/>
              <a:t>জনক</a:t>
            </a:r>
            <a:r>
              <a:rPr lang="en-US" dirty="0"/>
              <a:t> </a:t>
            </a:r>
            <a:r>
              <a:rPr lang="en-US" dirty="0" err="1"/>
              <a:t>হিসেবে</a:t>
            </a:r>
            <a:r>
              <a:rPr lang="en-US" dirty="0"/>
              <a:t> </a:t>
            </a:r>
            <a:r>
              <a:rPr lang="en-US" dirty="0" err="1"/>
              <a:t>অভিহিত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যুক্তিবিদ্যার</a:t>
            </a:r>
            <a:r>
              <a:rPr lang="en-US" dirty="0"/>
              <a:t> </a:t>
            </a:r>
            <a:r>
              <a:rPr lang="en-US" dirty="0" err="1"/>
              <a:t>ক্রমবিকাশের</a:t>
            </a:r>
            <a:r>
              <a:rPr lang="en-US" dirty="0"/>
              <a:t> </a:t>
            </a:r>
            <a:r>
              <a:rPr lang="en-US" dirty="0" err="1"/>
              <a:t>ইতিহস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যুক্তিবদ্যিা</a:t>
            </a:r>
            <a:r>
              <a:rPr lang="en-US" dirty="0"/>
              <a:t> </a:t>
            </a:r>
            <a:r>
              <a:rPr lang="en-US" dirty="0" err="1"/>
              <a:t>দর্শনের</a:t>
            </a:r>
            <a:r>
              <a:rPr lang="en-US" dirty="0"/>
              <a:t> </a:t>
            </a:r>
            <a:r>
              <a:rPr lang="en-US" dirty="0" err="1"/>
              <a:t>মূল্যবিদ্যার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বিশেষ</a:t>
            </a:r>
            <a:r>
              <a:rPr lang="en-US" dirty="0"/>
              <a:t> </a:t>
            </a:r>
            <a:r>
              <a:rPr lang="en-US" dirty="0" err="1"/>
              <a:t>শাখা</a:t>
            </a:r>
            <a:r>
              <a:rPr lang="en-US" dirty="0"/>
              <a:t> </a:t>
            </a:r>
            <a:r>
              <a:rPr lang="en-US" dirty="0" err="1"/>
              <a:t>বিধায়</a:t>
            </a:r>
            <a:r>
              <a:rPr lang="en-US" dirty="0"/>
              <a:t> </a:t>
            </a:r>
            <a:r>
              <a:rPr lang="en-US" dirty="0" err="1"/>
              <a:t>দর্শনের</a:t>
            </a:r>
            <a:r>
              <a:rPr lang="en-US" dirty="0"/>
              <a:t> </a:t>
            </a:r>
            <a:r>
              <a:rPr lang="en-US" dirty="0" err="1"/>
              <a:t>ইতিহাসের</a:t>
            </a:r>
            <a:r>
              <a:rPr lang="en-US" dirty="0"/>
              <a:t> </a:t>
            </a:r>
            <a:r>
              <a:rPr lang="en-US" dirty="0" err="1"/>
              <a:t>মতো</a:t>
            </a:r>
            <a:r>
              <a:rPr lang="en-US" dirty="0"/>
              <a:t> </a:t>
            </a:r>
            <a:r>
              <a:rPr lang="en-US" dirty="0" err="1"/>
              <a:t>যুক্তিবিদ্যার</a:t>
            </a:r>
            <a:r>
              <a:rPr lang="en-US" dirty="0"/>
              <a:t> </a:t>
            </a:r>
            <a:r>
              <a:rPr lang="en-US" dirty="0" err="1"/>
              <a:t>ইতিহাসও</a:t>
            </a:r>
            <a:r>
              <a:rPr lang="en-US" dirty="0"/>
              <a:t> </a:t>
            </a:r>
            <a:r>
              <a:rPr lang="en-US" dirty="0" err="1"/>
              <a:t>সুপ্রাচীন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 err="1"/>
              <a:t>যুক্তিবিদ্যার</a:t>
            </a:r>
            <a:r>
              <a:rPr lang="en-US" dirty="0"/>
              <a:t> </a:t>
            </a:r>
            <a:r>
              <a:rPr lang="en-US" dirty="0" err="1"/>
              <a:t>ক্রমবিকাশের</a:t>
            </a:r>
            <a:r>
              <a:rPr lang="en-US" dirty="0"/>
              <a:t> </a:t>
            </a:r>
            <a:r>
              <a:rPr lang="en-US" dirty="0" err="1"/>
              <a:t>ইতিহাসকে</a:t>
            </a:r>
            <a:r>
              <a:rPr lang="en-US" dirty="0"/>
              <a:t> </a:t>
            </a:r>
            <a:r>
              <a:rPr lang="en-US" dirty="0" err="1"/>
              <a:t>চারটি</a:t>
            </a:r>
            <a:r>
              <a:rPr lang="en-US" dirty="0"/>
              <a:t> </a:t>
            </a:r>
            <a:r>
              <a:rPr lang="en-US" dirty="0" err="1"/>
              <a:t>স্টেজে</a:t>
            </a:r>
            <a:r>
              <a:rPr lang="en-US" dirty="0"/>
              <a:t> </a:t>
            </a:r>
            <a:r>
              <a:rPr lang="en-US" dirty="0" err="1"/>
              <a:t>বিভক্ত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CB9FFF-4084-4233-9473-6F87F5F8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যুক্তিদ্যার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উৎপত্তি</a:t>
            </a:r>
            <a:r>
              <a:rPr lang="en-US" b="1" dirty="0">
                <a:solidFill>
                  <a:schemeClr val="tx1"/>
                </a:solidFill>
              </a:rPr>
              <a:t> ও </a:t>
            </a:r>
            <a:r>
              <a:rPr lang="en-US" b="1" dirty="0" err="1">
                <a:solidFill>
                  <a:schemeClr val="tx1"/>
                </a:solidFill>
              </a:rPr>
              <a:t>ক্রমবিকাশ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3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A2FA41E9-CAC8-40C8-A1A8-9CF5B3E6A6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748236"/>
              </p:ext>
            </p:extLst>
          </p:nvPr>
        </p:nvGraphicFramePr>
        <p:xfrm>
          <a:off x="1188720" y="1825625"/>
          <a:ext cx="981456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xmlns="" id="{4DB1A9F1-0D78-4A0C-AE7A-43A1FE87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5" y="365125"/>
            <a:ext cx="11451771" cy="1325563"/>
          </a:xfrm>
        </p:spPr>
        <p:txBody>
          <a:bodyPr>
            <a:noAutofit/>
          </a:bodyPr>
          <a:lstStyle/>
          <a:p>
            <a:pPr marL="0" indent="0" algn="l"/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200" dirty="0" err="1">
                <a:solidFill>
                  <a:schemeClr val="tx1"/>
                </a:solidFill>
              </a:rPr>
              <a:t>যুক্তিবিদ্যার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ক্রমবিকাশের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ইতিহাসকে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চারটি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স্টেজে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বিভক্ত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করা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হয়</a:t>
            </a:r>
            <a:r>
              <a:rPr lang="en-US" sz="3200" dirty="0">
                <a:solidFill>
                  <a:schemeClr val="tx1"/>
                </a:solidFill>
              </a:rPr>
              <a:t>।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5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BDB9FE-C631-4CC3-9742-324D0B990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সনাতনি</a:t>
            </a:r>
            <a:r>
              <a:rPr lang="en-US" dirty="0"/>
              <a:t> </a:t>
            </a:r>
            <a:r>
              <a:rPr lang="en-US" dirty="0" err="1"/>
              <a:t>যুক্তিবিদ্যার</a:t>
            </a:r>
            <a:r>
              <a:rPr lang="en-US" dirty="0"/>
              <a:t> </a:t>
            </a:r>
            <a:r>
              <a:rPr lang="en-US" dirty="0" err="1"/>
              <a:t>শুরু</a:t>
            </a:r>
            <a:r>
              <a:rPr lang="en-US" dirty="0"/>
              <a:t> </a:t>
            </a:r>
            <a:r>
              <a:rPr lang="en-US" dirty="0" err="1"/>
              <a:t>দার্শনিক</a:t>
            </a:r>
            <a:r>
              <a:rPr lang="en-US" dirty="0"/>
              <a:t> </a:t>
            </a:r>
            <a:r>
              <a:rPr lang="en-US" dirty="0" err="1"/>
              <a:t>এরিস্টটল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।  </a:t>
            </a:r>
          </a:p>
          <a:p>
            <a:pPr marL="0" indent="0">
              <a:buNone/>
            </a:pPr>
            <a:r>
              <a:rPr lang="en-US" dirty="0" err="1"/>
              <a:t>যুক্তিবিদ্যার</a:t>
            </a:r>
            <a:r>
              <a:rPr lang="en-US" dirty="0"/>
              <a:t> </a:t>
            </a:r>
            <a:r>
              <a:rPr lang="en-US" dirty="0" err="1"/>
              <a:t>অনুমানের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এরিস্টটলের</a:t>
            </a:r>
            <a:r>
              <a:rPr lang="en-US" dirty="0"/>
              <a:t> </a:t>
            </a:r>
            <a:r>
              <a:rPr lang="en-US" dirty="0" err="1"/>
              <a:t>শ্রেষ্ঠ</a:t>
            </a:r>
            <a:r>
              <a:rPr lang="en-US" dirty="0"/>
              <a:t> </a:t>
            </a:r>
            <a:r>
              <a:rPr lang="en-US" dirty="0" err="1"/>
              <a:t>অবদান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সহনুমান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প্রাচীন</a:t>
            </a:r>
            <a:r>
              <a:rPr lang="en-US" dirty="0"/>
              <a:t> </a:t>
            </a:r>
            <a:r>
              <a:rPr lang="en-US" dirty="0" err="1"/>
              <a:t>যুগের</a:t>
            </a:r>
            <a:r>
              <a:rPr lang="en-US" dirty="0"/>
              <a:t> </a:t>
            </a:r>
            <a:r>
              <a:rPr lang="en-US" dirty="0" err="1"/>
              <a:t>কয়েকজন</a:t>
            </a:r>
            <a:r>
              <a:rPr lang="en-US" dirty="0"/>
              <a:t> </a:t>
            </a:r>
            <a:r>
              <a:rPr lang="en-US" dirty="0" err="1"/>
              <a:t>বিশিষ্ট</a:t>
            </a:r>
            <a:r>
              <a:rPr lang="en-US" dirty="0"/>
              <a:t> </a:t>
            </a:r>
            <a:r>
              <a:rPr lang="en-US" dirty="0" err="1"/>
              <a:t>যুক্তিবিদ</a:t>
            </a:r>
            <a:r>
              <a:rPr lang="en-US" dirty="0"/>
              <a:t>: </a:t>
            </a:r>
            <a:r>
              <a:rPr lang="en-US" dirty="0" err="1"/>
              <a:t>পিথাগোরাস</a:t>
            </a:r>
            <a:r>
              <a:rPr lang="en-US" dirty="0"/>
              <a:t>, </a:t>
            </a:r>
            <a:r>
              <a:rPr lang="en-US" dirty="0" err="1"/>
              <a:t>সক্রেটিস</a:t>
            </a:r>
            <a:r>
              <a:rPr lang="en-US" dirty="0"/>
              <a:t>, </a:t>
            </a:r>
            <a:r>
              <a:rPr lang="en-US" dirty="0" err="1"/>
              <a:t>সফিস্টসম্প্রদায়</a:t>
            </a:r>
            <a:r>
              <a:rPr lang="en-US" dirty="0"/>
              <a:t>, </a:t>
            </a:r>
            <a:r>
              <a:rPr lang="en-US" dirty="0" err="1"/>
              <a:t>মেঘারীয়</a:t>
            </a:r>
            <a:r>
              <a:rPr lang="en-US" dirty="0"/>
              <a:t> </a:t>
            </a:r>
            <a:r>
              <a:rPr lang="en-US" dirty="0" err="1"/>
              <a:t>সম্প্রদায়</a:t>
            </a:r>
            <a:r>
              <a:rPr lang="en-US" dirty="0"/>
              <a:t>, </a:t>
            </a:r>
            <a:r>
              <a:rPr lang="en-US" dirty="0" err="1"/>
              <a:t>স্টোয়িক</a:t>
            </a:r>
            <a:r>
              <a:rPr lang="en-US" dirty="0"/>
              <a:t> </a:t>
            </a:r>
            <a:r>
              <a:rPr lang="en-US" dirty="0" err="1"/>
              <a:t>যুক্তিবিদ্যার</a:t>
            </a:r>
            <a:r>
              <a:rPr lang="en-US" dirty="0"/>
              <a:t> </a:t>
            </a:r>
            <a:r>
              <a:rPr lang="en-US" dirty="0" err="1"/>
              <a:t>প্রতিষ্টাতা</a:t>
            </a:r>
            <a:r>
              <a:rPr lang="en-US" dirty="0"/>
              <a:t> </a:t>
            </a:r>
            <a:r>
              <a:rPr lang="en-US" dirty="0" err="1"/>
              <a:t>জেনো,ক্রিন্সিস্পাস</a:t>
            </a:r>
            <a:r>
              <a:rPr lang="en-US" dirty="0"/>
              <a:t> </a:t>
            </a:r>
            <a:r>
              <a:rPr lang="en-US" dirty="0" err="1"/>
              <a:t>প্রমূখ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BBD7F7-8D0B-443A-AB6B-DC5DC549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প্রাচীন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যুগ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253</TotalTime>
  <Words>490</Words>
  <Application>Microsoft Office PowerPoint</Application>
  <PresentationFormat>Custom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PowerPoint Presentation</vt:lpstr>
      <vt:lpstr>পাঠ পরিচিতি</vt:lpstr>
      <vt:lpstr>শিক্ষক পরিচিত</vt:lpstr>
      <vt:lpstr>শিক্ষণফল:</vt:lpstr>
      <vt:lpstr>যুক্তিবিদ্যার সংজ্ঞা</vt:lpstr>
      <vt:lpstr>প্রামাণ্য সংজ্ঞা:</vt:lpstr>
      <vt:lpstr>যুক্তিদ্যার উৎপত্তি ও ক্রমবিকাশ</vt:lpstr>
      <vt:lpstr> যুক্তিবিদ্যার ক্রমবিকাশের ইতিহাসকে চারটি স্টেজে বিভক্ত করা হয়। </vt:lpstr>
      <vt:lpstr>প্রাচীন যুগ</vt:lpstr>
      <vt:lpstr>মধ্যযুগ</vt:lpstr>
      <vt:lpstr>আধুনিক যুগ</vt:lpstr>
      <vt:lpstr>সাম্প্রতিক যুগ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kpc</dc:creator>
  <cp:lastModifiedBy>usa</cp:lastModifiedBy>
  <cp:revision>82</cp:revision>
  <dcterms:created xsi:type="dcterms:W3CDTF">2018-11-17T00:38:42Z</dcterms:created>
  <dcterms:modified xsi:type="dcterms:W3CDTF">2022-01-17T08:13:12Z</dcterms:modified>
</cp:coreProperties>
</file>