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340" r:id="rId6"/>
    <p:sldId id="339" r:id="rId7"/>
    <p:sldId id="286" r:id="rId8"/>
    <p:sldId id="258" r:id="rId9"/>
    <p:sldId id="268" r:id="rId10"/>
    <p:sldId id="534" r:id="rId11"/>
    <p:sldId id="290" r:id="rId12"/>
    <p:sldId id="260" r:id="rId13"/>
    <p:sldId id="344" r:id="rId14"/>
    <p:sldId id="291" r:id="rId15"/>
    <p:sldId id="347" r:id="rId16"/>
    <p:sldId id="341" r:id="rId17"/>
    <p:sldId id="342" r:id="rId18"/>
    <p:sldId id="346" r:id="rId19"/>
    <p:sldId id="343" r:id="rId20"/>
    <p:sldId id="345" r:id="rId21"/>
    <p:sldId id="279" r:id="rId22"/>
    <p:sldId id="280" r:id="rId23"/>
    <p:sldId id="267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EA1"/>
    <a:srgbClr val="D09D51"/>
    <a:srgbClr val="EDB093"/>
    <a:srgbClr val="3C812D"/>
    <a:srgbClr val="F85D21"/>
    <a:srgbClr val="201913"/>
    <a:srgbClr val="40300C"/>
    <a:srgbClr val="16100A"/>
    <a:srgbClr val="963804"/>
    <a:srgbClr val="6D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2976" autoAdjust="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2A5F-C5C5-4E3D-B14A-31C75FD88731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EC33-7283-4811-B7BA-D9659EA4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2A5F-C5C5-4E3D-B14A-31C75FD88731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EC33-7283-4811-B7BA-D9659EA4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2A5F-C5C5-4E3D-B14A-31C75FD88731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EC33-7283-4811-B7BA-D9659EA4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2A5F-C5C5-4E3D-B14A-31C75FD88731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EC33-7283-4811-B7BA-D9659EA4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E47-498C-4850-97EC-0DD5C77E48D0}" type="datetime1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17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14F7-3B98-49B4-8326-14E3B30D8F6D}" type="datetime1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8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59CC-033F-4961-9280-89728E9DA604}" type="datetime1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07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E7AC-6B03-40B3-9A02-B9B2DD210864}" type="datetime1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43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DE39-EB87-4AC3-A1E1-D916EDB9E4D0}" type="datetime1">
              <a:rPr lang="en-US" smtClean="0"/>
              <a:t>17-Jan-22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18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98DC-A613-4675-8BE1-2FC62CE7441C}" type="datetime1">
              <a:rPr lang="en-US" smtClean="0"/>
              <a:t>17-Jan-22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9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6951" y="6143836"/>
            <a:ext cx="2743200" cy="365125"/>
          </a:xfrm>
        </p:spPr>
        <p:txBody>
          <a:bodyPr/>
          <a:lstStyle/>
          <a:p>
            <a:fld id="{E04FEE47-5D71-449D-9DCF-966005566C8A}" type="datetime1">
              <a:rPr lang="en-US" smtClean="0"/>
              <a:t>17-Jan-22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93B0A-E029-40AA-B3C9-3ACF43E3B13D}"/>
              </a:ext>
            </a:extLst>
          </p:cNvPr>
          <p:cNvSpPr txBox="1"/>
          <p:nvPr userDrawn="1"/>
        </p:nvSpPr>
        <p:spPr>
          <a:xfrm>
            <a:off x="4935212" y="6356351"/>
            <a:ext cx="2321576" cy="17373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Adobe Caslon Pro Bold" panose="0205070206050A020403" pitchFamily="18" charset="0"/>
              </a:rPr>
              <a:t>Md. Nurul Islam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E8BA7AA-F47A-4374-B3D1-780FD8932BB0}"/>
              </a:ext>
            </a:extLst>
          </p:cNvPr>
          <p:cNvSpPr/>
          <p:nvPr userDrawn="1"/>
        </p:nvSpPr>
        <p:spPr>
          <a:xfrm>
            <a:off x="600243" y="449177"/>
            <a:ext cx="1219200" cy="914400"/>
          </a:xfrm>
          <a:prstGeom prst="frame">
            <a:avLst>
              <a:gd name="adj1" fmla="val 723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DFB43-3D29-4B73-98E1-A982F6A2781A}"/>
              </a:ext>
            </a:extLst>
          </p:cNvPr>
          <p:cNvSpPr/>
          <p:nvPr userDrawn="1"/>
        </p:nvSpPr>
        <p:spPr>
          <a:xfrm>
            <a:off x="0" y="0"/>
            <a:ext cx="12192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87B2FC-4006-4694-97F2-B9D832C82EE7}"/>
              </a:ext>
            </a:extLst>
          </p:cNvPr>
          <p:cNvGrpSpPr/>
          <p:nvPr userDrawn="1"/>
        </p:nvGrpSpPr>
        <p:grpSpPr>
          <a:xfrm>
            <a:off x="-561179" y="5476479"/>
            <a:ext cx="1277131" cy="1079204"/>
            <a:chOff x="-2714694" y="-35700"/>
            <a:chExt cx="1609502" cy="181342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68A1F1E-1B1D-46C5-8040-94D33E8C26B9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8F9DB378-E413-425F-9F0B-5D75A60DC845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9E63E9-F641-458D-8A95-70AA7E713455}"/>
              </a:ext>
            </a:extLst>
          </p:cNvPr>
          <p:cNvGrpSpPr/>
          <p:nvPr userDrawn="1"/>
        </p:nvGrpSpPr>
        <p:grpSpPr>
          <a:xfrm>
            <a:off x="11591757" y="300515"/>
            <a:ext cx="1283368" cy="1084474"/>
            <a:chOff x="-2714694" y="-35700"/>
            <a:chExt cx="1609502" cy="181342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11C0CAA-7740-4ECB-A5D4-672F244F5FA3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3F4EE6F-1F47-4F88-84BC-BE5228290946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0202A4-2FA4-4A14-AE90-FE8DC388B9C8}"/>
              </a:ext>
            </a:extLst>
          </p:cNvPr>
          <p:cNvGrpSpPr/>
          <p:nvPr userDrawn="1"/>
        </p:nvGrpSpPr>
        <p:grpSpPr>
          <a:xfrm>
            <a:off x="1695677" y="57645"/>
            <a:ext cx="11121200" cy="237266"/>
            <a:chOff x="1271758" y="120710"/>
            <a:chExt cx="11923992" cy="18446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4DF822-F253-4F83-B5DA-9DD8655A99DD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B5C90E-D11C-42A7-B441-9DD38085AE60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3D1629-9D19-45D2-B105-4CBB1806B68B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08B37F-79CB-4398-B7F6-3FEA2482E89F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4799BD-0E13-4EC1-9EE0-0A19138310EC}"/>
              </a:ext>
            </a:extLst>
          </p:cNvPr>
          <p:cNvGrpSpPr/>
          <p:nvPr userDrawn="1"/>
        </p:nvGrpSpPr>
        <p:grpSpPr>
          <a:xfrm rot="16200000" flipH="1">
            <a:off x="-1516647" y="3128005"/>
            <a:ext cx="3474720" cy="245955"/>
            <a:chOff x="1271758" y="120710"/>
            <a:chExt cx="11923992" cy="18446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5306F8-805B-4438-9368-6AD3C42CC133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CC3483-99EE-4EF6-AF51-513B460A296F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337290-E427-44A2-88CC-2D2C4EDA65B9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481E8B-1DDB-4BEE-A36D-C5DEA6EF478E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39A350-8235-468B-8652-45E40CCC5BE4}"/>
              </a:ext>
            </a:extLst>
          </p:cNvPr>
          <p:cNvGrpSpPr/>
          <p:nvPr userDrawn="1"/>
        </p:nvGrpSpPr>
        <p:grpSpPr>
          <a:xfrm flipV="1">
            <a:off x="-1483899" y="6577307"/>
            <a:ext cx="13675900" cy="243438"/>
            <a:chOff x="1271758" y="120710"/>
            <a:chExt cx="11923992" cy="1844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AE8D52-C510-415C-8297-F1B981F3B7F4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95D10D0-C230-4EEB-9829-051D3A459E47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D261B9-FF3F-421E-8E9E-B468BCAFF558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8AC136-0154-478F-B273-CCD9D5872B69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EA060B-56F6-403F-AEFB-1870665FC304}"/>
              </a:ext>
            </a:extLst>
          </p:cNvPr>
          <p:cNvGrpSpPr/>
          <p:nvPr userDrawn="1"/>
        </p:nvGrpSpPr>
        <p:grpSpPr>
          <a:xfrm rot="5400000">
            <a:off x="10307996" y="3006800"/>
            <a:ext cx="3264251" cy="277899"/>
            <a:chOff x="1271758" y="120710"/>
            <a:chExt cx="11923992" cy="18446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A2B29A-D34A-46D8-B49B-704D179A6535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1B00943-2265-4B7C-A3E7-55C699B3FA99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44CF94-E359-44B1-B37E-707E50775B1C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FAF182-FF95-4A66-A935-528A958C2AF6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1479107-75DF-456C-96EB-84E6C858ABA4}"/>
              </a:ext>
            </a:extLst>
          </p:cNvPr>
          <p:cNvSpPr txBox="1"/>
          <p:nvPr userDrawn="1"/>
        </p:nvSpPr>
        <p:spPr>
          <a:xfrm>
            <a:off x="7256788" y="6313645"/>
            <a:ext cx="259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no Pro" panose="02020502040506020403" pitchFamily="18" charset="0"/>
              </a:rPr>
              <a:t>Sherua</a:t>
            </a:r>
            <a:r>
              <a:rPr lang="en-US" sz="2400" dirty="0">
                <a:latin typeface="Arno Pro" panose="02020502040506020403" pitchFamily="18" charset="0"/>
              </a:rPr>
              <a:t> High School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B20A8966-2256-46D5-9B46-120D468B7F48}"/>
              </a:ext>
            </a:extLst>
          </p:cNvPr>
          <p:cNvSpPr/>
          <p:nvPr userDrawn="1"/>
        </p:nvSpPr>
        <p:spPr>
          <a:xfrm>
            <a:off x="10819043" y="5422726"/>
            <a:ext cx="1372957" cy="1005882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Head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master </a:t>
            </a:r>
          </a:p>
        </p:txBody>
      </p:sp>
    </p:spTree>
    <p:extLst>
      <p:ext uri="{BB962C8B-B14F-4D97-AF65-F5344CB8AC3E}">
        <p14:creationId xmlns:p14="http://schemas.microsoft.com/office/powerpoint/2010/main" val="2230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2A5F-C5C5-4E3D-B14A-31C75FD88731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EC33-7283-4811-B7BA-D9659EA4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1182-890E-4441-AC3B-BFD9E2023959}" type="datetime1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66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F60F-28AC-440B-A2A8-4EDB106A4B8C}" type="datetime1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81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856-1643-47BF-9970-1F9AF295F71D}" type="datetime1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1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EE2E-E943-4773-9511-5971C270FC06}" type="datetime1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27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39F2-2EDB-4F7F-B801-72039A24A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CBA2F-CE43-4F32-851F-BE0686863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5385-F516-4366-8DF8-1688574A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E42F-3678-4E80-8736-86460997B79C}" type="datetime1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7347E-282F-49B6-A194-380B2D4E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BE507-9CA1-4F2A-A175-FB13D5A1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45D9-F09B-4948-A657-92164305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20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31C3-6C10-49A2-AA88-B4BF4C6D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A337C-4A76-497B-A666-A3459A7A9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F48B3-6D2A-4598-83D1-B040F55C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7126-27F1-42E0-8E74-8893611CC4A5}" type="datetime1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6B281-AC9A-485F-9BDE-F1F601D3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69E0E-F0A8-4341-BEBE-5AF3CDF2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45D9-F09B-4948-A657-92164305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66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ADF8-1022-4987-A282-9AF48C7B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609FB-FF5B-4864-8FB3-DF856BEF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853A-BB60-4C45-BD41-D4A2BD68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307B-4B80-489B-BA1E-E64B9AEC6C78}" type="datetime1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368AD-C075-4319-9B7A-7F9A9A6A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462EE-C7E6-4843-8EC7-CAA772A1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45D9-F09B-4948-A657-92164305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61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7CC3-8E65-4E69-80F4-587A9D26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931A7-13FA-4BA0-99F8-BC0CA3B1D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02D08-9645-49E1-8CFC-D5FD70ED7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A78C5-DF5F-461A-99AE-5876BCA2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AE1-3928-4F92-8818-6B6C9EBC4AD6}" type="datetime1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5937C-8239-4018-9D98-95E06618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8F4A5-742B-4C1B-98D2-B9AFE3A0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45D9-F09B-4948-A657-92164305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0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8C3F-5718-4282-8654-0712382B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712F-E351-46E4-946C-F1EA40C7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F8C74-CBBA-4B0C-A310-0F54E1AC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D2C41-3F72-450D-9641-04FA47F74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C5D3A9-CE0E-4C7A-9A63-3349967E1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52757-C37A-4E16-A0DC-3B94180E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7B7-3F5D-4FF6-BA2E-96594E7DED6C}" type="datetime1">
              <a:rPr lang="en-US" smtClean="0"/>
              <a:t>17-Jan-22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14AC0-EE68-4715-AB01-14D64EA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3C146-6957-40EA-BC63-D5D717BA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45D9-F09B-4948-A657-92164305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7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654DE-9328-479A-8953-04E9B3C9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0090D-D72D-4C41-A306-F682391B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5F6A-04E5-497E-991B-AF649315E080}" type="datetime1">
              <a:rPr lang="en-US" smtClean="0"/>
              <a:t>17-Jan-22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00FEB-CFEE-4A76-B2E0-F0CF861B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46AB8-B1AE-46FD-9689-E8E049B5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45D9-F09B-4948-A657-92164305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1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2A5F-C5C5-4E3D-B14A-31C75FD88731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EC33-7283-4811-B7BA-D9659EA4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40597-2235-4B19-B631-25302FDB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093C-C6C8-48DB-A06A-D9936F781EE7}" type="datetime1">
              <a:rPr lang="en-US" smtClean="0"/>
              <a:t>17-Jan-22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DDCF1-E0A2-4334-9BEB-1A78DB42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7010F-17BD-4D76-99FD-15C2C777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45D9-F09B-4948-A657-92164305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34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3896-2754-4E5E-BE2B-D98A6B24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DE620-62F8-40FE-B6AA-00B788F0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368B7-A387-4082-9E15-BABDF7F07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9892C-CF7B-433E-B4CD-CCBD3B90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D1DA-CDF4-40A7-A896-5D923C0FB1D6}" type="datetime1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1068C-0566-42BC-AB76-F2072F3A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7B4DF-9DCF-4E5F-B7EA-AB234070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45D9-F09B-4948-A657-92164305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77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8B40-EB1E-491C-B443-A4E75681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ABE06D-A56D-45E5-8E4A-46D5E8448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3C3D7-5E1E-4C0D-B4F8-41271A84E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E61AF-C3B0-4CB0-9292-FD17E14D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D739-CF43-4B94-A034-0008A85BA20C}" type="datetime1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15943-2828-44A0-96B4-A1B63C85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38C36-3B8B-4D2E-8EBA-29B451F5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45D9-F09B-4948-A657-92164305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9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202-046B-4486-8C61-0615FD26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30C45-D375-4028-8BD0-E62186BC9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5EC26-DB0B-459C-B0A8-5064312F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757F-800E-43F8-A89A-8EE99798B3B5}" type="datetime1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D291A-3934-481B-996F-116F3D0A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A9A7E-48CE-4B66-8EF8-E7FAAB45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45D9-F09B-4948-A657-92164305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84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B6636-549C-4505-AC17-DD6A5163A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8FCA0-EAD2-497C-8A71-DA42F6A0F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B913D-4886-4CD6-877B-A4A492BA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C0E4-C0B8-4098-A4AD-097C24FA75C9}" type="datetime1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510FE-924D-452D-87F9-58ED5CC0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BB70B-ED1C-47CF-8842-252B30B9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45D9-F09B-4948-A657-92164305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3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56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32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89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03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2A5F-C5C5-4E3D-B14A-31C75FD88731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EC33-7283-4811-B7BA-D9659EA4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7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44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9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76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19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3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8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2A5F-C5C5-4E3D-B14A-31C75FD88731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EC33-7283-4811-B7BA-D9659EA4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2A5F-C5C5-4E3D-B14A-31C75FD88731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EC33-7283-4811-B7BA-D9659EA4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2A5F-C5C5-4E3D-B14A-31C75FD88731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EC33-7283-4811-B7BA-D9659EA4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2A5F-C5C5-4E3D-B14A-31C75FD88731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EC33-7283-4811-B7BA-D9659EA4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32A5F-C5C5-4E3D-B14A-31C75FD88731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8EC33-7283-4811-B7BA-D9659EA4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5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84AD-58C6-4DF6-B4FE-C8C0FD3E4A75}" type="datetime1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7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0F4075-F22C-42B8-BE2B-B42FB477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5B693-6B7B-4433-8CA5-6C7E42E3E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BA646-4DB3-4DC9-90BB-B8A72227E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A16F-1100-4FBC-A5CB-5C18F9DD1CEA}" type="datetime1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0C468-916C-4FC9-B4FC-4BDA5C3BD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D8F23-3F72-4425-BEC2-65D7F9834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45D9-F09B-4948-A657-92164305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581F1-76A1-48E2-8525-6A7BE57729DE}" type="datetimeFigureOut">
              <a:rPr lang="en-US" smtClean="0"/>
              <a:pPr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C3635-FACC-4330-99BC-ED99E0920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84" y="403712"/>
            <a:ext cx="10432154" cy="5488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5-Point Star 2"/>
          <p:cNvSpPr/>
          <p:nvPr/>
        </p:nvSpPr>
        <p:spPr>
          <a:xfrm>
            <a:off x="5718981" y="4506072"/>
            <a:ext cx="381000" cy="4241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718981" y="4962099"/>
            <a:ext cx="381000" cy="4241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718981" y="5483251"/>
            <a:ext cx="381000" cy="4241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718981" y="5884687"/>
            <a:ext cx="381000" cy="4241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34E858-F0D2-4DA5-84AF-C566F0B84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2889" y="1515628"/>
            <a:ext cx="2660073" cy="131407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A41E61-0CB6-4FB1-A5C8-983DA822FF93}"/>
              </a:ext>
            </a:extLst>
          </p:cNvPr>
          <p:cNvCxnSpPr/>
          <p:nvPr/>
        </p:nvCxnSpPr>
        <p:spPr>
          <a:xfrm>
            <a:off x="5501447" y="1577879"/>
            <a:ext cx="0" cy="2926080"/>
          </a:xfrm>
          <a:prstGeom prst="line">
            <a:avLst/>
          </a:prstGeom>
          <a:ln w="38100">
            <a:solidFill>
              <a:srgbClr val="057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D7BBDB2-09A0-43DF-AA0E-2CDFD1F82A7E}"/>
              </a:ext>
            </a:extLst>
          </p:cNvPr>
          <p:cNvSpPr/>
          <p:nvPr/>
        </p:nvSpPr>
        <p:spPr>
          <a:xfrm>
            <a:off x="772331" y="4229830"/>
            <a:ext cx="10647335" cy="22314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F9565D-8C86-4BB0-8451-8A99519F0C6D}"/>
              </a:ext>
            </a:extLst>
          </p:cNvPr>
          <p:cNvSpPr/>
          <p:nvPr/>
        </p:nvSpPr>
        <p:spPr>
          <a:xfrm>
            <a:off x="1139896" y="5361715"/>
            <a:ext cx="10061504" cy="36160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সেরুয়া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আদর্শ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উচ্চ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বিদ্যালয়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1" i="0" u="none" strike="noStrike" kern="0" cap="none" spc="0" normalizeH="0" baseline="0" noProof="0" dirty="0" err="1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শেরপুর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4000" b="1" i="0" u="none" strike="noStrike" kern="0" cap="none" spc="0" normalizeH="0" noProof="0" dirty="0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বগুড়া</a:t>
            </a:r>
            <a:r>
              <a:rPr kumimoji="0" lang="en-US" sz="4000" b="1" i="0" u="none" strike="noStrike" kern="0" cap="none" spc="0" normalizeH="0" noProof="0" dirty="0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মাল্টিমিডিয়া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ক্লাসে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সকলকে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4000" b="1" i="0" u="none" strike="noStrike" kern="0" cap="none" spc="0" normalizeH="0" baseline="0" noProof="0" dirty="0" err="1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স্বাগত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481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032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B8328D-144B-48CA-B87B-16CAE6FD7168}"/>
              </a:ext>
            </a:extLst>
          </p:cNvPr>
          <p:cNvSpPr txBox="1"/>
          <p:nvPr/>
        </p:nvSpPr>
        <p:spPr>
          <a:xfrm>
            <a:off x="4892040" y="674400"/>
            <a:ext cx="6773487" cy="34163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১৬৪৮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ইউরোপের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যুদ্ধরত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ওয়েস্টফালিয়ার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ইউরোপীয়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94D8FF9-11A9-4F70-AC00-09B0EB336C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15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dn.britannica.com/52/137252-050-3FDF5FB6/Swear...">
            <a:extLst>
              <a:ext uri="{FF2B5EF4-FFF2-40B4-BE49-F238E27FC236}">
                <a16:creationId xmlns:a16="http://schemas.microsoft.com/office/drawing/2014/main" id="{8FB370AE-B3D1-4BFD-AF98-E56988A1B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3" y="674400"/>
            <a:ext cx="4365567" cy="341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088738-F62A-450B-8ABB-3498364DD201}"/>
              </a:ext>
            </a:extLst>
          </p:cNvPr>
          <p:cNvSpPr txBox="1"/>
          <p:nvPr/>
        </p:nvSpPr>
        <p:spPr>
          <a:xfrm>
            <a:off x="430877" y="4429274"/>
            <a:ext cx="11234650" cy="17543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এদের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অধিকাংশের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ভারতবর্ষ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মধ্যে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সিল্ক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অন্যান্য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মিহি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কাপড়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মসলা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তাদের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আকর্ষণ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উঠে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বহুকাল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বাণিজ্য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রমরমা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542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2563EF-AF6E-4AE2-81F7-2461187A0415}"/>
              </a:ext>
            </a:extLst>
          </p:cNvPr>
          <p:cNvSpPr txBox="1"/>
          <p:nvPr/>
        </p:nvSpPr>
        <p:spPr>
          <a:xfrm>
            <a:off x="4968242" y="572662"/>
            <a:ext cx="6660572" cy="3046988"/>
          </a:xfrm>
          <a:prstGeom prst="rect">
            <a:avLst/>
          </a:prstGeom>
          <a:noFill/>
          <a:ln>
            <a:solidFill>
              <a:srgbClr val="26140F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১৬৮০-১৬৮৩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চার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বছরে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শুধু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ইংল্যান্ডে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রপ্তানি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দাঁড়ায়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পাউন্ড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15"/>
            </a:avLst>
          </a:prstGeom>
          <a:solidFill>
            <a:srgbClr val="716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Pound extends day's losses after UK announces tax hikes | Reuters">
            <a:extLst>
              <a:ext uri="{FF2B5EF4-FFF2-40B4-BE49-F238E27FC236}">
                <a16:creationId xmlns:a16="http://schemas.microsoft.com/office/drawing/2014/main" id="{A0844356-71B3-4573-B7AF-A3C0A6FFD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7" y="572662"/>
            <a:ext cx="4227158" cy="304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ngladeshi Taka Bills Stacks Background Stock Photo - Download Image Now -  iStock">
            <a:extLst>
              <a:ext uri="{FF2B5EF4-FFF2-40B4-BE49-F238E27FC236}">
                <a16:creationId xmlns:a16="http://schemas.microsoft.com/office/drawing/2014/main" id="{9D8A338F-ED0D-4F43-8313-EDC46678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6" y="3963026"/>
            <a:ext cx="4227159" cy="230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8A3BA6-B3D5-4330-87A8-D39710C83E91}"/>
              </a:ext>
            </a:extLst>
          </p:cNvPr>
          <p:cNvSpPr txBox="1"/>
          <p:nvPr/>
        </p:nvSpPr>
        <p:spPr>
          <a:xfrm>
            <a:off x="4968241" y="3963025"/>
            <a:ext cx="6660572" cy="2215991"/>
          </a:xfrm>
          <a:prstGeom prst="rect">
            <a:avLst/>
          </a:prstGeom>
          <a:noFill/>
          <a:ln>
            <a:solidFill>
              <a:srgbClr val="716EA1"/>
            </a:solidFill>
          </a:ln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তৎকালিন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হিসাবে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আঠার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11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175C44-574B-483A-99D4-EFF0C785661D}"/>
              </a:ext>
            </a:extLst>
          </p:cNvPr>
          <p:cNvSpPr txBox="1"/>
          <p:nvPr/>
        </p:nvSpPr>
        <p:spPr>
          <a:xfrm>
            <a:off x="422563" y="458589"/>
            <a:ext cx="11342717" cy="3046988"/>
          </a:xfrm>
          <a:prstGeom prst="rect">
            <a:avLst/>
          </a:prstGeom>
          <a:noFill/>
          <a:ln w="28575">
            <a:solidFill>
              <a:srgbClr val="26140F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পুজির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বণিকরা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পর্তুগিজদের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ওলন্দাজ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দিনেমাররা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বণিকদের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হদিস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পর্যটকদের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65637-6E49-4694-951E-D8C80FE63B02}"/>
              </a:ext>
            </a:extLst>
          </p:cNvPr>
          <p:cNvSpPr txBox="1"/>
          <p:nvPr/>
        </p:nvSpPr>
        <p:spPr>
          <a:xfrm>
            <a:off x="3041073" y="3859880"/>
            <a:ext cx="8724207" cy="2554545"/>
          </a:xfrm>
          <a:prstGeom prst="rect">
            <a:avLst/>
          </a:prstGeom>
          <a:noFill/>
          <a:ln w="28575">
            <a:solidFill>
              <a:srgbClr val="26140F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ফরাসি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পর্যটক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বার্ণিয়ের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১৬৬৬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লিখেছেন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ওলন্দাজরা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তাদের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কাশিম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বাজারের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সিল্ক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ফ্যাক্টরিতে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কখনো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কখনো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৭শ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৮শ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লোক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নিয়োগ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ইংরেজ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অন্যান্য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জাতির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বণিকরাও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এরকম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কারখানা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চালাত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বার্ণিয়ের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লিখেছেন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শুধুমাত্র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কাশিম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বাজারে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বছর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২২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হাজার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সিল্ক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উৎপাদিত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হতো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6B96D-3D7D-45E0-8078-235B5FF57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563" y="3859880"/>
            <a:ext cx="2363452" cy="2554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1E1C4EE-606E-470B-9D9F-621FD47C4F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E054A-380D-47A9-922E-876C77D713B5}"/>
              </a:ext>
            </a:extLst>
          </p:cNvPr>
          <p:cNvSpPr txBox="1"/>
          <p:nvPr/>
        </p:nvSpPr>
        <p:spPr>
          <a:xfrm>
            <a:off x="3148965" y="3816398"/>
            <a:ext cx="8599942" cy="2308324"/>
          </a:xfrm>
          <a:prstGeom prst="rect">
            <a:avLst/>
          </a:prstGeom>
          <a:noFill/>
          <a:ln>
            <a:solidFill>
              <a:srgbClr val="F85D21"/>
            </a:solidFill>
          </a:ln>
        </p:spPr>
        <p:txBody>
          <a:bodyPr wrap="square" rtlCol="0">
            <a:spAutoFit/>
          </a:bodyPr>
          <a:lstStyle/>
          <a:p>
            <a:pPr marL="571500" marR="0" lvl="0" indent="-5715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পলাশি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কাশিমের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পাচার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প্রাচুর্যের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স্বয়ং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পার্লামেন্টে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সবিস্ময়ে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9274698-16F3-482B-B8A9-79CC628D88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6FCD7-ADE4-4300-9F87-7066E698C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1838"/>
            <a:ext cx="2621280" cy="2693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507856-1CF3-43CE-B1D6-DE096FCAEA52}"/>
              </a:ext>
            </a:extLst>
          </p:cNvPr>
          <p:cNvSpPr txBox="1"/>
          <p:nvPr/>
        </p:nvSpPr>
        <p:spPr>
          <a:xfrm>
            <a:off x="3148965" y="626598"/>
            <a:ext cx="8550412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ব্যবসা-বাণিজ্য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চালিয়ে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ইউরোপের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বণিকরা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দেখলো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বাংলায়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স্থায়ী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বাণিজ্য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কেন্দ্র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স্থাপন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করেই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বেশি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লাভ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সম্ভব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| এ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কলকাতা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চন্দননগর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চুঁচুড়া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কাশিমবাজার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প্রভৃতি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স্থানে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ইউরোপীয়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বাণিজ্যকেন্দ্র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গুলো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ফেপে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উঠতে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থাকে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এদের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মাধ্যমে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পুঁজিও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পাচার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হতে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থাকে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0E919F-952F-44DC-91D1-45EC559D5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6398"/>
            <a:ext cx="2621280" cy="2308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9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2EC667-33EA-4F92-824F-F98B3099F3B8}"/>
              </a:ext>
            </a:extLst>
          </p:cNvPr>
          <p:cNvSpPr txBox="1"/>
          <p:nvPr/>
        </p:nvSpPr>
        <p:spPr>
          <a:xfrm>
            <a:off x="563880" y="3535971"/>
            <a:ext cx="110337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১৭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শতকে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বাণিজ্যিক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কোম্পানি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প্রতিষ্ঠিত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১৭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শতকে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ইস্ট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ইন্ডিয়া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কোম্পানী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ডেনিশ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ইস্ট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ইন্ডিয়া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কোম্পানি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ব্রিটিশ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ইস্ট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ইন্ডিয়া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কোম্পানি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ফ্রেঞ্চ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ইস্ট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ইন্ডিয়া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কোম্পানি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বাণিজ্যিক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কোম্পানি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প্রতিষ্ঠিত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14A69-50B9-409A-A69C-7B7C505EB781}"/>
              </a:ext>
            </a:extLst>
          </p:cNvPr>
          <p:cNvSpPr txBox="1"/>
          <p:nvPr/>
        </p:nvSpPr>
        <p:spPr>
          <a:xfrm>
            <a:off x="443347" y="429491"/>
            <a:ext cx="2881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A4062-0AD1-48E0-A0BA-B507E21B1575}"/>
              </a:ext>
            </a:extLst>
          </p:cNvPr>
          <p:cNvSpPr txBox="1"/>
          <p:nvPr/>
        </p:nvSpPr>
        <p:spPr>
          <a:xfrm>
            <a:off x="443347" y="1302555"/>
            <a:ext cx="2881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ACABE7E-6383-4EDE-A301-4B02662FB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89"/>
            </a:avLst>
          </a:prstGeom>
          <a:noFill/>
          <a:ln w="571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D5A107-1BAC-4B2F-A649-3CB57710B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01" y="428202"/>
            <a:ext cx="5441740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685D19-DC16-4319-8FC5-9AFF22EDAD89}"/>
              </a:ext>
            </a:extLst>
          </p:cNvPr>
          <p:cNvSpPr txBox="1"/>
          <p:nvPr/>
        </p:nvSpPr>
        <p:spPr>
          <a:xfrm>
            <a:off x="3413283" y="674399"/>
            <a:ext cx="8154353" cy="550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১৬৮২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কোম্পানিগুলোর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গভর্ণর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ইউলিয়াম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হেজেজ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হুগলিতে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মোঘল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দুর্নিতে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জডিয়ে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হেজেজ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জেমসকে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১৬৮৬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762429-7C5C-46A0-9453-34E052A530E8}"/>
              </a:ext>
            </a:extLst>
          </p:cNvPr>
          <p:cNvGrpSpPr/>
          <p:nvPr/>
        </p:nvGrpSpPr>
        <p:grpSpPr>
          <a:xfrm>
            <a:off x="349566" y="629942"/>
            <a:ext cx="2881313" cy="2890498"/>
            <a:chOff x="349567" y="278709"/>
            <a:chExt cx="2485073" cy="2890498"/>
          </a:xfrm>
        </p:grpSpPr>
        <p:pic>
          <p:nvPicPr>
            <p:cNvPr id="2052" name="Picture 4" descr="James II, King of England | Monarchy of Britain Wiki | Fandom">
              <a:extLst>
                <a:ext uri="{FF2B5EF4-FFF2-40B4-BE49-F238E27FC236}">
                  <a16:creationId xmlns:a16="http://schemas.microsoft.com/office/drawing/2014/main" id="{07EFB988-3D73-4F15-82E1-A1C049FC4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06" y="278709"/>
              <a:ext cx="2302193" cy="2555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7B5EC1-212C-4040-9C79-0D85D27008A0}"/>
                </a:ext>
              </a:extLst>
            </p:cNvPr>
            <p:cNvSpPr txBox="1"/>
            <p:nvPr/>
          </p:nvSpPr>
          <p:spPr>
            <a:xfrm>
              <a:off x="349567" y="2799875"/>
              <a:ext cx="24850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ইংল্যান্ডের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রাজা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দ্বিতীয়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জেমসকে</a:t>
              </a:r>
              <a:endParaRPr lang="en-US" sz="9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AE649-0681-4007-AF5F-5D02DA084F29}"/>
              </a:ext>
            </a:extLst>
          </p:cNvPr>
          <p:cNvGrpSpPr/>
          <p:nvPr/>
        </p:nvGrpSpPr>
        <p:grpSpPr>
          <a:xfrm>
            <a:off x="349567" y="3596640"/>
            <a:ext cx="2881312" cy="3048624"/>
            <a:chOff x="349567" y="3596640"/>
            <a:chExt cx="2881312" cy="3048624"/>
          </a:xfrm>
        </p:grpSpPr>
        <p:pic>
          <p:nvPicPr>
            <p:cNvPr id="2050" name="Picture 2" descr="The diary of William Hedges, esq. (afterwards Sir William Hedges), during  his agency in Bengal : as well as on his voyage out and return overland  (1681-1697) : Hedges, William, Sir 1632-1701 :">
              <a:extLst>
                <a:ext uri="{FF2B5EF4-FFF2-40B4-BE49-F238E27FC236}">
                  <a16:creationId xmlns:a16="http://schemas.microsoft.com/office/drawing/2014/main" id="{9C3F4000-6B0F-48D5-BE18-598F77EA9F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1" b="14235"/>
            <a:stretch/>
          </p:blipFill>
          <p:spPr bwMode="auto">
            <a:xfrm>
              <a:off x="349567" y="3596640"/>
              <a:ext cx="2881312" cy="2774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4EC258-47CF-4D78-B3AF-8F82BF36FD7B}"/>
                </a:ext>
              </a:extLst>
            </p:cNvPr>
            <p:cNvSpPr txBox="1"/>
            <p:nvPr/>
          </p:nvSpPr>
          <p:spPr>
            <a:xfrm>
              <a:off x="455585" y="6183599"/>
              <a:ext cx="24095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ইউলিয়াম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হেজেজ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lang="en-US" sz="1050" dirty="0"/>
            </a:p>
          </p:txBody>
        </p:sp>
      </p:grpSp>
      <p:sp>
        <p:nvSpPr>
          <p:cNvPr id="3" name="Frame 2">
            <a:extLst>
              <a:ext uri="{FF2B5EF4-FFF2-40B4-BE49-F238E27FC236}">
                <a16:creationId xmlns:a16="http://schemas.microsoft.com/office/drawing/2014/main" id="{99DF06A2-098B-47B8-B40B-21E95ACFFB89}"/>
              </a:ext>
            </a:extLst>
          </p:cNvPr>
          <p:cNvSpPr/>
          <p:nvPr/>
        </p:nvSpPr>
        <p:spPr>
          <a:xfrm>
            <a:off x="76200" y="91440"/>
            <a:ext cx="11887200" cy="6492864"/>
          </a:xfrm>
          <a:prstGeom prst="frame">
            <a:avLst>
              <a:gd name="adj1" fmla="val 161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5364C2C-6F15-46C2-9D5B-F5E3476CF179}"/>
              </a:ext>
            </a:extLst>
          </p:cNvPr>
          <p:cNvSpPr/>
          <p:nvPr/>
        </p:nvSpPr>
        <p:spPr>
          <a:xfrm>
            <a:off x="228600" y="243840"/>
            <a:ext cx="11887200" cy="6492864"/>
          </a:xfrm>
          <a:prstGeom prst="frame">
            <a:avLst>
              <a:gd name="adj1" fmla="val 1611"/>
            </a:avLst>
          </a:prstGeom>
          <a:solidFill>
            <a:srgbClr val="EDB0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BE413-B201-4B19-9B32-E08B4670EE1F}"/>
              </a:ext>
            </a:extLst>
          </p:cNvPr>
          <p:cNvSpPr txBox="1"/>
          <p:nvPr/>
        </p:nvSpPr>
        <p:spPr>
          <a:xfrm>
            <a:off x="3236595" y="577215"/>
            <a:ext cx="8452485" cy="575542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১৬৮৭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১৬৯০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পর্যন্ত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ইংরেজদের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মোঘল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শক্তির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বেশ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কয়কটি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খন্ড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পর্যন্ত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ইংরেজরা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তাদের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ব্যবসায়িক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সুবিধা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আদায়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ঢিলে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দুই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পাখি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মারে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তারা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এখানে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কুঠি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কারখানা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সৈন্য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রেখে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ব্যবসার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অধিকার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পায়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একই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সংগে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প্রতিদ্বন্দ্বী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অন্য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ইউরোপীয়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শক্তির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উপর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প্রাধান্য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লাভ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074" name="Picture 2" descr="26 Battle Of Pleven Photos and Premium High Res Pictures - Getty Images">
            <a:extLst>
              <a:ext uri="{FF2B5EF4-FFF2-40B4-BE49-F238E27FC236}">
                <a16:creationId xmlns:a16="http://schemas.microsoft.com/office/drawing/2014/main" id="{503792B0-2115-4C69-9F6E-34368C3B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577215"/>
            <a:ext cx="2581275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anco Prussian War 1870 71 High Resolution Stock Photography and Images -  Alamy">
            <a:extLst>
              <a:ext uri="{FF2B5EF4-FFF2-40B4-BE49-F238E27FC236}">
                <a16:creationId xmlns:a16="http://schemas.microsoft.com/office/drawing/2014/main" id="{DECAB097-4074-4DB0-89CD-F638914F5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4366260"/>
            <a:ext cx="2543175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3,349 Crimean War Photos and Premium High Res Pictures - Getty Images">
            <a:extLst>
              <a:ext uri="{FF2B5EF4-FFF2-40B4-BE49-F238E27FC236}">
                <a16:creationId xmlns:a16="http://schemas.microsoft.com/office/drawing/2014/main" id="{ED32AE57-5E37-44AC-AEF8-B1E65E93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2457450"/>
            <a:ext cx="25431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C75016B1-60A6-479E-9AD1-D8103E6F3E54}"/>
              </a:ext>
            </a:extLst>
          </p:cNvPr>
          <p:cNvSpPr/>
          <p:nvPr/>
        </p:nvSpPr>
        <p:spPr>
          <a:xfrm>
            <a:off x="0" y="0"/>
            <a:ext cx="12039600" cy="6781800"/>
          </a:xfrm>
          <a:prstGeom prst="frame">
            <a:avLst>
              <a:gd name="adj1" fmla="val 1389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2C962C5E-D51E-4BE0-8FCC-6175BA91E575}"/>
              </a:ext>
            </a:extLst>
          </p:cNvPr>
          <p:cNvSpPr/>
          <p:nvPr/>
        </p:nvSpPr>
        <p:spPr>
          <a:xfrm>
            <a:off x="152400" y="152400"/>
            <a:ext cx="12039600" cy="6781800"/>
          </a:xfrm>
          <a:prstGeom prst="frame">
            <a:avLst>
              <a:gd name="adj1" fmla="val 1389"/>
            </a:avLst>
          </a:prstGeom>
          <a:solidFill>
            <a:srgbClr val="4E45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962" y="676984"/>
            <a:ext cx="367838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961" y="4514336"/>
            <a:ext cx="9803027" cy="1446550"/>
          </a:xfrm>
          <a:prstGeom prst="rect">
            <a:avLst/>
          </a:prstGeom>
          <a:noFill/>
          <a:ln w="28575">
            <a:solidFill>
              <a:srgbClr val="716EA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ইউরোপীয়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আগমণ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0962" y="2206093"/>
            <a:ext cx="367838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০৭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5FFA84-F15E-4652-9123-16DBD2A14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6"/>
          <a:stretch/>
        </p:blipFill>
        <p:spPr>
          <a:xfrm>
            <a:off x="7445088" y="607998"/>
            <a:ext cx="3535950" cy="3471331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EE25F0E5-20BB-4D0F-B710-004423E59F5E}"/>
              </a:ext>
            </a:extLst>
          </p:cNvPr>
          <p:cNvSpPr/>
          <p:nvPr/>
        </p:nvSpPr>
        <p:spPr>
          <a:xfrm>
            <a:off x="0" y="0"/>
            <a:ext cx="11948160" cy="6629400"/>
          </a:xfrm>
          <a:prstGeom prst="frame">
            <a:avLst>
              <a:gd name="adj1" fmla="val 1833"/>
            </a:avLst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D2B8B072-A552-4BA4-8EFD-22D13FAB110F}"/>
              </a:ext>
            </a:extLst>
          </p:cNvPr>
          <p:cNvSpPr/>
          <p:nvPr/>
        </p:nvSpPr>
        <p:spPr>
          <a:xfrm>
            <a:off x="243840" y="228600"/>
            <a:ext cx="11948160" cy="6629400"/>
          </a:xfrm>
          <a:prstGeom prst="frame">
            <a:avLst>
              <a:gd name="adj1" fmla="val 1833"/>
            </a:avLst>
          </a:prstGeom>
          <a:solidFill>
            <a:srgbClr val="F85D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342" y="46527"/>
            <a:ext cx="2286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342" y="2997338"/>
            <a:ext cx="11237316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বার্ণিয়ের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কাশিম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সিল্ক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ফ্যাক্টরীতে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শ’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342" y="4591840"/>
            <a:ext cx="1123731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১৬৮০-১৬৮৩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ইংল্যান্ডে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1BA1B-A6A4-4DD0-B95D-5979D2E394CC}"/>
              </a:ext>
            </a:extLst>
          </p:cNvPr>
          <p:cNvSpPr txBox="1"/>
          <p:nvPr/>
        </p:nvSpPr>
        <p:spPr>
          <a:xfrm>
            <a:off x="477342" y="3825367"/>
            <a:ext cx="11237316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৭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৮শ’	   (খ) ৮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৯শ’ 	  (গ) ৫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৬শ’ (ঘ) ৪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৫শ’  </a:t>
            </a:r>
            <a:endParaRPr lang="bn-BD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FE736-B648-4E76-80C4-6D2467039CB2}"/>
              </a:ext>
            </a:extLst>
          </p:cNvPr>
          <p:cNvSpPr txBox="1"/>
          <p:nvPr/>
        </p:nvSpPr>
        <p:spPr>
          <a:xfrm>
            <a:off x="477342" y="5419871"/>
            <a:ext cx="1123731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১৬৮০-১৬৮৩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বছরে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শুধু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ইংল্যান্ডে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রপ্তানি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দাঁড়ায়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পাউন্ড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তৎকালিন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আঠার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86D54-2FB0-4040-96B5-A1152A6D93B7}"/>
              </a:ext>
            </a:extLst>
          </p:cNvPr>
          <p:cNvSpPr txBox="1"/>
          <p:nvPr/>
        </p:nvSpPr>
        <p:spPr>
          <a:xfrm>
            <a:off x="477342" y="971949"/>
            <a:ext cx="11237316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নাবিক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ভারত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মহাসাগরের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কর্তৃত্ব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অধিকার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কথায়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পুরো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ভারতের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বহির্বাণিজ্য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করায়ত্ব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DF8EF1-896D-4893-8A67-524A212BCA0C}"/>
              </a:ext>
            </a:extLst>
          </p:cNvPr>
          <p:cNvSpPr txBox="1"/>
          <p:nvPr/>
        </p:nvSpPr>
        <p:spPr>
          <a:xfrm>
            <a:off x="477342" y="2230865"/>
            <a:ext cx="11237316" cy="584775"/>
          </a:xfrm>
          <a:prstGeom prst="rect">
            <a:avLst/>
          </a:prstGeom>
          <a:noFill/>
          <a:ln w="28575">
            <a:solidFill>
              <a:srgbClr val="2614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ভাস্কো-ডা-গামা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আলবুকার্ক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(গ)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(ঘ)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চার্ণক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8BB2B6-2C4E-4CE0-A1A6-D50F73D9B04D}"/>
              </a:ext>
            </a:extLst>
          </p:cNvPr>
          <p:cNvSpPr/>
          <p:nvPr/>
        </p:nvSpPr>
        <p:spPr>
          <a:xfrm>
            <a:off x="3957713" y="2294652"/>
            <a:ext cx="457200" cy="4572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039600" cy="6705600"/>
          </a:xfrm>
          <a:prstGeom prst="frame">
            <a:avLst>
              <a:gd name="adj1" fmla="val 99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52400" y="152400"/>
            <a:ext cx="12039600" cy="6705600"/>
          </a:xfrm>
          <a:prstGeom prst="frame">
            <a:avLst>
              <a:gd name="adj1" fmla="val 993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BDDB0C-6A1F-40AB-A56A-71D9EA2DEF87}"/>
              </a:ext>
            </a:extLst>
          </p:cNvPr>
          <p:cNvSpPr/>
          <p:nvPr/>
        </p:nvSpPr>
        <p:spPr>
          <a:xfrm>
            <a:off x="1148222" y="3887507"/>
            <a:ext cx="457200" cy="4572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29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Callout 28"/>
          <p:cNvSpPr/>
          <p:nvPr/>
        </p:nvSpPr>
        <p:spPr>
          <a:xfrm>
            <a:off x="2780451" y="518160"/>
            <a:ext cx="2667000" cy="2613478"/>
          </a:xfrm>
          <a:prstGeom prst="wedgeEllipseCallout">
            <a:avLst>
              <a:gd name="adj1" fmla="val 114923"/>
              <a:gd name="adj2" fmla="val -29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endParaRPr lang="en-US" sz="4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26246" y="1249680"/>
            <a:ext cx="2926080" cy="1291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6950046" y="518160"/>
            <a:ext cx="3078480" cy="7043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40879" y="2553787"/>
            <a:ext cx="2926081" cy="138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64203" y="1762578"/>
            <a:ext cx="450166" cy="7728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75847" y="1762577"/>
            <a:ext cx="457200" cy="64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52559" y="1762577"/>
            <a:ext cx="457200" cy="64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D1E243-5816-4C5A-BD30-C1B118231EFD}"/>
              </a:ext>
            </a:extLst>
          </p:cNvPr>
          <p:cNvSpPr txBox="1"/>
          <p:nvPr/>
        </p:nvSpPr>
        <p:spPr>
          <a:xfrm>
            <a:off x="472632" y="3477518"/>
            <a:ext cx="11246736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q"/>
            </a:pPr>
            <a:r>
              <a:rPr lang="en-US" sz="6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ইউলিয়াম</a:t>
            </a:r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হেজেজ</a:t>
            </a:r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করেণ</a:t>
            </a:r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83D93C-C7B2-4250-80FE-315FD200DEAE}"/>
              </a:ext>
            </a:extLst>
          </p:cNvPr>
          <p:cNvSpPr/>
          <p:nvPr/>
        </p:nvSpPr>
        <p:spPr>
          <a:xfrm>
            <a:off x="8129068" y="2692761"/>
            <a:ext cx="720436" cy="9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A88AA59-4428-4083-8CEC-091B47C8D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1"/>
            </a:avLst>
          </a:prstGeom>
          <a:solidFill>
            <a:srgbClr val="3C81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4" grpId="0" animBg="1"/>
      <p:bldP spid="25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0C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E77BA8E-1AD7-4CB5-803F-EC0A0C5E11AC}"/>
              </a:ext>
            </a:extLst>
          </p:cNvPr>
          <p:cNvSpPr/>
          <p:nvPr/>
        </p:nvSpPr>
        <p:spPr>
          <a:xfrm rot="20911972">
            <a:off x="65812" y="3076462"/>
            <a:ext cx="1543290" cy="130068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91BC7D9-8478-4BF5-87DB-D4087B0302E1}"/>
              </a:ext>
            </a:extLst>
          </p:cNvPr>
          <p:cNvSpPr/>
          <p:nvPr/>
        </p:nvSpPr>
        <p:spPr>
          <a:xfrm>
            <a:off x="0" y="0"/>
            <a:ext cx="8471319" cy="6858000"/>
          </a:xfrm>
          <a:custGeom>
            <a:avLst/>
            <a:gdLst>
              <a:gd name="connsiteX0" fmla="*/ 8449993 w 8454683"/>
              <a:gd name="connsiteY0" fmla="*/ 0 h 6858000"/>
              <a:gd name="connsiteX1" fmla="*/ 8454683 w 8454683"/>
              <a:gd name="connsiteY1" fmla="*/ 0 h 6858000"/>
              <a:gd name="connsiteX2" fmla="*/ 8454683 w 8454683"/>
              <a:gd name="connsiteY2" fmla="*/ 6858000 h 6858000"/>
              <a:gd name="connsiteX3" fmla="*/ 8449993 w 8454683"/>
              <a:gd name="connsiteY3" fmla="*/ 6858000 h 6858000"/>
              <a:gd name="connsiteX4" fmla="*/ 0 w 8454683"/>
              <a:gd name="connsiteY4" fmla="*/ 0 h 6858000"/>
              <a:gd name="connsiteX5" fmla="*/ 2433711 w 8454683"/>
              <a:gd name="connsiteY5" fmla="*/ 0 h 6858000"/>
              <a:gd name="connsiteX6" fmla="*/ 8449993 w 8454683"/>
              <a:gd name="connsiteY6" fmla="*/ 6858000 h 6858000"/>
              <a:gd name="connsiteX7" fmla="*/ 4162865 w 8454683"/>
              <a:gd name="connsiteY7" fmla="*/ 6858000 h 6858000"/>
              <a:gd name="connsiteX8" fmla="*/ 0 w 8454683"/>
              <a:gd name="connsiteY8" fmla="*/ 23352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4683" h="6858000">
                <a:moveTo>
                  <a:pt x="8449993" y="0"/>
                </a:moveTo>
                <a:lnTo>
                  <a:pt x="8454683" y="0"/>
                </a:lnTo>
                <a:lnTo>
                  <a:pt x="8454683" y="6858000"/>
                </a:lnTo>
                <a:lnTo>
                  <a:pt x="8449993" y="6858000"/>
                </a:lnTo>
                <a:close/>
                <a:moveTo>
                  <a:pt x="0" y="0"/>
                </a:moveTo>
                <a:lnTo>
                  <a:pt x="2433711" y="0"/>
                </a:lnTo>
                <a:lnTo>
                  <a:pt x="8449993" y="6858000"/>
                </a:lnTo>
                <a:lnTo>
                  <a:pt x="4162865" y="6858000"/>
                </a:lnTo>
                <a:lnTo>
                  <a:pt x="0" y="2335237"/>
                </a:lnTo>
                <a:close/>
              </a:path>
            </a:pathLst>
          </a:custGeom>
          <a:gradFill flip="none" rotWithShape="1">
            <a:gsLst>
              <a:gs pos="48000">
                <a:srgbClr val="002060"/>
              </a:gs>
              <a:gs pos="9000">
                <a:srgbClr val="FFC000"/>
              </a:gs>
              <a:gs pos="87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6F32FF-C6DC-4DDB-9EA3-FE9617C4B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40748">
            <a:off x="1506655" y="255024"/>
            <a:ext cx="3607722" cy="3607722"/>
          </a:xfrm>
          <a:custGeom>
            <a:avLst/>
            <a:gdLst>
              <a:gd name="connsiteX0" fmla="*/ 3607722 w 3607722"/>
              <a:gd name="connsiteY0" fmla="*/ 0 h 3607722"/>
              <a:gd name="connsiteX1" fmla="*/ 3607722 w 3607722"/>
              <a:gd name="connsiteY1" fmla="*/ 2543602 h 3607722"/>
              <a:gd name="connsiteX2" fmla="*/ 3198776 w 3607722"/>
              <a:gd name="connsiteY2" fmla="*/ 2795320 h 3607722"/>
              <a:gd name="connsiteX3" fmla="*/ 3607722 w 3607722"/>
              <a:gd name="connsiteY3" fmla="*/ 3459702 h 3607722"/>
              <a:gd name="connsiteX4" fmla="*/ 3607722 w 3607722"/>
              <a:gd name="connsiteY4" fmla="*/ 3607722 h 3607722"/>
              <a:gd name="connsiteX5" fmla="*/ 0 w 3607722"/>
              <a:gd name="connsiteY5" fmla="*/ 3607722 h 3607722"/>
              <a:gd name="connsiteX6" fmla="*/ 0 w 3607722"/>
              <a:gd name="connsiteY6" fmla="*/ 0 h 360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7722" h="3607722">
                <a:moveTo>
                  <a:pt x="3607722" y="0"/>
                </a:moveTo>
                <a:lnTo>
                  <a:pt x="3607722" y="2543602"/>
                </a:lnTo>
                <a:lnTo>
                  <a:pt x="3198776" y="2795320"/>
                </a:lnTo>
                <a:lnTo>
                  <a:pt x="3607722" y="3459702"/>
                </a:lnTo>
                <a:lnTo>
                  <a:pt x="3607722" y="3607722"/>
                </a:lnTo>
                <a:lnTo>
                  <a:pt x="0" y="360772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17B5CA-02EB-4013-BA55-707D7102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EC2FA-B2A7-41D5-889E-C7329B2FE87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17-Jan-22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61D4B95-B460-4233-9CCA-2869B0026B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895"/>
          <a:stretch>
            <a:fillRect/>
          </a:stretch>
        </p:blipFill>
        <p:spPr>
          <a:xfrm>
            <a:off x="4141106" y="4713516"/>
            <a:ext cx="4309266" cy="2151741"/>
          </a:xfrm>
          <a:custGeom>
            <a:avLst/>
            <a:gdLst>
              <a:gd name="connsiteX0" fmla="*/ 0 w 4309266"/>
              <a:gd name="connsiteY0" fmla="*/ 0 h 2151741"/>
              <a:gd name="connsiteX1" fmla="*/ 2494036 w 4309266"/>
              <a:gd name="connsiteY1" fmla="*/ 0 h 2151741"/>
              <a:gd name="connsiteX2" fmla="*/ 4309266 w 4309266"/>
              <a:gd name="connsiteY2" fmla="*/ 2151741 h 2151741"/>
              <a:gd name="connsiteX3" fmla="*/ 0 w 4309266"/>
              <a:gd name="connsiteY3" fmla="*/ 2151741 h 215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9266" h="2151741">
                <a:moveTo>
                  <a:pt x="0" y="0"/>
                </a:moveTo>
                <a:lnTo>
                  <a:pt x="2494036" y="0"/>
                </a:lnTo>
                <a:lnTo>
                  <a:pt x="4309266" y="2151741"/>
                </a:lnTo>
                <a:lnTo>
                  <a:pt x="0" y="2151741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18DD34B-B0A9-45DA-A4BF-3EE69CB06ECF}"/>
              </a:ext>
            </a:extLst>
          </p:cNvPr>
          <p:cNvSpPr/>
          <p:nvPr/>
        </p:nvSpPr>
        <p:spPr>
          <a:xfrm rot="21190164">
            <a:off x="4460687" y="3325330"/>
            <a:ext cx="2088344" cy="1458322"/>
          </a:xfrm>
          <a:prstGeom prst="triangle">
            <a:avLst>
              <a:gd name="adj" fmla="val 48999"/>
            </a:avLst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B7872BD-0B5D-41C6-9817-67C4E8D9E41F}"/>
              </a:ext>
            </a:extLst>
          </p:cNvPr>
          <p:cNvSpPr/>
          <p:nvPr/>
        </p:nvSpPr>
        <p:spPr>
          <a:xfrm>
            <a:off x="624114" y="3336926"/>
            <a:ext cx="4801003" cy="3521074"/>
          </a:xfrm>
          <a:custGeom>
            <a:avLst/>
            <a:gdLst>
              <a:gd name="connsiteX0" fmla="*/ 874486 w 3216031"/>
              <a:gd name="connsiteY0" fmla="*/ 0 h 3428999"/>
              <a:gd name="connsiteX1" fmla="*/ 3216031 w 3216031"/>
              <a:gd name="connsiteY1" fmla="*/ 0 h 3428999"/>
              <a:gd name="connsiteX2" fmla="*/ 3216031 w 3216031"/>
              <a:gd name="connsiteY2" fmla="*/ 42398 h 3428999"/>
              <a:gd name="connsiteX3" fmla="*/ 2356059 w 3216031"/>
              <a:gd name="connsiteY3" fmla="*/ 3414486 h 3428999"/>
              <a:gd name="connsiteX4" fmla="*/ 3216031 w 3216031"/>
              <a:gd name="connsiteY4" fmla="*/ 3414486 h 3428999"/>
              <a:gd name="connsiteX5" fmla="*/ 3216031 w 3216031"/>
              <a:gd name="connsiteY5" fmla="*/ 3428999 h 3428999"/>
              <a:gd name="connsiteX6" fmla="*/ 0 w 3216031"/>
              <a:gd name="connsiteY6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6031" h="3428999">
                <a:moveTo>
                  <a:pt x="874486" y="0"/>
                </a:moveTo>
                <a:lnTo>
                  <a:pt x="3216031" y="0"/>
                </a:lnTo>
                <a:lnTo>
                  <a:pt x="3216031" y="42398"/>
                </a:lnTo>
                <a:lnTo>
                  <a:pt x="2356059" y="3414486"/>
                </a:lnTo>
                <a:lnTo>
                  <a:pt x="3216031" y="3414486"/>
                </a:lnTo>
                <a:lnTo>
                  <a:pt x="3216031" y="3428999"/>
                </a:lnTo>
                <a:lnTo>
                  <a:pt x="0" y="3428999"/>
                </a:lnTo>
                <a:close/>
              </a:path>
            </a:pathLst>
          </a:custGeom>
          <a:solidFill>
            <a:srgbClr val="FDD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 descr="Medal">
            <a:extLst>
              <a:ext uri="{FF2B5EF4-FFF2-40B4-BE49-F238E27FC236}">
                <a16:creationId xmlns:a16="http://schemas.microsoft.com/office/drawing/2014/main" id="{AE157225-F51B-4AC0-8564-258F38A50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257" y="3521075"/>
            <a:ext cx="914400" cy="914400"/>
          </a:xfrm>
          <a:prstGeom prst="rect">
            <a:avLst/>
          </a:prstGeom>
        </p:spPr>
      </p:pic>
      <p:pic>
        <p:nvPicPr>
          <p:cNvPr id="19" name="Graphic 18" descr="Podium">
            <a:extLst>
              <a:ext uri="{FF2B5EF4-FFF2-40B4-BE49-F238E27FC236}">
                <a16:creationId xmlns:a16="http://schemas.microsoft.com/office/drawing/2014/main" id="{CE913845-F9DC-4147-9B6E-34821B6F4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8465" y="3799116"/>
            <a:ext cx="914400" cy="914400"/>
          </a:xfrm>
          <a:prstGeom prst="rect">
            <a:avLst/>
          </a:prstGeom>
        </p:spPr>
      </p:pic>
      <p:pic>
        <p:nvPicPr>
          <p:cNvPr id="21" name="Graphic 20" descr="Atom">
            <a:extLst>
              <a:ext uri="{FF2B5EF4-FFF2-40B4-BE49-F238E27FC236}">
                <a16:creationId xmlns:a16="http://schemas.microsoft.com/office/drawing/2014/main" id="{B7D7FF4B-5835-48EB-8ED7-310B0FBC2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39740" y="3579000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5706B6E-063E-40D3-A2B0-1C5B2B05BC36}"/>
              </a:ext>
            </a:extLst>
          </p:cNvPr>
          <p:cNvSpPr txBox="1"/>
          <p:nvPr/>
        </p:nvSpPr>
        <p:spPr>
          <a:xfrm rot="20751167">
            <a:off x="4789012" y="769492"/>
            <a:ext cx="3193142" cy="2286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Caslon Pro Bold" panose="0205070206050A020403" pitchFamily="18" charset="0"/>
                <a:ea typeface="+mn-ea"/>
                <a:cs typeface="+mn-cs"/>
              </a:rPr>
              <a:t>Sherua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Caslon Pro Bold" panose="0205070206050A020403" pitchFamily="18" charset="0"/>
                <a:ea typeface="+mn-ea"/>
                <a:cs typeface="+mn-cs"/>
              </a:rPr>
              <a:t> Adarsha High School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84BBD8-5BD2-4E4D-A31F-0899C1483EE1}"/>
              </a:ext>
            </a:extLst>
          </p:cNvPr>
          <p:cNvSpPr txBox="1"/>
          <p:nvPr/>
        </p:nvSpPr>
        <p:spPr>
          <a:xfrm rot="20788633">
            <a:off x="4879053" y="1245400"/>
            <a:ext cx="282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Caslon Pro Bold" panose="0205070206050A020403" pitchFamily="18" charset="0"/>
                <a:ea typeface="+mn-ea"/>
                <a:cs typeface="+mn-cs"/>
              </a:rPr>
              <a:t>Sherpur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Caslon Pro Bold" panose="0205070206050A020403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Caslon Pro Bold" panose="0205070206050A020403" pitchFamily="18" charset="0"/>
                <a:ea typeface="+mn-ea"/>
                <a:cs typeface="+mn-cs"/>
              </a:rPr>
              <a:t>Bogura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Caslon Pro Bold" panose="0205070206050A020403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66274-1E96-4D0D-B553-8883C9AFA68E}"/>
              </a:ext>
            </a:extLst>
          </p:cNvPr>
          <p:cNvSpPr txBox="1"/>
          <p:nvPr/>
        </p:nvSpPr>
        <p:spPr>
          <a:xfrm rot="20386271">
            <a:off x="1130880" y="4901157"/>
            <a:ext cx="380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Md. Nurul Islam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Tarafder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Headteacher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5C275-CDEF-422F-8C32-C84DAABD27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6631" r="13694" b="10440"/>
          <a:stretch/>
        </p:blipFill>
        <p:spPr>
          <a:xfrm>
            <a:off x="9198408" y="413933"/>
            <a:ext cx="2660073" cy="3457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EECA0F-7B90-4F80-A4B1-853CB21298FE}"/>
              </a:ext>
            </a:extLst>
          </p:cNvPr>
          <p:cNvSpPr txBox="1"/>
          <p:nvPr/>
        </p:nvSpPr>
        <p:spPr>
          <a:xfrm>
            <a:off x="9218090" y="4650166"/>
            <a:ext cx="2673816" cy="1569660"/>
          </a:xfrm>
          <a:prstGeom prst="rect">
            <a:avLst/>
          </a:prstGeom>
          <a:noFill/>
          <a:ln>
            <a:solidFill>
              <a:srgbClr val="F85D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Bangladesh &amp; Global Studies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Class: Eight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Chapter: 1 Path: 02 </a:t>
            </a:r>
          </a:p>
        </p:txBody>
      </p:sp>
    </p:spTree>
    <p:extLst>
      <p:ext uri="{BB962C8B-B14F-4D97-AF65-F5344CB8AC3E}">
        <p14:creationId xmlns:p14="http://schemas.microsoft.com/office/powerpoint/2010/main" val="30915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2" y="402462"/>
            <a:ext cx="6776726" cy="435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02" y="402462"/>
            <a:ext cx="4511714" cy="435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1BD823-C240-4EB0-82BC-D2D3B42D8D25}"/>
              </a:ext>
            </a:extLst>
          </p:cNvPr>
          <p:cNvSpPr txBox="1"/>
          <p:nvPr/>
        </p:nvSpPr>
        <p:spPr>
          <a:xfrm>
            <a:off x="413072" y="4746413"/>
            <a:ext cx="113918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সকলকে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ধন্যবাদ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D4F31C1-2DFC-4C38-BDF1-8F634B944E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22"/>
            </a:avLst>
          </a:prstGeom>
          <a:solidFill>
            <a:srgbClr val="201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72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571280"/>
            <a:ext cx="11423072" cy="56323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ঔপনিবেশিক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১৭৫৭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১৯৪৭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শাসনকে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ঔপনিবেশিক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মাৎস্যন্যায়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শশাঙ্কের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একশ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অরাজকতা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মাৎস্যন্যায়ের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১৩৩৮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সোনারগাঁ-এর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১৩৩৮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সোনারগাঁ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ফখরুদ্দিন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মুবারক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সেনকে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ইখতিয়ার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করেণ</a:t>
            </a:r>
            <a:r>
              <a:rPr lang="bn-IN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A51C1-D3B1-46DB-8E5D-19C76FB76DEC}"/>
              </a:ext>
            </a:extLst>
          </p:cNvPr>
          <p:cNvSpPr txBox="1"/>
          <p:nvPr/>
        </p:nvSpPr>
        <p:spPr>
          <a:xfrm>
            <a:off x="9019309" y="612844"/>
            <a:ext cx="2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8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607991" y="2974147"/>
            <a:ext cx="136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ডেনমার্ক</a:t>
            </a:r>
            <a:endParaRPr lang="en-US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17" y="289309"/>
            <a:ext cx="5013270" cy="3430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90394" y="364400"/>
            <a:ext cx="1575231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ব্রি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টিশ ভারত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2477" y="1613695"/>
            <a:ext cx="1026942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</a:p>
          <a:p>
            <a:pPr algn="ct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ভারত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5595" y="1967638"/>
            <a:ext cx="1563677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পশ্চিম পাকিস্তান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1189" y="2746069"/>
            <a:ext cx="1758462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পুর্ব পাকিস্তান</a:t>
            </a:r>
          </a:p>
          <a:p>
            <a:pPr algn="ct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 বাংলাদেশ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4" y="65849"/>
            <a:ext cx="6466968" cy="373109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00729" y="2864828"/>
            <a:ext cx="1012874" cy="3231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স্পেন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69289" y="1962822"/>
            <a:ext cx="929449" cy="43570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ফ্রান্স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23620" y="2228222"/>
            <a:ext cx="982574" cy="4357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ইতালি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54983" y="1491853"/>
            <a:ext cx="982574" cy="35791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জার্মানি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98738" y="749848"/>
            <a:ext cx="1049659" cy="4357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ডেনমার্ক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73208" y="784500"/>
            <a:ext cx="1095203" cy="52050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যুক্তরাজ্য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22473" y="2757070"/>
            <a:ext cx="811409" cy="4199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তুর্কি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2" y="3872917"/>
            <a:ext cx="5872837" cy="2741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6740" y="4094680"/>
            <a:ext cx="19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জ্য জাহাজ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35BA9-9178-4059-89FA-D4B8CB6EB062}"/>
              </a:ext>
            </a:extLst>
          </p:cNvPr>
          <p:cNvSpPr txBox="1"/>
          <p:nvPr/>
        </p:nvSpPr>
        <p:spPr>
          <a:xfrm>
            <a:off x="6715017" y="3914482"/>
            <a:ext cx="4984634" cy="1200329"/>
          </a:xfrm>
          <a:prstGeom prst="rect">
            <a:avLst/>
          </a:prstGeom>
          <a:noFill/>
          <a:ln>
            <a:solidFill>
              <a:srgbClr val="F85D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37B671-5895-4799-91D5-7EE901E3A7D3}"/>
              </a:ext>
            </a:extLst>
          </p:cNvPr>
          <p:cNvSpPr txBox="1"/>
          <p:nvPr/>
        </p:nvSpPr>
        <p:spPr>
          <a:xfrm>
            <a:off x="6704545" y="5355874"/>
            <a:ext cx="4984634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অধিবাসিদের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0D1952-DB6A-4892-A551-56A3AC026016}"/>
              </a:ext>
            </a:extLst>
          </p:cNvPr>
          <p:cNvSpPr txBox="1"/>
          <p:nvPr/>
        </p:nvSpPr>
        <p:spPr>
          <a:xfrm>
            <a:off x="6743653" y="5532728"/>
            <a:ext cx="4984634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5424E-C63E-49A3-A0B2-4D3FE60EF13B}"/>
              </a:ext>
            </a:extLst>
          </p:cNvPr>
          <p:cNvSpPr txBox="1"/>
          <p:nvPr/>
        </p:nvSpPr>
        <p:spPr>
          <a:xfrm>
            <a:off x="6715017" y="5495767"/>
            <a:ext cx="4984634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5787C7-342F-434B-AD0C-AA257E785CBE}"/>
              </a:ext>
            </a:extLst>
          </p:cNvPr>
          <p:cNvSpPr txBox="1"/>
          <p:nvPr/>
        </p:nvSpPr>
        <p:spPr>
          <a:xfrm>
            <a:off x="6743653" y="5355874"/>
            <a:ext cx="4984634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অধিবাসিদের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ইউরোপীয়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CCE70B-6934-42EB-8A68-3E2FEDACDC94}"/>
              </a:ext>
            </a:extLst>
          </p:cNvPr>
          <p:cNvSpPr txBox="1"/>
          <p:nvPr/>
        </p:nvSpPr>
        <p:spPr>
          <a:xfrm>
            <a:off x="6696853" y="5352718"/>
            <a:ext cx="5002798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প্রদানকে</a:t>
            </a:r>
            <a:r>
              <a:rPr lang="en-US" sz="3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9419D5-7317-484B-A46D-5CD87CD317D5}"/>
              </a:ext>
            </a:extLst>
          </p:cNvPr>
          <p:cNvSpPr txBox="1"/>
          <p:nvPr/>
        </p:nvSpPr>
        <p:spPr>
          <a:xfrm>
            <a:off x="6715017" y="5373959"/>
            <a:ext cx="4995106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প্রদানকে</a:t>
            </a:r>
            <a:r>
              <a:rPr lang="en-US" sz="3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10E72DCF-78AB-41F7-942E-703322F5A8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82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6597" y="3288268"/>
            <a:ext cx="66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98412" y="530279"/>
            <a:ext cx="3415002" cy="1015663"/>
          </a:xfrm>
          <a:prstGeom prst="rect">
            <a:avLst/>
          </a:prstGeom>
          <a:solidFill>
            <a:srgbClr val="CCEE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C8F713-944C-46B1-B40C-2F8C65DDD13D}"/>
              </a:ext>
            </a:extLst>
          </p:cNvPr>
          <p:cNvGrpSpPr/>
          <p:nvPr/>
        </p:nvGrpSpPr>
        <p:grpSpPr>
          <a:xfrm>
            <a:off x="8398412" y="4503716"/>
            <a:ext cx="3480582" cy="1938992"/>
            <a:chOff x="8398412" y="5020999"/>
            <a:chExt cx="3480582" cy="1938992"/>
          </a:xfrm>
        </p:grpSpPr>
        <p:sp>
          <p:nvSpPr>
            <p:cNvPr id="7" name="Rounded Rectangle 6"/>
            <p:cNvSpPr/>
            <p:nvPr/>
          </p:nvSpPr>
          <p:spPr>
            <a:xfrm>
              <a:off x="8398412" y="5130736"/>
              <a:ext cx="3415002" cy="1702191"/>
            </a:xfrm>
            <a:prstGeom prst="roundRect">
              <a:avLst/>
            </a:prstGeom>
            <a:solidFill>
              <a:srgbClr val="448B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63992" y="5020999"/>
              <a:ext cx="341500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ইউরোপীয়দের </a:t>
              </a:r>
              <a:r>
                <a:rPr lang="en-US" sz="4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বাণিজ্য</a:t>
              </a:r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বিস্তার</a:t>
              </a:r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pic>
        <p:nvPicPr>
          <p:cNvPr id="2050" name="Picture 2" descr="Labelled Map of Europe | Primary Teaching Resources | Twinkl">
            <a:extLst>
              <a:ext uri="{FF2B5EF4-FFF2-40B4-BE49-F238E27FC236}">
                <a16:creationId xmlns:a16="http://schemas.microsoft.com/office/drawing/2014/main" id="{948E7DD1-EE0E-4639-B9B8-89CE466A2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r="15820"/>
          <a:stretch/>
        </p:blipFill>
        <p:spPr bwMode="auto">
          <a:xfrm>
            <a:off x="378586" y="530279"/>
            <a:ext cx="7924800" cy="57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24E2926C-74BE-48AA-99F3-20DF631C9FC9}"/>
              </a:ext>
            </a:extLst>
          </p:cNvPr>
          <p:cNvSpPr/>
          <p:nvPr/>
        </p:nvSpPr>
        <p:spPr>
          <a:xfrm>
            <a:off x="0" y="0"/>
            <a:ext cx="12039600" cy="6858000"/>
          </a:xfrm>
          <a:prstGeom prst="frame">
            <a:avLst>
              <a:gd name="adj1" fmla="val 1167"/>
            </a:avLst>
          </a:prstGeom>
          <a:solidFill>
            <a:srgbClr val="448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7AA11B2-88C7-4736-B7B6-7334C84F06EF}"/>
              </a:ext>
            </a:extLst>
          </p:cNvPr>
          <p:cNvSpPr/>
          <p:nvPr/>
        </p:nvSpPr>
        <p:spPr>
          <a:xfrm>
            <a:off x="152400" y="152400"/>
            <a:ext cx="12039600" cy="6858000"/>
          </a:xfrm>
          <a:prstGeom prst="frame">
            <a:avLst>
              <a:gd name="adj1" fmla="val 1167"/>
            </a:avLst>
          </a:prstGeom>
          <a:solidFill>
            <a:srgbClr val="BDD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:\Users\DOEL\Pictures\Books.jpg">
            <a:extLst>
              <a:ext uri="{FF2B5EF4-FFF2-40B4-BE49-F238E27FC236}">
                <a16:creationId xmlns:a16="http://schemas.microsoft.com/office/drawing/2014/main" id="{021C26A3-EC6C-4142-AB78-CE5B3F2D4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8258838" y="1850742"/>
            <a:ext cx="3628362" cy="23481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264814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763B18-DCA9-450D-A6CA-B1DBA1F5089B}"/>
              </a:ext>
            </a:extLst>
          </p:cNvPr>
          <p:cNvSpPr/>
          <p:nvPr/>
        </p:nvSpPr>
        <p:spPr>
          <a:xfrm>
            <a:off x="4678680" y="2011680"/>
            <a:ext cx="2834640" cy="283464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7DDC4926-8652-4260-8A89-7437B8185756}"/>
              </a:ext>
            </a:extLst>
          </p:cNvPr>
          <p:cNvSpPr/>
          <p:nvPr/>
        </p:nvSpPr>
        <p:spPr>
          <a:xfrm>
            <a:off x="4945626" y="2278626"/>
            <a:ext cx="2300748" cy="2300748"/>
          </a:xfrm>
          <a:prstGeom prst="donut">
            <a:avLst>
              <a:gd name="adj" fmla="val 8974"/>
            </a:avLst>
          </a:prstGeom>
          <a:solidFill>
            <a:srgbClr val="FFA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29BFE6-F240-4A90-9C41-8D28A68BC3D1}"/>
              </a:ext>
            </a:extLst>
          </p:cNvPr>
          <p:cNvSpPr/>
          <p:nvPr/>
        </p:nvSpPr>
        <p:spPr>
          <a:xfrm>
            <a:off x="5321710" y="2654710"/>
            <a:ext cx="1548580" cy="1548580"/>
          </a:xfrm>
          <a:prstGeom prst="ellipse">
            <a:avLst/>
          </a:prstGeom>
          <a:solidFill>
            <a:srgbClr val="978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5CFC0-1FE6-4482-B966-D2C65EA2431E}"/>
              </a:ext>
            </a:extLst>
          </p:cNvPr>
          <p:cNvGrpSpPr/>
          <p:nvPr/>
        </p:nvGrpSpPr>
        <p:grpSpPr>
          <a:xfrm>
            <a:off x="4967748" y="3146568"/>
            <a:ext cx="2286000" cy="564864"/>
            <a:chOff x="3672348" y="870153"/>
            <a:chExt cx="2431419" cy="564864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4B40FFB3-9C1B-4841-A7A0-350F9691FA31}"/>
                </a:ext>
              </a:extLst>
            </p:cNvPr>
            <p:cNvSpPr/>
            <p:nvPr/>
          </p:nvSpPr>
          <p:spPr>
            <a:xfrm>
              <a:off x="3672348" y="870153"/>
              <a:ext cx="2050026" cy="548640"/>
            </a:xfrm>
            <a:prstGeom prst="leftArrow">
              <a:avLst>
                <a:gd name="adj1" fmla="val 28320"/>
                <a:gd name="adj2" fmla="val 69211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124E6720-5568-4EBD-B20C-967A24FBAC2F}"/>
                </a:ext>
              </a:extLst>
            </p:cNvPr>
            <p:cNvSpPr/>
            <p:nvPr/>
          </p:nvSpPr>
          <p:spPr>
            <a:xfrm flipH="1">
              <a:off x="5619135" y="886377"/>
              <a:ext cx="484632" cy="548640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6CFC51A-7B37-412C-A25A-8B38D3A37E9D}"/>
              </a:ext>
            </a:extLst>
          </p:cNvPr>
          <p:cNvSpPr/>
          <p:nvPr/>
        </p:nvSpPr>
        <p:spPr>
          <a:xfrm>
            <a:off x="5616677" y="2949677"/>
            <a:ext cx="958646" cy="9586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FAE3FA-8167-454A-A04D-287A1317FE44}"/>
              </a:ext>
            </a:extLst>
          </p:cNvPr>
          <p:cNvSpPr/>
          <p:nvPr/>
        </p:nvSpPr>
        <p:spPr>
          <a:xfrm>
            <a:off x="4494325" y="3229159"/>
            <a:ext cx="383458" cy="38345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3A91B-2EE9-4341-9DE6-DDFC2292B5CF}"/>
              </a:ext>
            </a:extLst>
          </p:cNvPr>
          <p:cNvSpPr txBox="1"/>
          <p:nvPr/>
        </p:nvSpPr>
        <p:spPr>
          <a:xfrm>
            <a:off x="404848" y="3136612"/>
            <a:ext cx="405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ইউরোপীয়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ঔপনিবেশিকদের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rnoporichay" panose="02000506000000020003" pitchFamily="2" charset="0"/>
              <a:cs typeface="Bornoporichay" panose="02000506000000020003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95818D-23AF-4306-AFDE-E7ADA8DB0EA7}"/>
              </a:ext>
            </a:extLst>
          </p:cNvPr>
          <p:cNvSpPr/>
          <p:nvPr/>
        </p:nvSpPr>
        <p:spPr>
          <a:xfrm>
            <a:off x="4922027" y="2227008"/>
            <a:ext cx="383458" cy="38345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6A8A9-8381-4B29-9455-196377A5495B}"/>
              </a:ext>
            </a:extLst>
          </p:cNvPr>
          <p:cNvSpPr txBox="1"/>
          <p:nvPr/>
        </p:nvSpPr>
        <p:spPr>
          <a:xfrm>
            <a:off x="404848" y="1872130"/>
            <a:ext cx="4479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4C84FF-5FC3-4C52-B3D7-EE87922000C2}"/>
              </a:ext>
            </a:extLst>
          </p:cNvPr>
          <p:cNvSpPr/>
          <p:nvPr/>
        </p:nvSpPr>
        <p:spPr>
          <a:xfrm>
            <a:off x="7325180" y="3243907"/>
            <a:ext cx="383458" cy="383458"/>
          </a:xfrm>
          <a:prstGeom prst="ellipse">
            <a:avLst/>
          </a:prstGeom>
          <a:solidFill>
            <a:srgbClr val="FFA7A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DADE27-EBEE-427A-A50D-77EA2881B635}"/>
              </a:ext>
            </a:extLst>
          </p:cNvPr>
          <p:cNvSpPr txBox="1"/>
          <p:nvPr/>
        </p:nvSpPr>
        <p:spPr>
          <a:xfrm>
            <a:off x="7796668" y="2581565"/>
            <a:ext cx="38941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বর্ষে</a:t>
            </a:r>
            <a:r>
              <a:rPr lang="en-US" sz="32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ইউরোপীয়</a:t>
            </a:r>
            <a:r>
              <a:rPr lang="en-US" sz="32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আগমন</a:t>
            </a:r>
            <a:r>
              <a:rPr lang="en-US" sz="32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A43E37-68CE-4F6F-B2E9-1A952B510784}"/>
              </a:ext>
            </a:extLst>
          </p:cNvPr>
          <p:cNvSpPr/>
          <p:nvPr/>
        </p:nvSpPr>
        <p:spPr>
          <a:xfrm>
            <a:off x="6862916" y="4278721"/>
            <a:ext cx="383458" cy="38345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9CC14-128F-46EC-AB0A-1AA8DE8B68F7}"/>
              </a:ext>
            </a:extLst>
          </p:cNvPr>
          <p:cNvSpPr txBox="1"/>
          <p:nvPr/>
        </p:nvSpPr>
        <p:spPr>
          <a:xfrm>
            <a:off x="7253748" y="4607952"/>
            <a:ext cx="4356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জলপথ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কিভাবে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আবিস্কারের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ঘটনা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বলতে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13BA39FE-C43E-4644-958E-1F2946350669}"/>
              </a:ext>
            </a:extLst>
          </p:cNvPr>
          <p:cNvSpPr/>
          <p:nvPr/>
        </p:nvSpPr>
        <p:spPr>
          <a:xfrm>
            <a:off x="3281010" y="719195"/>
            <a:ext cx="5726673" cy="513968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প্রশিক্ষনার্থীরা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endParaRPr kumimoji="0" lang="bn-BD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24977B4-9406-470C-ACF1-30E5415747A1}"/>
              </a:ext>
            </a:extLst>
          </p:cNvPr>
          <p:cNvSpPr/>
          <p:nvPr/>
        </p:nvSpPr>
        <p:spPr>
          <a:xfrm>
            <a:off x="2055850" y="318407"/>
            <a:ext cx="1350654" cy="1400397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</a:t>
            </a:r>
            <a:r>
              <a:rPr kumimoji="0" lang="en-US" sz="21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</a:t>
            </a:r>
            <a:endParaRPr kumimoji="0" lang="en-US" sz="2700" b="0" i="0" u="none" strike="noStrike" kern="0" cap="none" spc="0" normalizeH="0" baseline="0" noProof="0" dirty="0">
              <a:ln w="9525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8AACFC-FF7E-46D8-8074-EB89514E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951" y="6143836"/>
            <a:ext cx="13867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8AC3B-8F46-40D0-89C9-87E2961B7785}" type="datetime1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17-Jan-22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A961DB2-3BFB-44FE-9A48-8930E4851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60" y="345526"/>
            <a:ext cx="2268790" cy="167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7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8" presetClass="emph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8" presetClass="emph" presetSubtype="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50000">
                                          <p:cBhvr>
                                            <p:cTn id="3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5" presetID="8" presetClass="emph" presetSubtype="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8100000" p14:bounceEnd="50000">
                                          <p:cBhvr>
                                            <p:cTn id="4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6" presetID="8" presetClass="emph" presetSubtype="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50000">
                                          <p:cBhvr>
                                            <p:cTn id="5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 animBg="1"/>
          <p:bldP spid="11" grpId="0"/>
          <p:bldP spid="12" grpId="0" animBg="1"/>
          <p:bldP spid="13" grpId="0"/>
          <p:bldP spid="14" grpId="0" animBg="1"/>
          <p:bldP spid="15" grpId="0"/>
          <p:bldP spid="16" grpId="0" animBg="1"/>
          <p:bldP spid="17" grpId="0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8" presetClass="emph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3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8100000">
                                          <p:cBhvr>
                                            <p:cTn id="4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5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 animBg="1"/>
          <p:bldP spid="11" grpId="0"/>
          <p:bldP spid="12" grpId="0" animBg="1"/>
          <p:bldP spid="13" grpId="0"/>
          <p:bldP spid="14" grpId="0" animBg="1"/>
          <p:bldP spid="15" grpId="0"/>
          <p:bldP spid="16" grpId="0" animBg="1"/>
          <p:bldP spid="17" grpId="0"/>
          <p:bldP spid="18" grpId="0" animBg="1"/>
          <p:bldP spid="1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F6ADDA-F355-44C4-9780-23DE39A42772}"/>
              </a:ext>
            </a:extLst>
          </p:cNvPr>
          <p:cNvSpPr txBox="1"/>
          <p:nvPr/>
        </p:nvSpPr>
        <p:spPr>
          <a:xfrm>
            <a:off x="484911" y="4096711"/>
            <a:ext cx="11222178" cy="230832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r>
              <a:rPr lang="en-US" sz="36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3600" dirty="0">
                <a:solidFill>
                  <a:srgbClr val="F8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ইউরোপে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যুগান্তকারী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বাণিজ্য-বিপ্লবের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সুচনা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অভ্যান্তরিণ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শক্তিশালি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সামগ্রীর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সন্ধানও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D1D9F7B-0ABD-4E51-9AA3-4931542A83E3}"/>
              </a:ext>
            </a:extLst>
          </p:cNvPr>
          <p:cNvSpPr/>
          <p:nvPr/>
        </p:nvSpPr>
        <p:spPr>
          <a:xfrm>
            <a:off x="0" y="-55418"/>
            <a:ext cx="12039600" cy="6761018"/>
          </a:xfrm>
          <a:prstGeom prst="frame">
            <a:avLst>
              <a:gd name="adj1" fmla="val 1389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0DEF7AE-0A5E-4249-8878-DBC328EBA5E0}"/>
              </a:ext>
            </a:extLst>
          </p:cNvPr>
          <p:cNvSpPr/>
          <p:nvPr/>
        </p:nvSpPr>
        <p:spPr>
          <a:xfrm>
            <a:off x="152400" y="96982"/>
            <a:ext cx="12039600" cy="6761018"/>
          </a:xfrm>
          <a:prstGeom prst="frame">
            <a:avLst>
              <a:gd name="adj1" fmla="val 138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Map of Europe">
            <a:extLst>
              <a:ext uri="{FF2B5EF4-FFF2-40B4-BE49-F238E27FC236}">
                <a16:creationId xmlns:a16="http://schemas.microsoft.com/office/drawing/2014/main" id="{96503F79-3FE4-4F8F-9E8A-6FC41DE1B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/>
          <a:stretch/>
        </p:blipFill>
        <p:spPr bwMode="auto">
          <a:xfrm>
            <a:off x="484911" y="369601"/>
            <a:ext cx="5951543" cy="3426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5B8814-AF26-4BC6-9A45-2B0BFD3F5A8E}"/>
              </a:ext>
            </a:extLst>
          </p:cNvPr>
          <p:cNvSpPr txBox="1"/>
          <p:nvPr/>
        </p:nvSpPr>
        <p:spPr>
          <a:xfrm>
            <a:off x="6768965" y="369601"/>
            <a:ext cx="4938124" cy="3416320"/>
          </a:xfrm>
          <a:prstGeom prst="rect">
            <a:avLst/>
          </a:prstGeom>
          <a:noFill/>
          <a:ln w="28575">
            <a:solidFill>
              <a:srgbClr val="F85D2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ইউরোপের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দেশে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খনিজ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সম্পদের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আবিস্কার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সমদ্র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পথে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বাণিজ্যের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বিস্তার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কারিগরি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বাণিজ্যিক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বিকাশের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অর্থনীতি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তেজি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উঠেছিল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907" y="500638"/>
            <a:ext cx="2929239" cy="285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84E94A-A190-4128-AAFC-990C07516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515" y="500637"/>
            <a:ext cx="4735214" cy="28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E46D95-5307-432A-89A0-5AC09CB50F66}"/>
              </a:ext>
            </a:extLst>
          </p:cNvPr>
          <p:cNvSpPr txBox="1"/>
          <p:nvPr/>
        </p:nvSpPr>
        <p:spPr>
          <a:xfrm>
            <a:off x="446071" y="3570191"/>
            <a:ext cx="11326075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55F0D-054E-4E52-B96D-AEC4BED64360}"/>
              </a:ext>
            </a:extLst>
          </p:cNvPr>
          <p:cNvSpPr txBox="1"/>
          <p:nvPr/>
        </p:nvSpPr>
        <p:spPr>
          <a:xfrm>
            <a:off x="2788258" y="4591168"/>
            <a:ext cx="8983888" cy="1754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একজন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দক্ষ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নাবিক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বুকার্ক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ভারত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মহাসাগরের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কর্তৃত্ব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অধিকার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কথায়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পুরো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ভারতের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বহির্বাণিজ্য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করায়ত্ব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00DEE975-C198-414A-8159-A1C3CDEEE1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Afonso de Albuquerque Stock Photo - Alamy">
            <a:extLst>
              <a:ext uri="{FF2B5EF4-FFF2-40B4-BE49-F238E27FC236}">
                <a16:creationId xmlns:a16="http://schemas.microsoft.com/office/drawing/2014/main" id="{9864B2F8-51BA-45BC-8A3E-80287A05E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066" y="4591168"/>
            <a:ext cx="1980529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0D70F1-4783-4DCB-ABB8-DE22BC623D08}"/>
              </a:ext>
            </a:extLst>
          </p:cNvPr>
          <p:cNvSpPr txBox="1"/>
          <p:nvPr/>
        </p:nvSpPr>
        <p:spPr>
          <a:xfrm>
            <a:off x="5274909" y="651138"/>
            <a:ext cx="3475818" cy="255454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১৪৯৮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২৭মে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ভাস্কো-ডা-গামা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উপকুলে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কালিকট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বন্দরে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9767455" y="1998706"/>
            <a:ext cx="1122218" cy="5366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9BF6F-2CEE-4108-8F8F-5EEE6B9F85EF}"/>
              </a:ext>
            </a:extLst>
          </p:cNvPr>
          <p:cNvSpPr txBox="1"/>
          <p:nvPr/>
        </p:nvSpPr>
        <p:spPr>
          <a:xfrm>
            <a:off x="668482" y="588693"/>
            <a:ext cx="2861887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rgbClr val="F14124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37287-31F2-4C64-A04D-1DB97E38F0AF}"/>
              </a:ext>
            </a:extLst>
          </p:cNvPr>
          <p:cNvSpPr txBox="1"/>
          <p:nvPr/>
        </p:nvSpPr>
        <p:spPr>
          <a:xfrm>
            <a:off x="668482" y="3656920"/>
            <a:ext cx="10855036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ইউরোপে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যুগান্তকারী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বাণিজ্য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–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বিপ্লবের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সুচনা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কত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শতকে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ইউরোপে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যুগান্তকারী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বাণিজ্য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–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বিপ্লবের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সুচনা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চতুর্দশ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শতকে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ভাস্কো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–</a:t>
            </a:r>
            <a:r>
              <a:rPr lang="en-US" sz="36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গামা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ভাস্কো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–</a:t>
            </a:r>
            <a:r>
              <a:rPr lang="en-US" sz="3600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গামা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পর্তুগীজ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নাবিক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CFB60DA-71D0-4A95-9982-B097D565A565}"/>
              </a:ext>
            </a:extLst>
          </p:cNvPr>
          <p:cNvSpPr/>
          <p:nvPr/>
        </p:nvSpPr>
        <p:spPr>
          <a:xfrm>
            <a:off x="0" y="0"/>
            <a:ext cx="12039600" cy="6705600"/>
          </a:xfrm>
          <a:prstGeom prst="frame">
            <a:avLst>
              <a:gd name="adj1" fmla="val 179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52FDBA7-5757-4863-8039-350FC7F0ED1A}"/>
              </a:ext>
            </a:extLst>
          </p:cNvPr>
          <p:cNvSpPr/>
          <p:nvPr/>
        </p:nvSpPr>
        <p:spPr>
          <a:xfrm>
            <a:off x="152400" y="152400"/>
            <a:ext cx="12039600" cy="6705600"/>
          </a:xfrm>
          <a:prstGeom prst="frame">
            <a:avLst>
              <a:gd name="adj1" fmla="val 179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E90C1-248C-4DC0-947D-986CF98A7C2E}"/>
              </a:ext>
            </a:extLst>
          </p:cNvPr>
          <p:cNvSpPr txBox="1"/>
          <p:nvPr/>
        </p:nvSpPr>
        <p:spPr>
          <a:xfrm>
            <a:off x="8381999" y="588692"/>
            <a:ext cx="3141519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rgbClr val="F14124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৩মিনিট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5870F4-E88F-407F-9A0B-4DA625522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35" y="484506"/>
            <a:ext cx="3751730" cy="28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978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Adobe Caslon Pro Bold</vt:lpstr>
      <vt:lpstr>Arial</vt:lpstr>
      <vt:lpstr>Arial Black</vt:lpstr>
      <vt:lpstr>Arno Pro</vt:lpstr>
      <vt:lpstr>Bornoporichay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1_Office Theme</vt:lpstr>
      <vt:lpstr>5_Office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sheruahs@gmail.com</cp:lastModifiedBy>
  <cp:revision>234</cp:revision>
  <dcterms:created xsi:type="dcterms:W3CDTF">2014-05-05T09:00:23Z</dcterms:created>
  <dcterms:modified xsi:type="dcterms:W3CDTF">2022-01-17T07:06:08Z</dcterms:modified>
</cp:coreProperties>
</file>