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5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3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5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1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9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9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1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1C5A-4A1E-40A3-B16E-6483D5BBAC5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92E24-CCA2-4DDA-9721-99C32D44D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0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rdin\Desktop\It was a great day\a00ced7b21c17ec0e226c702480e83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60" y="103031"/>
            <a:ext cx="10427096" cy="613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91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2661" y="449830"/>
            <a:ext cx="9665116" cy="85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Answer to the question no.-</a:t>
            </a:r>
            <a:r>
              <a:rPr lang="en-US" sz="49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1</a:t>
            </a:r>
            <a:r>
              <a:rPr lang="en-US" sz="49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6620" y="1423736"/>
            <a:ext cx="10656263" cy="509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60" dirty="0">
                <a:latin typeface="Book Antiqua" panose="02040602050305030304" pitchFamily="18" charset="0"/>
                <a:cs typeface="NikoshBAN" pitchFamily="2" charset="0"/>
              </a:rPr>
              <a:t>a) Flat-  a set of rooms for living</a:t>
            </a:r>
          </a:p>
          <a:p>
            <a:r>
              <a:rPr lang="en-US" sz="4060" dirty="0">
                <a:latin typeface="Book Antiqua" panose="02040602050305030304" pitchFamily="18" charset="0"/>
                <a:cs typeface="NikoshBAN" pitchFamily="2" charset="0"/>
              </a:rPr>
              <a:t>b) Banker- a person who works in a bank</a:t>
            </a:r>
          </a:p>
          <a:p>
            <a:r>
              <a:rPr lang="en-US" sz="4060" dirty="0">
                <a:latin typeface="Book Antiqua" panose="02040602050305030304" pitchFamily="18" charset="0"/>
                <a:cs typeface="NikoshBAN" pitchFamily="2" charset="0"/>
              </a:rPr>
              <a:t>c) </a:t>
            </a:r>
            <a:r>
              <a:rPr lang="en-US" sz="4060" dirty="0" err="1">
                <a:latin typeface="Book Antiqua" panose="02040602050305030304" pitchFamily="18" charset="0"/>
                <a:cs typeface="NikoshBAN" pitchFamily="2" charset="0"/>
              </a:rPr>
              <a:t>Neighbour</a:t>
            </a:r>
            <a:r>
              <a:rPr lang="en-US" sz="4060" dirty="0">
                <a:latin typeface="Book Antiqua" panose="02040602050305030304" pitchFamily="18" charset="0"/>
                <a:cs typeface="NikoshBAN" pitchFamily="2" charset="0"/>
              </a:rPr>
              <a:t>-  a person who lives near someone`s house</a:t>
            </a:r>
          </a:p>
          <a:p>
            <a:r>
              <a:rPr lang="en-US" sz="4060" dirty="0">
                <a:latin typeface="Book Antiqua" panose="02040602050305030304" pitchFamily="18" charset="0"/>
                <a:cs typeface="NikoshBAN" pitchFamily="2" charset="0"/>
              </a:rPr>
              <a:t>d) Housewife-  a women who looks after her family</a:t>
            </a:r>
          </a:p>
          <a:p>
            <a:r>
              <a:rPr lang="en-US" sz="4060" dirty="0">
                <a:latin typeface="Book Antiqua" panose="02040602050305030304" pitchFamily="18" charset="0"/>
                <a:cs typeface="NikoshBAN" pitchFamily="2" charset="0"/>
              </a:rPr>
              <a:t>e) Improve- to make better</a:t>
            </a:r>
          </a:p>
          <a:p>
            <a:endParaRPr lang="en-US" sz="4060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70995" y="1309206"/>
            <a:ext cx="876563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267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2661" y="449830"/>
            <a:ext cx="9665116" cy="85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Answer to the question no.-</a:t>
            </a:r>
            <a:r>
              <a:rPr lang="en-US" sz="49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1</a:t>
            </a:r>
            <a:r>
              <a:rPr lang="en-US" sz="49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970995" y="1309206"/>
            <a:ext cx="876563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98079" y="1767542"/>
            <a:ext cx="3666671" cy="4258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14" dirty="0">
                <a:latin typeface="Book Antiqua" panose="02040602050305030304" pitchFamily="18" charset="0"/>
                <a:cs typeface="NikoshBAN" pitchFamily="2" charset="0"/>
              </a:rPr>
              <a:t>a)+</a:t>
            </a:r>
            <a:r>
              <a:rPr lang="en-US" sz="5414" dirty="0">
                <a:latin typeface="Book Antiqua" panose="02040602050305030304" pitchFamily="18" charset="0"/>
                <a:cs typeface="Times New Roman" pitchFamily="18" charset="0"/>
              </a:rPr>
              <a:t>5</a:t>
            </a:r>
          </a:p>
          <a:p>
            <a:r>
              <a:rPr lang="en-US" sz="5414" dirty="0">
                <a:latin typeface="Book Antiqua" panose="02040602050305030304" pitchFamily="18" charset="0"/>
                <a:cs typeface="NikoshBAN" pitchFamily="2" charset="0"/>
              </a:rPr>
              <a:t>b)+</a:t>
            </a:r>
            <a:r>
              <a:rPr lang="en-US" sz="5414" dirty="0">
                <a:latin typeface="Book Antiqua" panose="02040602050305030304" pitchFamily="18" charset="0"/>
                <a:cs typeface="Times New Roman" pitchFamily="18" charset="0"/>
              </a:rPr>
              <a:t>7</a:t>
            </a:r>
          </a:p>
          <a:p>
            <a:r>
              <a:rPr lang="en-US" sz="5414" dirty="0">
                <a:latin typeface="Book Antiqua" panose="02040602050305030304" pitchFamily="18" charset="0"/>
                <a:cs typeface="NikoshBAN" pitchFamily="2" charset="0"/>
              </a:rPr>
              <a:t>c)+</a:t>
            </a:r>
            <a:r>
              <a:rPr lang="en-US" sz="5414" dirty="0">
                <a:latin typeface="Book Antiqua" panose="02040602050305030304" pitchFamily="18" charset="0"/>
                <a:cs typeface="Times New Roman" pitchFamily="18" charset="0"/>
              </a:rPr>
              <a:t>4</a:t>
            </a:r>
          </a:p>
          <a:p>
            <a:r>
              <a:rPr lang="en-US" sz="5414" dirty="0">
                <a:latin typeface="Book Antiqua" panose="02040602050305030304" pitchFamily="18" charset="0"/>
                <a:cs typeface="NikoshBAN" pitchFamily="2" charset="0"/>
              </a:rPr>
              <a:t>d)+</a:t>
            </a:r>
            <a:r>
              <a:rPr lang="en-US" sz="5414" dirty="0">
                <a:latin typeface="Book Antiqua" panose="02040602050305030304" pitchFamily="18" charset="0"/>
                <a:cs typeface="Times New Roman" pitchFamily="18" charset="0"/>
              </a:rPr>
              <a:t>1</a:t>
            </a:r>
          </a:p>
          <a:p>
            <a:r>
              <a:rPr lang="en-US" sz="5414" dirty="0">
                <a:latin typeface="Book Antiqua" panose="02040602050305030304" pitchFamily="18" charset="0"/>
                <a:cs typeface="NikoshBAN" pitchFamily="2" charset="0"/>
              </a:rPr>
              <a:t>e)+</a:t>
            </a:r>
            <a:r>
              <a:rPr lang="en-US" sz="5414" dirty="0">
                <a:latin typeface="Book Antiqua" panose="02040602050305030304" pitchFamily="18" charset="0"/>
                <a:cs typeface="Times New Roman" pitchFamily="18" charset="0"/>
              </a:rPr>
              <a:t>3</a:t>
            </a:r>
            <a:endParaRPr lang="en-US" sz="5414" dirty="0">
              <a:latin typeface="Book Antiqua" panose="02040602050305030304" pitchFamily="18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10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7869" y="507121"/>
            <a:ext cx="10656263" cy="196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6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60" dirty="0">
                <a:latin typeface="NikoshBAN" pitchFamily="2" charset="0"/>
                <a:cs typeface="NikoshBAN" pitchFamily="2" charset="0"/>
              </a:rPr>
              <a:t>Write “True” for correct statement and “False” for incorrect statement:      </a:t>
            </a:r>
            <a:r>
              <a:rPr lang="en-US" sz="4060" dirty="0">
                <a:latin typeface="Times New Roman" pitchFamily="18" charset="0"/>
                <a:cs typeface="Times New Roman" pitchFamily="18" charset="0"/>
              </a:rPr>
              <a:t>1×6=6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7869" y="2328708"/>
            <a:ext cx="10656263" cy="314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6740" indent="-386740">
              <a:buAutoNum type="alphaLcParenR"/>
            </a:pPr>
            <a:r>
              <a:rPr lang="en-US" sz="3308" dirty="0" err="1">
                <a:latin typeface="NikoshBAN" pitchFamily="2" charset="0"/>
                <a:cs typeface="NikoshBAN" pitchFamily="2" charset="0"/>
              </a:rPr>
              <a:t>Saikat</a:t>
            </a:r>
            <a:r>
              <a:rPr lang="en-US" sz="3308" dirty="0">
                <a:latin typeface="NikoshBAN" pitchFamily="2" charset="0"/>
                <a:cs typeface="NikoshBAN" pitchFamily="2" charset="0"/>
              </a:rPr>
              <a:t> reads in Class five.</a:t>
            </a:r>
          </a:p>
          <a:p>
            <a:pPr marL="386740" indent="-386740">
              <a:buAutoNum type="alphaLcParenR"/>
            </a:pPr>
            <a:r>
              <a:rPr lang="en-US" sz="3308" dirty="0">
                <a:latin typeface="NikoshBAN" pitchFamily="2" charset="0"/>
                <a:cs typeface="NikoshBAN" pitchFamily="2" charset="0"/>
              </a:rPr>
              <a:t> Mr. </a:t>
            </a:r>
            <a:r>
              <a:rPr lang="en-US" sz="3308" dirty="0" err="1">
                <a:latin typeface="NikoshBAN" pitchFamily="2" charset="0"/>
                <a:cs typeface="NikoshBAN" pitchFamily="2" charset="0"/>
              </a:rPr>
              <a:t>Rashidul</a:t>
            </a:r>
            <a:r>
              <a:rPr lang="en-US" sz="3308" dirty="0">
                <a:latin typeface="NikoshBAN" pitchFamily="2" charset="0"/>
                <a:cs typeface="NikoshBAN" pitchFamily="2" charset="0"/>
              </a:rPr>
              <a:t> Islam lives in </a:t>
            </a:r>
            <a:r>
              <a:rPr lang="en-US" sz="3308" dirty="0" err="1">
                <a:latin typeface="NikoshBAN" pitchFamily="2" charset="0"/>
                <a:cs typeface="NikoshBAN" pitchFamily="2" charset="0"/>
              </a:rPr>
              <a:t>Bogura</a:t>
            </a:r>
            <a:r>
              <a:rPr lang="en-US" sz="3308" dirty="0">
                <a:latin typeface="NikoshBAN" pitchFamily="2" charset="0"/>
                <a:cs typeface="NikoshBAN" pitchFamily="2" charset="0"/>
              </a:rPr>
              <a:t>.</a:t>
            </a:r>
          </a:p>
          <a:p>
            <a:pPr marL="386740" indent="-386740">
              <a:buAutoNum type="alphaLcParenR"/>
            </a:pPr>
            <a:r>
              <a:rPr lang="en-US" sz="3308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8" dirty="0">
                <a:latin typeface="NikoshBAN" pitchFamily="2" charset="0"/>
                <a:cs typeface="NikoshBAN" pitchFamily="2" charset="0"/>
              </a:rPr>
              <a:t>Mrs. </a:t>
            </a:r>
            <a:r>
              <a:rPr lang="en-US" sz="3008" dirty="0" err="1">
                <a:latin typeface="NikoshBAN" pitchFamily="2" charset="0"/>
                <a:cs typeface="NikoshBAN" pitchFamily="2" charset="0"/>
              </a:rPr>
              <a:t>Monwara</a:t>
            </a:r>
            <a:r>
              <a:rPr lang="en-US" sz="3008" dirty="0">
                <a:latin typeface="NikoshBAN" pitchFamily="2" charset="0"/>
                <a:cs typeface="NikoshBAN" pitchFamily="2" charset="0"/>
              </a:rPr>
              <a:t> Islam watches cartoons on TV</a:t>
            </a:r>
            <a:r>
              <a:rPr lang="en-US" sz="3308" dirty="0">
                <a:latin typeface="NikoshBAN" pitchFamily="2" charset="0"/>
                <a:cs typeface="NikoshBAN" pitchFamily="2" charset="0"/>
              </a:rPr>
              <a:t>.</a:t>
            </a:r>
          </a:p>
          <a:p>
            <a:pPr marL="386740" indent="-386740">
              <a:buAutoNum type="alphaLcParenR"/>
            </a:pPr>
            <a:r>
              <a:rPr lang="en-US" sz="3308" dirty="0">
                <a:latin typeface="NikoshBAN" pitchFamily="2" charset="0"/>
                <a:cs typeface="NikoshBAN" pitchFamily="2" charset="0"/>
              </a:rPr>
              <a:t> There are three members in </a:t>
            </a:r>
            <a:r>
              <a:rPr lang="en-US" sz="3308" dirty="0" err="1">
                <a:latin typeface="NikoshBAN" pitchFamily="2" charset="0"/>
                <a:cs typeface="NikoshBAN" pitchFamily="2" charset="0"/>
              </a:rPr>
              <a:t>Saikat`s</a:t>
            </a:r>
            <a:r>
              <a:rPr lang="en-US" sz="3308" dirty="0">
                <a:latin typeface="NikoshBAN" pitchFamily="2" charset="0"/>
                <a:cs typeface="NikoshBAN" pitchFamily="2" charset="0"/>
              </a:rPr>
              <a:t> family.</a:t>
            </a:r>
          </a:p>
          <a:p>
            <a:pPr marL="386740" indent="-386740">
              <a:buAutoNum type="alphaLcParenR"/>
            </a:pPr>
            <a:r>
              <a:rPr lang="en-US" sz="3308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8" dirty="0" err="1">
                <a:latin typeface="NikoshBAN" pitchFamily="2" charset="0"/>
                <a:cs typeface="NikoshBAN" pitchFamily="2" charset="0"/>
              </a:rPr>
              <a:t>Mr</a:t>
            </a:r>
            <a:r>
              <a:rPr lang="en-US" sz="3008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8" dirty="0" err="1">
                <a:latin typeface="NikoshBAN" pitchFamily="2" charset="0"/>
                <a:cs typeface="NikoshBAN" pitchFamily="2" charset="0"/>
              </a:rPr>
              <a:t>Rashidul</a:t>
            </a:r>
            <a:r>
              <a:rPr lang="en-US" sz="3008" dirty="0">
                <a:latin typeface="NikoshBAN" pitchFamily="2" charset="0"/>
                <a:cs typeface="NikoshBAN" pitchFamily="2" charset="0"/>
              </a:rPr>
              <a:t> Islam reads stories in his free time.</a:t>
            </a:r>
          </a:p>
          <a:p>
            <a:pPr marL="386740" indent="-386740">
              <a:buAutoNum type="alphaLcParenR"/>
            </a:pPr>
            <a:r>
              <a:rPr lang="en-US" sz="3308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8" dirty="0" err="1">
                <a:latin typeface="NikoshBAN" pitchFamily="2" charset="0"/>
                <a:cs typeface="NikoshBAN" pitchFamily="2" charset="0"/>
              </a:rPr>
              <a:t>Saikat</a:t>
            </a:r>
            <a:r>
              <a:rPr lang="en-US" sz="3308" dirty="0">
                <a:latin typeface="NikoshBAN" pitchFamily="2" charset="0"/>
                <a:cs typeface="NikoshBAN" pitchFamily="2" charset="0"/>
              </a:rPr>
              <a:t> likes books about fruits.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26210" y="2403126"/>
            <a:ext cx="1145835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True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90797" y="3388112"/>
            <a:ext cx="1145835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False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50173" y="3903407"/>
            <a:ext cx="1145835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True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50173" y="4389358"/>
            <a:ext cx="1145835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False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7461" y="4875308"/>
            <a:ext cx="1145835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False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31421" y="2902161"/>
            <a:ext cx="1145835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27233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412" y="387846"/>
            <a:ext cx="9109386" cy="85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Answer to the question no.- </a:t>
            </a:r>
            <a:r>
              <a:rPr lang="en-US" sz="49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2</a:t>
            </a:r>
            <a:r>
              <a:rPr lang="en-US" sz="49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8912" y="1710250"/>
            <a:ext cx="5442715" cy="4674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63" dirty="0">
                <a:latin typeface="Book Antiqua" panose="02040602050305030304" pitchFamily="18" charset="0"/>
                <a:cs typeface="NikoshBAN" pitchFamily="2" charset="0"/>
              </a:rPr>
              <a:t>a) True</a:t>
            </a:r>
          </a:p>
          <a:p>
            <a:r>
              <a:rPr lang="en-US" sz="4963" dirty="0">
                <a:latin typeface="Book Antiqua" panose="02040602050305030304" pitchFamily="18" charset="0"/>
                <a:cs typeface="NikoshBAN" pitchFamily="2" charset="0"/>
              </a:rPr>
              <a:t>b) True</a:t>
            </a:r>
          </a:p>
          <a:p>
            <a:r>
              <a:rPr lang="en-US" sz="4963" dirty="0">
                <a:latin typeface="Book Antiqua" panose="02040602050305030304" pitchFamily="18" charset="0"/>
                <a:cs typeface="NikoshBAN" pitchFamily="2" charset="0"/>
              </a:rPr>
              <a:t>c) False</a:t>
            </a:r>
          </a:p>
          <a:p>
            <a:r>
              <a:rPr lang="en-US" sz="4963" dirty="0">
                <a:latin typeface="Book Antiqua" panose="02040602050305030304" pitchFamily="18" charset="0"/>
                <a:cs typeface="NikoshBAN" pitchFamily="2" charset="0"/>
              </a:rPr>
              <a:t>d) True</a:t>
            </a:r>
          </a:p>
          <a:p>
            <a:r>
              <a:rPr lang="en-US" sz="4963" dirty="0">
                <a:latin typeface="Book Antiqua" panose="02040602050305030304" pitchFamily="18" charset="0"/>
                <a:cs typeface="NikoshBAN" pitchFamily="2" charset="0"/>
              </a:rPr>
              <a:t>e) False</a:t>
            </a:r>
          </a:p>
          <a:p>
            <a:r>
              <a:rPr lang="en-US" sz="4963" dirty="0">
                <a:latin typeface="Book Antiqua" panose="02040602050305030304" pitchFamily="18" charset="0"/>
                <a:cs typeface="NikoshBAN" pitchFamily="2" charset="0"/>
              </a:rPr>
              <a:t>f) False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70996" y="1220904"/>
            <a:ext cx="8807751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766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5161" y="507123"/>
            <a:ext cx="10598971" cy="78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11" dirty="0">
                <a:latin typeface="Book Antiqua" panose="02040602050305030304" pitchFamily="18" charset="0"/>
                <a:cs typeface="Times New Roman" pitchFamily="18" charset="0"/>
              </a:rPr>
              <a:t>3. </a:t>
            </a:r>
            <a:r>
              <a:rPr lang="en-US" sz="4511" dirty="0">
                <a:latin typeface="Book Antiqua" panose="02040602050305030304" pitchFamily="18" charset="0"/>
                <a:cs typeface="NikoshBAN" pitchFamily="2" charset="0"/>
              </a:rPr>
              <a:t>Answer the following questions. </a:t>
            </a:r>
            <a:endParaRPr lang="en-US" sz="4511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5161" y="1270759"/>
            <a:ext cx="1059897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a) What is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Mrs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Monwara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Islam?                  </a:t>
            </a: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1</a:t>
            </a:r>
            <a:endParaRPr lang="en-US" sz="2707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5161" y="2053999"/>
            <a:ext cx="1059897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b) What does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Saikat`s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father do in his free time?            </a:t>
            </a: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2</a:t>
            </a:r>
            <a:endParaRPr lang="en-US" sz="2707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161" y="2837240"/>
            <a:ext cx="1059897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c) What does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Saikat`s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mother do in her free time?            </a:t>
            </a: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2</a:t>
            </a:r>
            <a:endParaRPr lang="en-US" sz="2707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5161" y="3620480"/>
            <a:ext cx="1059897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d) How can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Saikat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improve English?            </a:t>
            </a: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2</a:t>
            </a:r>
            <a:endParaRPr lang="en-US" sz="2707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161" y="4460252"/>
            <a:ext cx="1059897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e) What kind of books does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Saikat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like?            </a:t>
            </a: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2</a:t>
            </a:r>
            <a:endParaRPr lang="en-US" sz="2707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5161" y="5300024"/>
            <a:ext cx="1059897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f) Write three sentences about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Saikat`s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family.            </a:t>
            </a: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3</a:t>
            </a:r>
            <a:endParaRPr lang="en-US" sz="2707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7035" y="1642711"/>
            <a:ext cx="8708344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Ans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: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Mrs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Monowara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Islam is a housewife.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9224" y="2513984"/>
            <a:ext cx="10814597" cy="41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Ans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: In his free time, </a:t>
            </a:r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Saikat`s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 </a:t>
            </a:r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fatherwrites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 stories. He also listens to music.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7662" y="3226810"/>
            <a:ext cx="10598971" cy="41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Ans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: In her free time </a:t>
            </a:r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Saikat,s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 mother </a:t>
            </a:r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enjoy`s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 sewing. She makes dresses.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2659" y="3964077"/>
            <a:ext cx="10585430" cy="740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Ans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: </a:t>
            </a:r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Saikat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 can improve English by watching cartoons in English, reading English books everyday.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5785" y="4915287"/>
            <a:ext cx="10585430" cy="46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6" dirty="0" err="1">
                <a:latin typeface="Book Antiqua" panose="02040602050305030304" pitchFamily="18" charset="0"/>
                <a:cs typeface="NikoshBAN" pitchFamily="2" charset="0"/>
              </a:rPr>
              <a:t>Ans</a:t>
            </a:r>
            <a:r>
              <a:rPr lang="en-US" sz="2406" dirty="0">
                <a:latin typeface="Book Antiqua" panose="02040602050305030304" pitchFamily="18" charset="0"/>
                <a:cs typeface="NikoshBAN" pitchFamily="2" charset="0"/>
              </a:rPr>
              <a:t>: </a:t>
            </a:r>
            <a:r>
              <a:rPr lang="en-US" sz="2406" dirty="0" err="1">
                <a:latin typeface="Book Antiqua" panose="02040602050305030304" pitchFamily="18" charset="0"/>
                <a:cs typeface="NikoshBAN" pitchFamily="2" charset="0"/>
              </a:rPr>
              <a:t>Saikat</a:t>
            </a:r>
            <a:r>
              <a:rPr lang="en-US" sz="2406" dirty="0">
                <a:latin typeface="Book Antiqua" panose="02040602050305030304" pitchFamily="18" charset="0"/>
                <a:cs typeface="NikoshBAN" pitchFamily="2" charset="0"/>
              </a:rPr>
              <a:t> likes books about animals, especially tigers and lions.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702" y="5663380"/>
            <a:ext cx="10585430" cy="740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Ans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: </a:t>
            </a:r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Saikat`s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 family consists of three members. They live in a flat in </a:t>
            </a:r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Bogura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. </a:t>
            </a:r>
            <a:r>
              <a:rPr lang="en-US" sz="2105" dirty="0" err="1">
                <a:latin typeface="Book Antiqua" panose="02040602050305030304" pitchFamily="18" charset="0"/>
                <a:cs typeface="NikoshBAN" pitchFamily="2" charset="0"/>
              </a:rPr>
              <a:t>Saikat`s</a:t>
            </a:r>
            <a:r>
              <a:rPr lang="en-US" sz="2105" dirty="0">
                <a:latin typeface="Book Antiqua" panose="02040602050305030304" pitchFamily="18" charset="0"/>
                <a:cs typeface="NikoshBAN" pitchFamily="2" charset="0"/>
              </a:rPr>
              <a:t> family is a happy family.</a:t>
            </a:r>
          </a:p>
        </p:txBody>
      </p:sp>
    </p:spTree>
    <p:extLst>
      <p:ext uri="{BB962C8B-B14F-4D97-AF65-F5344CB8AC3E}">
        <p14:creationId xmlns:p14="http://schemas.microsoft.com/office/powerpoint/2010/main" val="1006074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412" y="387848"/>
            <a:ext cx="8651052" cy="78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1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Answer to the question no.- </a:t>
            </a:r>
            <a:r>
              <a:rPr lang="en-US" sz="451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itchFamily="18" charset="0"/>
              </a:rPr>
              <a:t>3</a:t>
            </a:r>
            <a:r>
              <a:rPr lang="en-US" sz="451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5161" y="1251916"/>
            <a:ext cx="10598971" cy="555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a) </a:t>
            </a:r>
          </a:p>
          <a:p>
            <a:endParaRPr lang="en-US" sz="2707" dirty="0">
              <a:latin typeface="Book Antiqua" panose="02040602050305030304" pitchFamily="18" charset="0"/>
              <a:cs typeface="NikoshBAN" pitchFamily="2" charset="0"/>
            </a:endParaRPr>
          </a:p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b) In his free time,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Saikat`s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fatherwrites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stories. He also listens to music</a:t>
            </a:r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.</a:t>
            </a:r>
          </a:p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c) In her free time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Saikat,s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mother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enjoy`s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sewing. She makes dresses.</a:t>
            </a:r>
          </a:p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d)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Saikat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can improve English by watching cartoons in English, reading English books everyday.</a:t>
            </a:r>
          </a:p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e)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Saikat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likes books about animals, especially tigers and lions.</a:t>
            </a:r>
          </a:p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f)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Saikat`s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family consists of three members. They live in a flat in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Bogura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.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Saikat`s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family is a happy family.</a:t>
            </a:r>
          </a:p>
          <a:p>
            <a:endParaRPr lang="en-US" sz="2707" dirty="0">
              <a:latin typeface="Book Antiqua" panose="02040602050305030304" pitchFamily="18" charset="0"/>
              <a:cs typeface="NikoshBAN" pitchFamily="2" charset="0"/>
            </a:endParaRPr>
          </a:p>
          <a:p>
            <a:endParaRPr lang="en-US" sz="2707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70995" y="1151483"/>
            <a:ext cx="830730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32453" y="1251916"/>
            <a:ext cx="10091679" cy="60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 </a:t>
            </a:r>
            <a:r>
              <a:rPr lang="en-US" sz="3308" dirty="0" err="1">
                <a:latin typeface="Book Antiqua" panose="02040602050305030304" pitchFamily="18" charset="0"/>
                <a:cs typeface="NikoshBAN" pitchFamily="2" charset="0"/>
              </a:rPr>
              <a:t>Mrs</a:t>
            </a:r>
            <a:r>
              <a:rPr lang="en-US" sz="3308" dirty="0">
                <a:latin typeface="Book Antiqua" panose="02040602050305030304" pitchFamily="18" charset="0"/>
                <a:cs typeface="NikoshBAN" pitchFamily="2" charset="0"/>
              </a:rPr>
              <a:t> </a:t>
            </a:r>
            <a:r>
              <a:rPr lang="en-US" sz="3308" dirty="0" err="1">
                <a:latin typeface="Book Antiqua" panose="02040602050305030304" pitchFamily="18" charset="0"/>
                <a:cs typeface="NikoshBAN" pitchFamily="2" charset="0"/>
              </a:rPr>
              <a:t>Monowara</a:t>
            </a:r>
            <a:r>
              <a:rPr lang="en-US" sz="3308" dirty="0">
                <a:latin typeface="Book Antiqua" panose="02040602050305030304" pitchFamily="18" charset="0"/>
                <a:cs typeface="NikoshBAN" pitchFamily="2" charset="0"/>
              </a:rPr>
              <a:t> Islam is a housewife.</a:t>
            </a:r>
          </a:p>
        </p:txBody>
      </p:sp>
    </p:spTree>
    <p:extLst>
      <p:ext uri="{BB962C8B-B14F-4D97-AF65-F5344CB8AC3E}">
        <p14:creationId xmlns:p14="http://schemas.microsoft.com/office/powerpoint/2010/main" val="2861863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7869" y="2099832"/>
            <a:ext cx="10713555" cy="1480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11" dirty="0">
                <a:latin typeface="Book Antiqua" panose="02040602050305030304" pitchFamily="18" charset="0"/>
                <a:cs typeface="Times New Roman" pitchFamily="18" charset="0"/>
              </a:rPr>
              <a:t>4. </a:t>
            </a:r>
            <a:r>
              <a:rPr lang="en-US" sz="4511" dirty="0">
                <a:latin typeface="Book Antiqua" panose="02040602050305030304" pitchFamily="18" charset="0"/>
                <a:cs typeface="NikoshBAN" pitchFamily="2" charset="0"/>
              </a:rPr>
              <a:t>Write a short composition about “Your family”. 	                              </a:t>
            </a:r>
            <a:r>
              <a:rPr lang="en-US" sz="4511" dirty="0">
                <a:latin typeface="Book Antiqua" panose="02040602050305030304" pitchFamily="18" charset="0"/>
                <a:cs typeface="Times New Roman" pitchFamily="18" charset="0"/>
              </a:rPr>
              <a:t>10</a:t>
            </a:r>
            <a:endParaRPr lang="en-US" sz="4511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869" y="3887335"/>
            <a:ext cx="10713555" cy="925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( Write at least five sentences about the topics. Remember to use capital letters, punctuation, correct spelling and sentence structure.)</a:t>
            </a:r>
          </a:p>
        </p:txBody>
      </p:sp>
      <p:sp>
        <p:nvSpPr>
          <p:cNvPr id="4" name="Rectangle 3"/>
          <p:cNvSpPr/>
          <p:nvPr/>
        </p:nvSpPr>
        <p:spPr>
          <a:xfrm>
            <a:off x="2674692" y="564414"/>
            <a:ext cx="5908564" cy="1400107"/>
          </a:xfrm>
          <a:prstGeom prst="rect">
            <a:avLst/>
          </a:prstGeom>
          <a:noFill/>
        </p:spPr>
        <p:txBody>
          <a:bodyPr wrap="none" lIns="68750" tIns="34375" rIns="68750" bIns="3437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647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3589470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52400" y="1281081"/>
            <a:ext cx="11811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95400" y="1281081"/>
            <a:ext cx="0" cy="5424519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571923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Answer to the question no- 4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4437" y="1538373"/>
            <a:ext cx="3473963" cy="85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63" dirty="0">
                <a:latin typeface="Book Antiqua" panose="02040602050305030304" pitchFamily="18" charset="0"/>
              </a:rPr>
              <a:t>My family</a:t>
            </a:r>
          </a:p>
        </p:txBody>
      </p:sp>
    </p:spTree>
    <p:extLst>
      <p:ext uri="{BB962C8B-B14F-4D97-AF65-F5344CB8AC3E}">
        <p14:creationId xmlns:p14="http://schemas.microsoft.com/office/powerpoint/2010/main" val="2438983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rdin\Desktop\completing forms\1471427739_80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08164"/>
            <a:ext cx="11201400" cy="50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77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4062759"/>
            <a:ext cx="5833025" cy="2458006"/>
          </a:xfrm>
          <a:prstGeom prst="rect">
            <a:avLst/>
          </a:prstGeom>
        </p:spPr>
        <p:txBody>
          <a:bodyPr wrap="square" lIns="56795" tIns="28397" rIns="56795" bIns="28397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>
                <a:solidFill>
                  <a:srgbClr val="7030A0"/>
                </a:solidFill>
                <a:latin typeface="Book Antiqua" panose="02040602050305030304" pitchFamily="18" charset="0"/>
                <a:cs typeface="Kalpurush" panose="02000600000000000000" pitchFamily="2" charset="0"/>
              </a:rPr>
              <a:t>Md. Faruq Hossain</a:t>
            </a:r>
          </a:p>
          <a:p>
            <a:pPr algn="ctr"/>
            <a:r>
              <a:rPr lang="en-US" sz="2800" b="1" i="1" dirty="0">
                <a:solidFill>
                  <a:srgbClr val="008000"/>
                </a:solidFill>
                <a:latin typeface="Book Antiqua" panose="02040602050305030304" pitchFamily="18" charset="0"/>
                <a:cs typeface="Kalpurush" panose="02000600000000000000" pitchFamily="2" charset="0"/>
              </a:rPr>
              <a:t>Assistant teacher</a:t>
            </a:r>
          </a:p>
          <a:p>
            <a:pPr algn="ctr"/>
            <a:r>
              <a:rPr lang="en-US" sz="2400" b="1" i="1" dirty="0">
                <a:solidFill>
                  <a:srgbClr val="008000"/>
                </a:solidFill>
                <a:latin typeface="Book Antiqua" panose="02040602050305030304" pitchFamily="18" charset="0"/>
                <a:cs typeface="Kalpurush" panose="02000600000000000000" pitchFamily="2" charset="0"/>
              </a:rPr>
              <a:t>    Anandabash Govt. primary school.</a:t>
            </a:r>
          </a:p>
          <a:p>
            <a:pPr algn="ctr"/>
            <a:r>
              <a:rPr lang="en-US" sz="2400" b="1" i="1" dirty="0">
                <a:solidFill>
                  <a:srgbClr val="008000"/>
                </a:solidFill>
                <a:latin typeface="Book Antiqua" panose="02040602050305030304" pitchFamily="18" charset="0"/>
                <a:cs typeface="Kalpurush" panose="02000600000000000000" pitchFamily="2" charset="0"/>
              </a:rPr>
              <a:t>Mujibnagar, Meherpur</a:t>
            </a:r>
            <a:r>
              <a:rPr lang="en-US" sz="1600" b="1" i="1" dirty="0">
                <a:solidFill>
                  <a:srgbClr val="008000"/>
                </a:solidFill>
                <a:latin typeface="Book Antiqua" panose="02040602050305030304" pitchFamily="18" charset="0"/>
                <a:cs typeface="Kalpurush" panose="02000600000000000000" pitchFamily="2" charset="0"/>
              </a:rPr>
              <a:t>.</a:t>
            </a:r>
          </a:p>
          <a:p>
            <a:pPr algn="ctr"/>
            <a:r>
              <a:rPr lang="en-US" sz="2400" b="1" i="1" dirty="0">
                <a:solidFill>
                  <a:srgbClr val="008000"/>
                </a:solidFill>
                <a:latin typeface="Book Antiqua" panose="02040602050305030304" pitchFamily="18" charset="0"/>
                <a:cs typeface="Kalpurush" panose="02000600000000000000" pitchFamily="2" charset="0"/>
              </a:rPr>
              <a:t>Mobile no- 01717406029</a:t>
            </a:r>
          </a:p>
          <a:p>
            <a:pPr algn="ctr"/>
            <a:r>
              <a:rPr lang="en-US" sz="2800" b="1" i="1" dirty="0">
                <a:solidFill>
                  <a:srgbClr val="008000"/>
                </a:solidFill>
                <a:latin typeface="Book Antiqua" panose="02040602050305030304" pitchFamily="18" charset="0"/>
                <a:cs typeface="Kalpurush" panose="02000600000000000000" pitchFamily="2" charset="0"/>
              </a:rPr>
              <a:t>E-mail- faruqbd01@gmail.com</a:t>
            </a:r>
            <a:endParaRPr lang="en-US" sz="2800" b="1" dirty="0">
              <a:solidFill>
                <a:srgbClr val="008000"/>
              </a:solidFill>
              <a:latin typeface="Book Antiqua" panose="02040602050305030304" pitchFamily="18" charset="0"/>
              <a:cs typeface="Kalpurush" panose="020006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57454" y="971833"/>
            <a:ext cx="7608343" cy="894863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lIns="84141" tIns="42070" rIns="84141" bIns="42070">
            <a:spAutoFit/>
          </a:bodyPr>
          <a:lstStyle/>
          <a:p>
            <a:pPr algn="ctr"/>
            <a:endParaRPr lang="en-US" sz="5263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172200" y="1357783"/>
            <a:ext cx="12887" cy="516298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51" y="1357783"/>
            <a:ext cx="4486649" cy="26493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4649367" y="160762"/>
            <a:ext cx="3027859" cy="1004046"/>
          </a:xfrm>
          <a:prstGeom prst="rect">
            <a:avLst/>
          </a:prstGeom>
          <a:noFill/>
        </p:spPr>
        <p:txBody>
          <a:bodyPr wrap="none" lIns="79936" tIns="39968" rIns="79936" bIns="3996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44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anose="02040602050305030304" pitchFamily="18" charset="0"/>
                <a:cs typeface="Kalpurush" panose="02000600000000000000" pitchFamily="2" charset="0"/>
              </a:rPr>
              <a:t>Identity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8" t="11230" r="11255" b="10082"/>
          <a:stretch/>
        </p:blipFill>
        <p:spPr>
          <a:xfrm>
            <a:off x="6910816" y="1357783"/>
            <a:ext cx="4290584" cy="4889976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442548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235579" y="621706"/>
            <a:ext cx="7677093" cy="5041673"/>
          </a:xfrm>
          <a:prstGeom prst="ellipse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4" name="Rectangle 3"/>
          <p:cNvSpPr/>
          <p:nvPr/>
        </p:nvSpPr>
        <p:spPr>
          <a:xfrm>
            <a:off x="2648477" y="507122"/>
            <a:ext cx="6029814" cy="694208"/>
          </a:xfrm>
          <a:prstGeom prst="rect">
            <a:avLst/>
          </a:prstGeom>
          <a:noFill/>
        </p:spPr>
        <p:txBody>
          <a:bodyPr wrap="none" lIns="68750" tIns="34375" rIns="68750" bIns="3437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6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Think about the picture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1543" y="4874888"/>
            <a:ext cx="1228845" cy="34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26" dirty="0" err="1">
                <a:latin typeface="Book Antiqua" panose="02040602050305030304" pitchFamily="18" charset="0"/>
                <a:cs typeface="NikoshBAN" pitchFamily="2" charset="0"/>
              </a:rPr>
              <a:t>Saikat</a:t>
            </a:r>
            <a:endParaRPr lang="en-US" sz="1626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2596" y="5783171"/>
            <a:ext cx="2906740" cy="46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6" dirty="0" err="1">
                <a:latin typeface="Book Antiqua" panose="02040602050305030304" pitchFamily="18" charset="0"/>
                <a:cs typeface="NikoshBAN" pitchFamily="2" charset="0"/>
              </a:rPr>
              <a:t>Saikat`s</a:t>
            </a:r>
            <a:r>
              <a:rPr lang="en-US" sz="2406" dirty="0">
                <a:latin typeface="Book Antiqua" panose="02040602050305030304" pitchFamily="18" charset="0"/>
                <a:cs typeface="NikoshBAN" pitchFamily="2" charset="0"/>
              </a:rPr>
              <a:t> family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25" y="2397749"/>
            <a:ext cx="1950211" cy="25156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956" y="1849324"/>
            <a:ext cx="1984586" cy="29005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782" y="1481081"/>
            <a:ext cx="1528181" cy="326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93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4061853"/>
            <a:ext cx="5143501" cy="10127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txBody>
          <a:bodyPr wrap="square" lIns="88598" tIns="44299" rIns="88598" bIns="44299">
            <a:spAutoFit/>
          </a:bodyPr>
          <a:lstStyle/>
          <a:p>
            <a:pPr algn="ctr"/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Seen Passage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41471" y="2648676"/>
            <a:ext cx="8955852" cy="1115257"/>
          </a:xfrm>
          <a:prstGeom prst="rect">
            <a:avLst/>
          </a:prstGeom>
          <a:solidFill>
            <a:srgbClr val="7030A0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 lIns="88598" tIns="44299" rIns="88598" bIns="44299">
            <a:spAutoFit/>
          </a:bodyPr>
          <a:lstStyle/>
          <a:p>
            <a:pPr algn="ctr"/>
            <a:r>
              <a:rPr lang="en-US" sz="6666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  <a:cs typeface="NikoshBAN" panose="02000000000000000000" pitchFamily="2" charset="0"/>
              </a:rPr>
              <a:t>Saikats</a:t>
            </a:r>
            <a:r>
              <a:rPr lang="en-US" sz="6666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  <a:cs typeface="NikoshBAN" panose="02000000000000000000" pitchFamily="2" charset="0"/>
              </a:rPr>
              <a:t> family    </a:t>
            </a:r>
            <a:endParaRPr lang="en-US" sz="6666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0212" y="543130"/>
            <a:ext cx="11138370" cy="1807626"/>
          </a:xfrm>
          <a:prstGeom prst="rect">
            <a:avLst/>
          </a:prstGeom>
          <a:solidFill>
            <a:srgbClr val="00B050"/>
          </a:solidFill>
          <a:ln w="76200">
            <a:solidFill>
              <a:srgbClr val="0070C0"/>
            </a:solidFill>
          </a:ln>
        </p:spPr>
        <p:txBody>
          <a:bodyPr wrap="square" lIns="88598" tIns="44299" rIns="88598" bIns="44299">
            <a:spAutoFit/>
          </a:bodyPr>
          <a:lstStyle/>
          <a:p>
            <a:pPr algn="ctr"/>
            <a:r>
              <a:rPr lang="en-US" sz="111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  <a:cs typeface="NikoshBAN" panose="02000000000000000000" pitchFamily="2" charset="0"/>
              </a:rPr>
              <a:t>Today`s lesson </a:t>
            </a:r>
          </a:p>
        </p:txBody>
      </p:sp>
    </p:spTree>
    <p:extLst>
      <p:ext uri="{BB962C8B-B14F-4D97-AF65-F5344CB8AC3E}">
        <p14:creationId xmlns:p14="http://schemas.microsoft.com/office/powerpoint/2010/main" val="2694490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767869" y="1481082"/>
            <a:ext cx="10656263" cy="4583339"/>
          </a:xfrm>
          <a:prstGeom prst="rect">
            <a:avLst/>
          </a:prstGeom>
          <a:noFill/>
        </p:spPr>
        <p:txBody>
          <a:bodyPr vert="horz" lIns="68750" tIns="34375" rIns="68750" bIns="3437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3.2.1. To understand questions about family and friend.</a:t>
            </a:r>
            <a:b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</a:b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/>
            </a:r>
            <a:b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</a:b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3.1.1. To ask and answer Wh. questions.</a:t>
            </a:r>
            <a:b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</a:b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/>
            </a:r>
            <a:b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</a:b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1.5.1.To read sentences in proper</a:t>
            </a:r>
            <a:b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</a:b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	pronunciation stress and intonation.</a:t>
            </a:r>
            <a:b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</a:b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/>
            </a:r>
            <a:b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</a:b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10.2.1. To write short and simple paragraph about daily routine.</a:t>
            </a:r>
            <a:b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</a:br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endParaRPr lang="en-US" sz="5414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6090422-4EBB-4C8B-AFB2-80529A63B3EB}"/>
              </a:ext>
            </a:extLst>
          </p:cNvPr>
          <p:cNvSpPr txBox="1"/>
          <p:nvPr/>
        </p:nvSpPr>
        <p:spPr>
          <a:xfrm>
            <a:off x="2944954" y="564415"/>
            <a:ext cx="6089294" cy="7171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60" dirty="0">
                <a:solidFill>
                  <a:srgbClr val="7030A0"/>
                </a:solidFill>
                <a:latin typeface="Book Antiqua" panose="02040602050305030304" pitchFamily="18" charset="0"/>
              </a:rPr>
              <a:t>Learning Outcome</a:t>
            </a:r>
          </a:p>
        </p:txBody>
      </p:sp>
    </p:spTree>
    <p:extLst>
      <p:ext uri="{BB962C8B-B14F-4D97-AF65-F5344CB8AC3E}">
        <p14:creationId xmlns:p14="http://schemas.microsoft.com/office/powerpoint/2010/main" val="1130709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0656" y="756011"/>
            <a:ext cx="4666910" cy="902598"/>
          </a:xfrm>
          <a:prstGeom prst="rect">
            <a:avLst/>
          </a:prstGeom>
          <a:noFill/>
        </p:spPr>
        <p:txBody>
          <a:bodyPr wrap="square" lIns="68750" tIns="34375" rIns="68750" bIns="34375">
            <a:spAutoFit/>
          </a:bodyPr>
          <a:lstStyle/>
          <a:p>
            <a:pPr algn="ctr"/>
            <a:r>
              <a:rPr lang="en-US" sz="5414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 Antiqua" panose="02040602050305030304" pitchFamily="18" charset="0"/>
                <a:cs typeface="NikoshBAN" pitchFamily="2" charset="0"/>
              </a:rPr>
              <a:t>Seen Passage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40488" y="1985250"/>
            <a:ext cx="7758557" cy="78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11" dirty="0">
                <a:latin typeface="Book Antiqua" panose="02040602050305030304" pitchFamily="18" charset="0"/>
                <a:cs typeface="NikoshBAN" pitchFamily="2" charset="0"/>
              </a:rPr>
              <a:t>Question No- </a:t>
            </a:r>
            <a:r>
              <a:rPr lang="en-US" sz="4511" dirty="0">
                <a:latin typeface="Book Antiqua" panose="02040602050305030304" pitchFamily="18" charset="0"/>
                <a:cs typeface="Times New Roman" pitchFamily="18" charset="0"/>
              </a:rPr>
              <a:t>1,2,3 &amp; 4</a:t>
            </a:r>
            <a:endParaRPr lang="en-US" sz="4511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8496" y="3185354"/>
            <a:ext cx="10427095" cy="1573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6" dirty="0">
                <a:latin typeface="Book Antiqua" panose="02040602050305030304" pitchFamily="18" charset="0"/>
                <a:cs typeface="Times New Roman" pitchFamily="18" charset="0"/>
              </a:rPr>
              <a:t>1. </a:t>
            </a:r>
            <a:r>
              <a:rPr lang="en-US" sz="2406" dirty="0">
                <a:latin typeface="Book Antiqua" panose="02040602050305030304" pitchFamily="18" charset="0"/>
                <a:cs typeface="NikoshBAN" pitchFamily="2" charset="0"/>
              </a:rPr>
              <a:t>Match given words with meanings/Fill in the blanks -</a:t>
            </a:r>
            <a:r>
              <a:rPr lang="en-US" sz="2406" dirty="0">
                <a:latin typeface="Book Antiqua" panose="02040602050305030304" pitchFamily="18" charset="0"/>
                <a:cs typeface="Times New Roman" pitchFamily="18" charset="0"/>
              </a:rPr>
              <a:t>-----------05</a:t>
            </a:r>
          </a:p>
          <a:p>
            <a:r>
              <a:rPr lang="en-US" sz="2406" dirty="0">
                <a:latin typeface="Book Antiqua" panose="02040602050305030304" pitchFamily="18" charset="0"/>
                <a:cs typeface="Times New Roman" pitchFamily="18" charset="0"/>
              </a:rPr>
              <a:t>2. </a:t>
            </a:r>
            <a:r>
              <a:rPr lang="en-US" sz="2406" dirty="0">
                <a:latin typeface="Book Antiqua" panose="02040602050305030304" pitchFamily="18" charset="0"/>
                <a:cs typeface="NikoshBAN" pitchFamily="2" charset="0"/>
              </a:rPr>
              <a:t>Write true for correct and False for incorrect statement ----- </a:t>
            </a:r>
            <a:r>
              <a:rPr lang="en-US" sz="2406" dirty="0">
                <a:latin typeface="Book Antiqua" panose="02040602050305030304" pitchFamily="18" charset="0"/>
                <a:cs typeface="Times New Roman" pitchFamily="18" charset="0"/>
              </a:rPr>
              <a:t>06</a:t>
            </a:r>
          </a:p>
          <a:p>
            <a:r>
              <a:rPr lang="en-US" sz="2406" dirty="0">
                <a:latin typeface="Book Antiqua" panose="02040602050305030304" pitchFamily="18" charset="0"/>
                <a:cs typeface="Times New Roman" pitchFamily="18" charset="0"/>
              </a:rPr>
              <a:t>3. </a:t>
            </a:r>
            <a:r>
              <a:rPr lang="en-US" sz="2406" dirty="0">
                <a:latin typeface="Book Antiqua" panose="02040602050305030304" pitchFamily="18" charset="0"/>
                <a:cs typeface="NikoshBAN" pitchFamily="2" charset="0"/>
              </a:rPr>
              <a:t>Answer short question -------------------------------------------------------------</a:t>
            </a:r>
            <a:r>
              <a:rPr lang="en-US" sz="2406" dirty="0">
                <a:latin typeface="Book Antiqua" panose="02040602050305030304" pitchFamily="18" charset="0"/>
                <a:cs typeface="Times New Roman" pitchFamily="18" charset="0"/>
              </a:rPr>
              <a:t>-12</a:t>
            </a:r>
          </a:p>
          <a:p>
            <a:r>
              <a:rPr lang="en-US" sz="2406" dirty="0">
                <a:latin typeface="Book Antiqua" panose="02040602050305030304" pitchFamily="18" charset="0"/>
                <a:cs typeface="Times New Roman" pitchFamily="18" charset="0"/>
              </a:rPr>
              <a:t>4. </a:t>
            </a:r>
            <a:r>
              <a:rPr lang="en-US" sz="2406" dirty="0">
                <a:latin typeface="Book Antiqua" panose="02040602050305030304" pitchFamily="18" charset="0"/>
                <a:cs typeface="NikoshBAN" pitchFamily="2" charset="0"/>
              </a:rPr>
              <a:t>Short Composition--------------------------------------------------------------------</a:t>
            </a:r>
            <a:r>
              <a:rPr lang="en-US" sz="2406" dirty="0">
                <a:latin typeface="Book Antiqua" panose="02040602050305030304" pitchFamily="18" charset="0"/>
                <a:cs typeface="Times New Roman" pitchFamily="18" charset="0"/>
              </a:rPr>
              <a:t>-10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58495" y="4735765"/>
            <a:ext cx="102500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83502" y="4860255"/>
            <a:ext cx="6325007" cy="46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6" dirty="0">
                <a:latin typeface="NikoshBAN" pitchFamily="2" charset="0"/>
                <a:cs typeface="NikoshBAN" pitchFamily="2" charset="0"/>
              </a:rPr>
              <a:t>                                               Total              =</a:t>
            </a:r>
            <a:r>
              <a:rPr lang="en-US" sz="2406" dirty="0">
                <a:latin typeface="Times New Roman" pitchFamily="18" charset="0"/>
                <a:cs typeface="Times New Roman" pitchFamily="18" charset="0"/>
              </a:rPr>
              <a:t> 33</a:t>
            </a:r>
            <a:endParaRPr lang="en-US" sz="2406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383498" y="2748885"/>
            <a:ext cx="543750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790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0577" y="518580"/>
            <a:ext cx="10828138" cy="60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8" dirty="0">
                <a:latin typeface="Book Antiqua" panose="02040602050305030304" pitchFamily="18" charset="0"/>
                <a:cs typeface="NikoshBAN" pitchFamily="2" charset="0"/>
              </a:rPr>
              <a:t>Read the text and answer the questions </a:t>
            </a:r>
            <a:r>
              <a:rPr lang="en-US" sz="3308" dirty="0">
                <a:latin typeface="Book Antiqua" panose="02040602050305030304" pitchFamily="18" charset="0"/>
                <a:cs typeface="Times New Roman" pitchFamily="18" charset="0"/>
              </a:rPr>
              <a:t>1,2,3 </a:t>
            </a:r>
            <a:r>
              <a:rPr lang="en-US" sz="3308" dirty="0">
                <a:latin typeface="Book Antiqua" panose="02040602050305030304" pitchFamily="18" charset="0"/>
                <a:cs typeface="NikoshBAN" pitchFamily="2" charset="0"/>
              </a:rPr>
              <a:t>and </a:t>
            </a:r>
            <a:r>
              <a:rPr lang="en-US" sz="3308" dirty="0">
                <a:latin typeface="Book Antiqua" panose="02040602050305030304" pitchFamily="18" charset="0"/>
                <a:cs typeface="Times New Roman" pitchFamily="18" charset="0"/>
              </a:rPr>
              <a:t>4.</a:t>
            </a:r>
            <a:endParaRPr lang="en-US" sz="3308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5161" y="1251914"/>
            <a:ext cx="10598971" cy="4721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	</a:t>
            </a:r>
            <a:r>
              <a:rPr lang="en-US" sz="3008" dirty="0" err="1">
                <a:latin typeface="Book Antiqua" panose="02040602050305030304" pitchFamily="18" charset="0"/>
                <a:cs typeface="NikoshBAN" pitchFamily="2" charset="0"/>
              </a:rPr>
              <a:t>Saikat</a:t>
            </a:r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 Islam lives with his parents in a flat in </a:t>
            </a:r>
            <a:r>
              <a:rPr lang="en-US" sz="3008" dirty="0" err="1">
                <a:latin typeface="Book Antiqua" panose="02040602050305030304" pitchFamily="18" charset="0"/>
                <a:cs typeface="NikoshBAN" pitchFamily="2" charset="0"/>
              </a:rPr>
              <a:t>Bogura</a:t>
            </a:r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. His father Mr. </a:t>
            </a:r>
            <a:r>
              <a:rPr lang="en-US" sz="3008" dirty="0" err="1">
                <a:latin typeface="Book Antiqua" panose="02040602050305030304" pitchFamily="18" charset="0"/>
                <a:cs typeface="NikoshBAN" pitchFamily="2" charset="0"/>
              </a:rPr>
              <a:t>Rashidul</a:t>
            </a:r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 Islam is a banker. But in his free time </a:t>
            </a:r>
            <a:r>
              <a:rPr lang="en-US" sz="3008" dirty="0" err="1">
                <a:latin typeface="Book Antiqua" panose="02040602050305030304" pitchFamily="18" charset="0"/>
                <a:cs typeface="NikoshBAN" pitchFamily="2" charset="0"/>
              </a:rPr>
              <a:t>Mr</a:t>
            </a:r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 Islam writes stories and listens to music. </a:t>
            </a:r>
            <a:r>
              <a:rPr lang="en-US" sz="3008" dirty="0" err="1">
                <a:latin typeface="Book Antiqua" panose="02040602050305030304" pitchFamily="18" charset="0"/>
                <a:cs typeface="NikoshBAN" pitchFamily="2" charset="0"/>
              </a:rPr>
              <a:t>Saikat`s</a:t>
            </a:r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 mother is </a:t>
            </a:r>
            <a:r>
              <a:rPr lang="en-US" sz="3008" dirty="0" err="1">
                <a:latin typeface="Book Antiqua" panose="02040602050305030304" pitchFamily="18" charset="0"/>
                <a:cs typeface="NikoshBAN" pitchFamily="2" charset="0"/>
              </a:rPr>
              <a:t>Mrs</a:t>
            </a:r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 </a:t>
            </a:r>
            <a:r>
              <a:rPr lang="en-US" sz="3008" dirty="0" err="1">
                <a:latin typeface="Book Antiqua" panose="02040602050305030304" pitchFamily="18" charset="0"/>
                <a:cs typeface="NikoshBAN" pitchFamily="2" charset="0"/>
              </a:rPr>
              <a:t>Monwara</a:t>
            </a:r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 Islam. She is a housewife. In her free time she enjoys sewing. She makes dresses. She often gets orders from her friends and </a:t>
            </a:r>
            <a:r>
              <a:rPr lang="en-US" sz="3008" dirty="0" err="1">
                <a:latin typeface="Book Antiqua" panose="02040602050305030304" pitchFamily="18" charset="0"/>
                <a:cs typeface="NikoshBAN" pitchFamily="2" charset="0"/>
              </a:rPr>
              <a:t>neighbours</a:t>
            </a:r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. </a:t>
            </a:r>
            <a:r>
              <a:rPr lang="en-US" sz="3008" dirty="0" err="1">
                <a:latin typeface="Book Antiqua" panose="02040602050305030304" pitchFamily="18" charset="0"/>
                <a:cs typeface="NikoshBAN" pitchFamily="2" charset="0"/>
              </a:rPr>
              <a:t>Saikat</a:t>
            </a:r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 is in class </a:t>
            </a:r>
            <a:r>
              <a:rPr lang="en-US" sz="3008" dirty="0">
                <a:latin typeface="Book Antiqua" panose="02040602050305030304" pitchFamily="18" charset="0"/>
                <a:cs typeface="Times New Roman" pitchFamily="18" charset="0"/>
              </a:rPr>
              <a:t>5</a:t>
            </a:r>
            <a:r>
              <a:rPr lang="en-US" sz="3008" dirty="0">
                <a:latin typeface="Book Antiqua" panose="02040602050305030304" pitchFamily="18" charset="0"/>
                <a:cs typeface="NikoshBAN" pitchFamily="2" charset="0"/>
              </a:rPr>
              <a:t>. He is a good student. He wants to improve his English, so he watches cartoons on TV everyday. He also reads English books. He likes books about animals, especially tigers and lions. </a:t>
            </a:r>
          </a:p>
        </p:txBody>
      </p:sp>
    </p:spTree>
    <p:extLst>
      <p:ext uri="{BB962C8B-B14F-4D97-AF65-F5344CB8AC3E}">
        <p14:creationId xmlns:p14="http://schemas.microsoft.com/office/powerpoint/2010/main" val="1722146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0209" y="1189348"/>
            <a:ext cx="4206255" cy="768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Live </a:t>
            </a:r>
          </a:p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Parents</a:t>
            </a:r>
          </a:p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Flat</a:t>
            </a:r>
          </a:p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Banker </a:t>
            </a:r>
          </a:p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 Free</a:t>
            </a:r>
          </a:p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Story</a:t>
            </a:r>
          </a:p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Listen</a:t>
            </a:r>
          </a:p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 Music</a:t>
            </a:r>
          </a:p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Housewife </a:t>
            </a:r>
          </a:p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Enjoy </a:t>
            </a:r>
          </a:p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 </a:t>
            </a:r>
          </a:p>
          <a:p>
            <a:endParaRPr lang="en-US" sz="3308" dirty="0">
              <a:latin typeface="Book Antiqua" panose="02040602050305030304" pitchFamily="18" charset="0"/>
              <a:cs typeface="NikoshBAN" panose="02000000000000000000" pitchFamily="2" charset="0"/>
            </a:endParaRPr>
          </a:p>
          <a:p>
            <a:endParaRPr lang="en-US" sz="3308" dirty="0">
              <a:latin typeface="Book Antiqua" panose="02040602050305030304" pitchFamily="18" charset="0"/>
              <a:cs typeface="NikoshBAN" panose="02000000000000000000" pitchFamily="2" charset="0"/>
            </a:endParaRPr>
          </a:p>
          <a:p>
            <a:r>
              <a:rPr lang="en-US" sz="3308" dirty="0">
                <a:latin typeface="Book Antiqua" panose="02040602050305030304" pitchFamily="18" charset="0"/>
                <a:cs typeface="NikoshBAN" panose="02000000000000000000" pitchFamily="2" charset="0"/>
              </a:rPr>
              <a:t> </a:t>
            </a:r>
          </a:p>
          <a:p>
            <a:endParaRPr lang="en-US" sz="3008" dirty="0"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7253" y="1300988"/>
            <a:ext cx="5143757" cy="675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9" dirty="0">
                <a:latin typeface="Book Antiqua" panose="02040602050305030304" pitchFamily="18" charset="0"/>
                <a:cs typeface="NikoshBAN" panose="02000000000000000000" pitchFamily="2" charset="0"/>
              </a:rPr>
              <a:t>Order</a:t>
            </a:r>
          </a:p>
          <a:p>
            <a:r>
              <a:rPr lang="en-US" sz="3609" dirty="0" err="1">
                <a:latin typeface="Book Antiqua" panose="02040602050305030304" pitchFamily="18" charset="0"/>
                <a:cs typeface="NikoshBAN" panose="02000000000000000000" pitchFamily="2" charset="0"/>
              </a:rPr>
              <a:t>Neighbour</a:t>
            </a:r>
            <a:r>
              <a:rPr lang="en-US" sz="3609" dirty="0">
                <a:latin typeface="Book Antiqua" panose="02040602050305030304" pitchFamily="18" charset="0"/>
                <a:cs typeface="NikoshBAN" panose="02000000000000000000" pitchFamily="2" charset="0"/>
              </a:rPr>
              <a:t>  </a:t>
            </a:r>
          </a:p>
          <a:p>
            <a:r>
              <a:rPr lang="en-US" sz="3609" dirty="0">
                <a:latin typeface="Book Antiqua" panose="02040602050305030304" pitchFamily="18" charset="0"/>
                <a:cs typeface="NikoshBAN" panose="02000000000000000000" pitchFamily="2" charset="0"/>
              </a:rPr>
              <a:t>Improve  </a:t>
            </a:r>
          </a:p>
          <a:p>
            <a:r>
              <a:rPr lang="en-US" sz="3609" dirty="0">
                <a:latin typeface="Book Antiqua" panose="02040602050305030304" pitchFamily="18" charset="0"/>
                <a:cs typeface="NikoshBAN" panose="02000000000000000000" pitchFamily="2" charset="0"/>
              </a:rPr>
              <a:t>Watch</a:t>
            </a:r>
          </a:p>
          <a:p>
            <a:r>
              <a:rPr lang="en-US" sz="3609" dirty="0">
                <a:latin typeface="Book Antiqua" panose="02040602050305030304" pitchFamily="18" charset="0"/>
                <a:cs typeface="NikoshBAN" panose="02000000000000000000" pitchFamily="2" charset="0"/>
              </a:rPr>
              <a:t>Cartoon </a:t>
            </a:r>
          </a:p>
          <a:p>
            <a:r>
              <a:rPr lang="en-US" sz="3609" dirty="0">
                <a:latin typeface="Book Antiqua" panose="02040602050305030304" pitchFamily="18" charset="0"/>
                <a:cs typeface="NikoshBAN" panose="02000000000000000000" pitchFamily="2" charset="0"/>
              </a:rPr>
              <a:t>Animal  </a:t>
            </a:r>
          </a:p>
          <a:p>
            <a:r>
              <a:rPr lang="en-US" sz="3609" dirty="0">
                <a:latin typeface="Book Antiqua" panose="02040602050305030304" pitchFamily="18" charset="0"/>
                <a:cs typeface="NikoshBAN" panose="02000000000000000000" pitchFamily="2" charset="0"/>
              </a:rPr>
              <a:t>Especially  </a:t>
            </a:r>
          </a:p>
          <a:p>
            <a:r>
              <a:rPr lang="en-US" sz="3609" dirty="0">
                <a:latin typeface="Book Antiqua" panose="02040602050305030304" pitchFamily="18" charset="0"/>
                <a:cs typeface="NikoshBAN" panose="02000000000000000000" pitchFamily="2" charset="0"/>
              </a:rPr>
              <a:t>Dresses </a:t>
            </a:r>
          </a:p>
          <a:p>
            <a:r>
              <a:rPr lang="en-US" sz="3609" dirty="0">
                <a:latin typeface="Book Antiqua" panose="02040602050305030304" pitchFamily="18" charset="0"/>
                <a:cs typeface="NikoshBAN" panose="02000000000000000000" pitchFamily="2" charset="0"/>
              </a:rPr>
              <a:t>Sewing</a:t>
            </a:r>
          </a:p>
          <a:p>
            <a:endParaRPr lang="en-US" sz="3609" dirty="0">
              <a:latin typeface="Book Antiqua" panose="02040602050305030304" pitchFamily="18" charset="0"/>
              <a:cs typeface="NikoshBAN" panose="02000000000000000000" pitchFamily="2" charset="0"/>
            </a:endParaRPr>
          </a:p>
          <a:p>
            <a:endParaRPr lang="en-US" sz="3609" dirty="0">
              <a:latin typeface="Book Antiqua" panose="02040602050305030304" pitchFamily="18" charset="0"/>
              <a:cs typeface="NikoshBAN" panose="02000000000000000000" pitchFamily="2" charset="0"/>
            </a:endParaRPr>
          </a:p>
          <a:p>
            <a:endParaRPr lang="en-US" sz="3609" dirty="0">
              <a:latin typeface="Book Antiqua" panose="020406020503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3574" y="335247"/>
            <a:ext cx="6526361" cy="833157"/>
          </a:xfrm>
          <a:prstGeom prst="rect">
            <a:avLst/>
          </a:prstGeom>
          <a:noFill/>
        </p:spPr>
        <p:txBody>
          <a:bodyPr wrap="none" lIns="68750" tIns="34375" rIns="68750" bIns="3437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963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anose="02040602050305030304" pitchFamily="18" charset="0"/>
              </a:rPr>
              <a:t>Some word meanings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885470" y="1168304"/>
            <a:ext cx="5734067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2046093" y="1344318"/>
            <a:ext cx="1852426" cy="347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9" name="Right Arrow 8"/>
          <p:cNvSpPr/>
          <p:nvPr/>
        </p:nvSpPr>
        <p:spPr>
          <a:xfrm>
            <a:off x="2279280" y="4278707"/>
            <a:ext cx="1708890" cy="359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10" name="Right Arrow 9"/>
          <p:cNvSpPr/>
          <p:nvPr/>
        </p:nvSpPr>
        <p:spPr>
          <a:xfrm>
            <a:off x="2400724" y="2852674"/>
            <a:ext cx="1561215" cy="339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11" name="Right Arrow 10"/>
          <p:cNvSpPr/>
          <p:nvPr/>
        </p:nvSpPr>
        <p:spPr>
          <a:xfrm>
            <a:off x="3138115" y="5298634"/>
            <a:ext cx="850057" cy="306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12" name="Right Arrow 11"/>
          <p:cNvSpPr/>
          <p:nvPr/>
        </p:nvSpPr>
        <p:spPr>
          <a:xfrm>
            <a:off x="2142872" y="5912336"/>
            <a:ext cx="1845299" cy="343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17" name="Right Arrow 16"/>
          <p:cNvSpPr/>
          <p:nvPr/>
        </p:nvSpPr>
        <p:spPr>
          <a:xfrm>
            <a:off x="2400723" y="3806030"/>
            <a:ext cx="1556752" cy="317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18" name="Right Arrow 17"/>
          <p:cNvSpPr/>
          <p:nvPr/>
        </p:nvSpPr>
        <p:spPr>
          <a:xfrm>
            <a:off x="2010470" y="3343929"/>
            <a:ext cx="1916871" cy="282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19" name="Right Arrow 18"/>
          <p:cNvSpPr/>
          <p:nvPr/>
        </p:nvSpPr>
        <p:spPr>
          <a:xfrm>
            <a:off x="1872420" y="2253478"/>
            <a:ext cx="1363207" cy="341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20" name="Right Arrow 19"/>
          <p:cNvSpPr/>
          <p:nvPr/>
        </p:nvSpPr>
        <p:spPr>
          <a:xfrm>
            <a:off x="2543913" y="1792874"/>
            <a:ext cx="1383427" cy="343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21" name="Right Arrow 20"/>
          <p:cNvSpPr/>
          <p:nvPr/>
        </p:nvSpPr>
        <p:spPr>
          <a:xfrm>
            <a:off x="2323216" y="4830805"/>
            <a:ext cx="1638725" cy="276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cxnSp>
        <p:nvCxnSpPr>
          <p:cNvPr id="24" name="Straight Connector 23"/>
          <p:cNvCxnSpPr/>
          <p:nvPr/>
        </p:nvCxnSpPr>
        <p:spPr>
          <a:xfrm>
            <a:off x="6608501" y="1215409"/>
            <a:ext cx="50000" cy="532500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Arrow 21"/>
          <p:cNvSpPr/>
          <p:nvPr/>
        </p:nvSpPr>
        <p:spPr>
          <a:xfrm>
            <a:off x="8937845" y="1384368"/>
            <a:ext cx="900001" cy="405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26" name="Right Arrow 25"/>
          <p:cNvSpPr/>
          <p:nvPr/>
        </p:nvSpPr>
        <p:spPr>
          <a:xfrm>
            <a:off x="9278521" y="2029322"/>
            <a:ext cx="559537" cy="3846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27" name="Right Arrow 26"/>
          <p:cNvSpPr/>
          <p:nvPr/>
        </p:nvSpPr>
        <p:spPr>
          <a:xfrm>
            <a:off x="8905935" y="2567023"/>
            <a:ext cx="963825" cy="4250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29" name="Right Arrow 28"/>
          <p:cNvSpPr/>
          <p:nvPr/>
        </p:nvSpPr>
        <p:spPr>
          <a:xfrm>
            <a:off x="8523089" y="3072428"/>
            <a:ext cx="1125001" cy="352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30" name="Right Arrow 29"/>
          <p:cNvSpPr/>
          <p:nvPr/>
        </p:nvSpPr>
        <p:spPr>
          <a:xfrm>
            <a:off x="8956729" y="3626621"/>
            <a:ext cx="887811" cy="400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31" name="Right Arrow 30"/>
          <p:cNvSpPr/>
          <p:nvPr/>
        </p:nvSpPr>
        <p:spPr>
          <a:xfrm>
            <a:off x="8617207" y="4244196"/>
            <a:ext cx="1225002" cy="283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32" name="Right Arrow 31"/>
          <p:cNvSpPr/>
          <p:nvPr/>
        </p:nvSpPr>
        <p:spPr>
          <a:xfrm>
            <a:off x="9216235" y="4768504"/>
            <a:ext cx="581383" cy="378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33" name="Right Arrow 32"/>
          <p:cNvSpPr/>
          <p:nvPr/>
        </p:nvSpPr>
        <p:spPr>
          <a:xfrm>
            <a:off x="8878389" y="5298633"/>
            <a:ext cx="919229" cy="422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34" name="Right Arrow 33"/>
          <p:cNvSpPr/>
          <p:nvPr/>
        </p:nvSpPr>
        <p:spPr>
          <a:xfrm>
            <a:off x="8775217" y="5868948"/>
            <a:ext cx="1022401" cy="387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/>
          </a:p>
        </p:txBody>
      </p:sp>
      <p:sp>
        <p:nvSpPr>
          <p:cNvPr id="2" name="TextBox 1"/>
          <p:cNvSpPr txBox="1"/>
          <p:nvPr/>
        </p:nvSpPr>
        <p:spPr>
          <a:xfrm>
            <a:off x="4183280" y="1726774"/>
            <a:ext cx="161294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পিতামাতা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93501" y="2209938"/>
            <a:ext cx="3276772" cy="46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6" dirty="0" err="1">
                <a:latin typeface="Kalpurush" panose="02000600000000000000" pitchFamily="2" charset="0"/>
                <a:cs typeface="Kalpurush" panose="02000600000000000000" pitchFamily="2" charset="0"/>
              </a:rPr>
              <a:t>অট্টলিকাদির</a:t>
            </a:r>
            <a:r>
              <a:rPr lang="en-US" sz="2406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6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স্বয়ংসম্পূর্ণ</a:t>
            </a:r>
            <a:r>
              <a:rPr lang="en-US" sz="2406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6" dirty="0" err="1">
                <a:latin typeface="Kalpurush" panose="02000600000000000000" pitchFamily="2" charset="0"/>
                <a:cs typeface="Kalpurush" panose="02000600000000000000" pitchFamily="2" charset="0"/>
              </a:rPr>
              <a:t>তল</a:t>
            </a:r>
            <a:r>
              <a:rPr lang="en-US" sz="2406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32144" y="2762857"/>
            <a:ext cx="2326356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ব্যাংক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কর্মকর্তা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68730" y="3229756"/>
            <a:ext cx="2353293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অবসর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/ </a:t>
            </a:r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মুক্ত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25417" y="4215511"/>
            <a:ext cx="161294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শোনা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83313" y="3715706"/>
            <a:ext cx="161294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গল্প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25417" y="5841236"/>
            <a:ext cx="1983084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উপভোগ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25418" y="5209067"/>
            <a:ext cx="161294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গৃহিনী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42563" y="4714741"/>
            <a:ext cx="161294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সংগীত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158339" y="1230178"/>
            <a:ext cx="2300163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বাস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065537" y="1391202"/>
            <a:ext cx="1528996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আদেশ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230648" y="1951987"/>
            <a:ext cx="161294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প্রতিবেশী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960205" y="2567022"/>
            <a:ext cx="161294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উন্নতি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689034" y="2999326"/>
            <a:ext cx="1963224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পর্যবেক্ষণ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900564" y="3583895"/>
            <a:ext cx="161294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ব্যাঙ্গচিত্র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937016" y="4123339"/>
            <a:ext cx="161294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প্রাণী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981594" y="4667930"/>
            <a:ext cx="161294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বিশেষভাবে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937015" y="5266675"/>
            <a:ext cx="161294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পোশাক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937015" y="5819541"/>
            <a:ext cx="1315242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 err="1">
                <a:latin typeface="Kalpurush" panose="02000600000000000000" pitchFamily="2" charset="0"/>
                <a:cs typeface="Kalpurush" panose="02000600000000000000" pitchFamily="2" charset="0"/>
              </a:rPr>
              <a:t>সেলাই</a:t>
            </a:r>
            <a:r>
              <a:rPr lang="en-US" sz="2707" dirty="0"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707749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50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5161" y="507121"/>
            <a:ext cx="10656263" cy="832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6" dirty="0">
                <a:latin typeface="Book Antiqua" panose="02040602050305030304" pitchFamily="18" charset="0"/>
                <a:cs typeface="Times New Roman" pitchFamily="18" charset="0"/>
              </a:rPr>
              <a:t>1. </a:t>
            </a:r>
            <a:r>
              <a:rPr lang="en-US" sz="2406" dirty="0">
                <a:latin typeface="Book Antiqua" panose="02040602050305030304" pitchFamily="18" charset="0"/>
                <a:cs typeface="NikoshBAN" pitchFamily="2" charset="0"/>
              </a:rPr>
              <a:t>Match the words in column A with their meanings in column B. Two extra meanings are given in column B.                          </a:t>
            </a:r>
            <a:r>
              <a:rPr lang="en-US" sz="2406" dirty="0">
                <a:latin typeface="Book Antiqua" panose="02040602050305030304" pitchFamily="18" charset="0"/>
                <a:cs typeface="Times New Roman" pitchFamily="18" charset="0"/>
              </a:rPr>
              <a:t>1×5=5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168910" y="1538374"/>
          <a:ext cx="10140638" cy="459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921"/>
                <a:gridCol w="6817717"/>
              </a:tblGrid>
              <a:tr h="53711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750" marR="68750" marT="34375" marB="34375"/>
                </a:tc>
              </a:tr>
              <a:tr h="551433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750" marR="68750" marT="34375" marB="34375"/>
                </a:tc>
              </a:tr>
              <a:tr h="53711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750" marR="68750" marT="34375" marB="34375"/>
                </a:tc>
              </a:tr>
              <a:tr h="53711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750" marR="68750" marT="34375" marB="34375"/>
                </a:tc>
              </a:tr>
              <a:tr h="81640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750" marR="68750" marT="34375" marB="34375"/>
                </a:tc>
              </a:tr>
              <a:tr h="53711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750" marR="68750" marT="34375" marB="34375"/>
                </a:tc>
              </a:tr>
              <a:tr h="53711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750" marR="68750" marT="34375" marB="34375"/>
                </a:tc>
              </a:tr>
              <a:tr h="53711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750" marR="68750" marT="34375" marB="34375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2870" y="1553999"/>
            <a:ext cx="2177086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Column 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5167" y="1553999"/>
            <a:ext cx="2177086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Column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01208" y="2607732"/>
            <a:ext cx="5729173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2) 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someone who lives in house</a:t>
            </a:r>
            <a:endParaRPr lang="en-US" sz="2707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9124" y="2079532"/>
            <a:ext cx="6760425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1) 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a women who looks after her family</a:t>
            </a:r>
            <a:endParaRPr lang="en-US" sz="2707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0370" y="3772751"/>
            <a:ext cx="3017712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d) Housewife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3703" y="3165583"/>
            <a:ext cx="2635420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c) </a:t>
            </a:r>
            <a:r>
              <a:rPr lang="en-US" sz="2707" dirty="0" err="1">
                <a:latin typeface="Book Antiqua" panose="02040602050305030304" pitchFamily="18" charset="0"/>
                <a:cs typeface="NikoshBAN" pitchFamily="2" charset="0"/>
              </a:rPr>
              <a:t>Neighbour</a:t>
            </a:r>
            <a:endParaRPr lang="en-US" sz="2707" dirty="0">
              <a:latin typeface="Book Antiqua" panose="02040602050305030304" pitchFamily="18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328" y="2607733"/>
            <a:ext cx="2177086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b) Banker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28287" y="2079532"/>
            <a:ext cx="2177086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a) Flat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60584" y="3169365"/>
            <a:ext cx="3905213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3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) to make better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32456" y="3671040"/>
            <a:ext cx="7046884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4) 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a person who lives near someone`s house</a:t>
            </a:r>
            <a:endParaRPr lang="en-US" sz="2707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60583" y="4573520"/>
            <a:ext cx="6577091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5)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a set of rooms for living</a:t>
            </a:r>
            <a:endParaRPr lang="en-US" sz="2707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60582" y="5128470"/>
            <a:ext cx="6748967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6)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father and mother</a:t>
            </a:r>
            <a:endParaRPr lang="en-US" sz="2707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1728" y="5663378"/>
            <a:ext cx="6808342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Times New Roman" pitchFamily="18" charset="0"/>
              </a:rPr>
              <a:t>7)</a:t>
            </a:r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 a  person who works in a bank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2765" y="4573519"/>
            <a:ext cx="3017712" cy="50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7" dirty="0">
                <a:latin typeface="Book Antiqua" panose="02040602050305030304" pitchFamily="18" charset="0"/>
                <a:cs typeface="NikoshBAN" pitchFamily="2" charset="0"/>
              </a:rPr>
              <a:t>e) Improve</a:t>
            </a:r>
          </a:p>
        </p:txBody>
      </p:sp>
    </p:spTree>
    <p:extLst>
      <p:ext uri="{BB962C8B-B14F-4D97-AF65-F5344CB8AC3E}">
        <p14:creationId xmlns:p14="http://schemas.microsoft.com/office/powerpoint/2010/main" val="2040356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747</Words>
  <Application>Microsoft Office PowerPoint</Application>
  <PresentationFormat>Widescreen</PresentationFormat>
  <Paragraphs>142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Calibri</vt:lpstr>
      <vt:lpstr>Calibri Light</vt:lpstr>
      <vt:lpstr>Kalpurush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Fardin</dc:creator>
  <cp:lastModifiedBy>Fardin</cp:lastModifiedBy>
  <cp:revision>2</cp:revision>
  <dcterms:created xsi:type="dcterms:W3CDTF">2022-01-17T01:37:18Z</dcterms:created>
  <dcterms:modified xsi:type="dcterms:W3CDTF">2022-01-17T01:41:52Z</dcterms:modified>
</cp:coreProperties>
</file>