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85" r:id="rId2"/>
    <p:sldId id="268" r:id="rId3"/>
    <p:sldId id="256" r:id="rId4"/>
    <p:sldId id="289" r:id="rId5"/>
    <p:sldId id="258" r:id="rId6"/>
    <p:sldId id="266" r:id="rId7"/>
    <p:sldId id="259" r:id="rId8"/>
    <p:sldId id="287" r:id="rId9"/>
    <p:sldId id="263" r:id="rId10"/>
    <p:sldId id="299" r:id="rId11"/>
    <p:sldId id="292" r:id="rId12"/>
    <p:sldId id="300" r:id="rId13"/>
    <p:sldId id="291" r:id="rId14"/>
    <p:sldId id="274" r:id="rId15"/>
    <p:sldId id="272" r:id="rId16"/>
    <p:sldId id="294" r:id="rId17"/>
    <p:sldId id="284" r:id="rId18"/>
    <p:sldId id="296" r:id="rId19"/>
    <p:sldId id="297" r:id="rId20"/>
    <p:sldId id="286" r:id="rId21"/>
    <p:sldId id="2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A3E5-8AED-45BD-8B4F-20E61526FC20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41898-FE11-4C2B-B5A4-C3EE2D4C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8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3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7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71184D-0D34-4287-8E2C-70EAB0613542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7257" y="6020789"/>
            <a:ext cx="12209257" cy="8475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4413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88" y="-4763"/>
            <a:ext cx="12188825" cy="6030913"/>
            <a:chOff x="1588" y="-4763"/>
            <a:chExt cx="12188825" cy="603091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278741"/>
                </p:ext>
              </p:extLst>
            </p:nvPr>
          </p:nvGraphicFramePr>
          <p:xfrm>
            <a:off x="1588" y="-4763"/>
            <a:ext cx="12188825" cy="6030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Picture" r:id="rId3" imgW="5924520" imgH="971640" progId="Word.Picture.8">
                    <p:embed/>
                  </p:oleObj>
                </mc:Choice>
                <mc:Fallback>
                  <p:oleObj name="Picture" r:id="rId3" imgW="5924520" imgH="971640" progId="Word.Picture.8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8" y="-4763"/>
                          <a:ext cx="12188825" cy="60309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90" y="91938"/>
              <a:ext cx="10241280" cy="5516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632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13" y="50037"/>
            <a:ext cx="7265159" cy="114641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285750" algn="l"/>
                <a:tab pos="685800" algn="l"/>
                <a:tab pos="1600200" algn="l"/>
                <a:tab pos="4000500" algn="l"/>
              </a:tabLst>
            </a:pP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†</a:t>
            </a:r>
            <a:r>
              <a:rPr lang="pt-PT" sz="40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gŠwjK ¸Ybxq‡Ki 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mvnv‡</a:t>
            </a:r>
            <a:r>
              <a:rPr lang="pt-PT" sz="4000" b="1" dirty="0" smtClean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য্য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40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eM©g~j 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wbY©q :</a:t>
            </a:r>
            <a:endParaRPr lang="en-US" sz="44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337479"/>
            <a:ext cx="5732062" cy="552051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061" y="1337479"/>
            <a:ext cx="6459939" cy="55205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4400" dirty="0">
              <a:effectLst/>
              <a:latin typeface="Sulekh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" y="1918564"/>
            <a:ext cx="5619519" cy="2179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95" y="3164617"/>
            <a:ext cx="6455807" cy="19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13" y="50037"/>
            <a:ext cx="7265159" cy="114641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285750" algn="l"/>
                <a:tab pos="685800" algn="l"/>
                <a:tab pos="1600200" algn="l"/>
                <a:tab pos="4000500" algn="l"/>
              </a:tabLst>
            </a:pP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†</a:t>
            </a:r>
            <a:r>
              <a:rPr lang="pt-PT" sz="40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gŠwjK ¸Ybxq‡Ki 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mvnv‡</a:t>
            </a:r>
            <a:r>
              <a:rPr lang="pt-PT" sz="4000" b="1" dirty="0" smtClean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য্য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40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eM©g~j 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wbY©q :</a:t>
            </a:r>
            <a:endParaRPr lang="en-US" sz="44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337479"/>
            <a:ext cx="5732062" cy="552051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cÖkœ \ 1 \ </a:t>
            </a:r>
            <a:endParaRPr lang="pt-PT" sz="3200" b="1" dirty="0" smtClean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tabLst>
                <a:tab pos="285750" algn="l"/>
                <a:tab pos="685800" algn="l"/>
                <a:tab pos="2857500" algn="l"/>
                <a:tab pos="4000500" algn="l"/>
              </a:tabLst>
            </a:pP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(M) 	1521</a:t>
            </a:r>
            <a:endParaRPr lang="en-US" sz="36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061" y="1337479"/>
            <a:ext cx="6459939" cy="55205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210" marR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r>
              <a:rPr lang="en-US" sz="3200" dirty="0" err="1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GLv‡b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1521 = 3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endParaRPr lang="en-US" sz="4400" dirty="0">
              <a:latin typeface="Sulekh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210" marR="0" indent="-28575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tabLst>
                <a:tab pos="1005840" algn="l"/>
              </a:tabLst>
            </a:pP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 	</a:t>
            </a:r>
            <a:r>
              <a:rPr lang="en-US" sz="3200" dirty="0" smtClean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=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3200" dirty="0" smtClean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3210" marR="0" indent="-28575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tabLst>
                <a:tab pos="1005840" algn="l"/>
              </a:tabLst>
            </a:pPr>
            <a:r>
              <a:rPr lang="en-US" sz="3200" dirty="0" smtClean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Sulekh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indent="-45720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\"/>
              <a:tabLst>
                <a:tab pos="571500" algn="l"/>
              </a:tabLst>
            </a:pPr>
            <a:r>
              <a:rPr lang="en-US" sz="3200" dirty="0" smtClean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1521 </a:t>
            </a:r>
            <a:r>
              <a:rPr lang="en-US" sz="3200" dirty="0" err="1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eM©g~j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smtClean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3200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= 39 </a:t>
            </a:r>
            <a:r>
              <a:rPr lang="en-US" sz="3200" b="1" dirty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DËi</a:t>
            </a:r>
            <a:r>
              <a:rPr lang="en-US" sz="3200" b="1" dirty="0" smtClean="0"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algn="just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4400" dirty="0">
              <a:effectLst/>
              <a:latin typeface="Sulekh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7137" y="2255534"/>
          <a:ext cx="4444295" cy="2047164"/>
        </p:xfrm>
        <a:graphic>
          <a:graphicData uri="http://schemas.openxmlformats.org/drawingml/2006/table">
            <a:tbl>
              <a:tblPr/>
              <a:tblGrid>
                <a:gridCol w="615086"/>
                <a:gridCol w="672976"/>
                <a:gridCol w="672976"/>
                <a:gridCol w="672976"/>
                <a:gridCol w="302039"/>
                <a:gridCol w="792034"/>
                <a:gridCol w="716208"/>
              </a:tblGrid>
              <a:tr h="682388">
                <a:tc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aseline="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1521</a:t>
                      </a: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388">
                <a:tc gridSpan="2"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280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 </a:t>
                      </a: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en-US" sz="280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2388">
                <a:tc gridSpan="4"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-571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dirty="0" smtClean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3210" marR="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abrena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2800" dirty="0">
                        <a:effectLst/>
                        <a:latin typeface="Sulekha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349085" y="4297474"/>
            <a:ext cx="70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97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70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75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75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75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75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825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75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325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13" y="50037"/>
            <a:ext cx="7265159" cy="114641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285750" algn="l"/>
                <a:tab pos="685800" algn="l"/>
                <a:tab pos="1600200" algn="l"/>
                <a:tab pos="4000500" algn="l"/>
              </a:tabLst>
            </a:pPr>
            <a:r>
              <a:rPr lang="pt-PT" sz="4000" b="1" dirty="0" smtClean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ভাগের সাহায্যে 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eM©g~j wbY©q :</a:t>
            </a:r>
            <a:endParaRPr lang="en-US" sz="44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365615"/>
            <a:ext cx="5732062" cy="552051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061" y="1337479"/>
            <a:ext cx="6459939" cy="55205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210" marR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4400" dirty="0">
              <a:effectLst/>
              <a:latin typeface="Sulekh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6" y="1512569"/>
            <a:ext cx="5632311" cy="4831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07" y="1906467"/>
            <a:ext cx="6287285" cy="39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4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75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675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75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13" y="50037"/>
            <a:ext cx="7265159" cy="114641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285750" algn="l"/>
                <a:tab pos="685800" algn="l"/>
                <a:tab pos="1600200" algn="l"/>
                <a:tab pos="4000500" algn="l"/>
              </a:tabLst>
            </a:pPr>
            <a:r>
              <a:rPr lang="pt-PT" sz="4000" b="1" dirty="0" smtClean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ভাগের সাহায্যে </a:t>
            </a:r>
            <a:r>
              <a:rPr lang="pt-PT" sz="40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eM©g~j wbY©q :</a:t>
            </a:r>
            <a:endParaRPr lang="en-US" sz="44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365615"/>
            <a:ext cx="5732062" cy="552051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cÖkœ </a:t>
            </a:r>
            <a:r>
              <a:rPr lang="pt-PT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\ </a:t>
            </a:r>
            <a:r>
              <a:rPr lang="pt-PT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২ </a:t>
            </a:r>
            <a:r>
              <a:rPr lang="pt-PT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\ </a:t>
            </a:r>
            <a:endParaRPr lang="pt-PT" sz="3200" b="1" dirty="0" smtClean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tabLst>
                <a:tab pos="285750" algn="l"/>
                <a:tab pos="685800" algn="l"/>
                <a:tab pos="2857500" algn="l"/>
                <a:tab pos="4000500" algn="l"/>
              </a:tabLst>
            </a:pP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(M) 	</a:t>
            </a:r>
            <a:r>
              <a:rPr lang="pt-PT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3969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061" y="1337479"/>
            <a:ext cx="6459939" cy="55205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3210" marR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</a:tabLst>
            </a:pPr>
            <a:endParaRPr lang="en-US" sz="4400" dirty="0">
              <a:effectLst/>
              <a:latin typeface="Sulekh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8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50428" t="61951" r="29815" b="19651"/>
          <a:stretch/>
        </p:blipFill>
        <p:spPr bwMode="auto">
          <a:xfrm>
            <a:off x="6125472" y="2008686"/>
            <a:ext cx="5673115" cy="423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58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75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675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43335" y="0"/>
            <a:ext cx="4848665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prstTxWarp prst="textTriangle">
              <a:avLst>
                <a:gd name="adj" fmla="val 1412"/>
              </a:avLst>
            </a:prstTxWarp>
            <a:spAutoFit/>
          </a:bodyPr>
          <a:lstStyle/>
          <a:p>
            <a:pPr algn="ctr"/>
            <a:r>
              <a:rPr lang="bn-BD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as-IN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4" name="TextBox 3"/>
          <p:cNvSpPr txBox="1"/>
          <p:nvPr/>
        </p:nvSpPr>
        <p:spPr>
          <a:xfrm rot="573507">
            <a:off x="1110991" y="3552869"/>
            <a:ext cx="8570515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pt-PT" sz="54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fv‡Mi </a:t>
            </a:r>
            <a:r>
              <a:rPr lang="pt-PT" sz="54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mvnv‡য্য </a:t>
            </a:r>
            <a:r>
              <a:rPr lang="pt-PT" sz="54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eM©g~j wbY©q Ki </a:t>
            </a:r>
            <a:r>
              <a:rPr lang="pt-PT" sz="54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: </a:t>
            </a:r>
            <a:r>
              <a:rPr lang="pt-PT" sz="54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961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3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857" y="0"/>
            <a:ext cx="11911288" cy="108709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tabLst>
                <a:tab pos="285750" algn="l"/>
                <a:tab pos="1057275" algn="l"/>
                <a:tab pos="2857500" algn="l"/>
                <a:tab pos="4000500" algn="l"/>
              </a:tabLst>
            </a:pP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cÖkœ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\ 3 \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wb‡Pi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¸‡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jv‡K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†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Kvb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¶z`ª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Zg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Øviv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¸Y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Ki‡j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¸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Ydj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c~Y©eM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©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?</a:t>
            </a:r>
            <a:endParaRPr lang="en-US" sz="36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lvl="0" algn="ctr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3691" t="46010" r="49890" b="22836"/>
          <a:stretch/>
        </p:blipFill>
        <p:spPr>
          <a:xfrm>
            <a:off x="1350497" y="1252023"/>
            <a:ext cx="9115865" cy="54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2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857" y="0"/>
            <a:ext cx="11911288" cy="108709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tabLst>
                <a:tab pos="285750" algn="l"/>
                <a:tab pos="1057275" algn="l"/>
                <a:tab pos="2857500" algn="l"/>
                <a:tab pos="4000500" algn="l"/>
              </a:tabLst>
            </a:pP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cÖkœ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\ 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৪ 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\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wb‡Pi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¸‡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jv‡K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†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Kvb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¶z`ª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Zg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Øviv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ভাগ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Ki‡j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ভাগ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dj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c~Y©eM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©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?</a:t>
            </a:r>
            <a:endParaRPr lang="en-US" sz="36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lvl="0"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68" t="27356" r="24349" b="39963"/>
          <a:stretch/>
        </p:blipFill>
        <p:spPr>
          <a:xfrm>
            <a:off x="1574557" y="1212287"/>
            <a:ext cx="8146218" cy="53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7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0629" y="0"/>
            <a:ext cx="3733800" cy="1001486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as-IN" sz="60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9594" y="2825086"/>
            <a:ext cx="6732895" cy="219729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pt-PT" sz="400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5705 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ms</a:t>
            </a:r>
            <a:r>
              <a:rPr lang="pt-PT" sz="4000" spc="-30" dirty="0" smtClean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খ্য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vwUi </a:t>
            </a:r>
            <a:r>
              <a:rPr lang="pt-PT" sz="4000" spc="-30" dirty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mv‡_ †Kvb ¶z`ªZg 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ms</a:t>
            </a:r>
            <a:r>
              <a:rPr lang="pt-PT" sz="4000" spc="-30" dirty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খ্য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v </a:t>
            </a:r>
            <a:r>
              <a:rPr lang="pt-PT" sz="4000" spc="-30" dirty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†hvM Ki‡j 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ms</a:t>
            </a:r>
            <a:r>
              <a:rPr lang="pt-PT" sz="4000" spc="-30" dirty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খ্য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vwU </a:t>
            </a:r>
            <a:r>
              <a:rPr lang="pt-PT" sz="4000" spc="-30" dirty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c~Y©eM© 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ms</a:t>
            </a:r>
            <a:r>
              <a:rPr lang="pt-PT" sz="4000" spc="-30" dirty="0"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খ্য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v </a:t>
            </a:r>
            <a:r>
              <a:rPr lang="pt-PT" sz="4000" spc="-30" dirty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n‡e</a:t>
            </a:r>
            <a:r>
              <a:rPr lang="pt-PT" sz="4000" spc="-30" dirty="0" smtClean="0">
                <a:latin typeface="SabrenaTonnyMJ" pitchFamily="2" charset="0"/>
                <a:ea typeface="PMingLiU" panose="02020300000000000000" pitchFamily="18" charset="-120"/>
                <a:cs typeface="SabrenaTonnyMJ" pitchFamily="2" charset="0"/>
              </a:rPr>
              <a:t>?</a:t>
            </a:r>
            <a:endParaRPr lang="en-US" sz="44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857" y="0"/>
            <a:ext cx="11911288" cy="108709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tabLst>
                <a:tab pos="285750" algn="l"/>
                <a:tab pos="1057275" algn="l"/>
                <a:tab pos="2857500" algn="l"/>
                <a:tab pos="4000500" algn="l"/>
              </a:tabLst>
            </a:pP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cÖkœ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\ 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৫ 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\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wb‡Pi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¸‡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jv‡K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†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Kvb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¶z`ª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Zg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Øviv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ভাগ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Ki‡j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ভাগ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dj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c~Y©eM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©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?</a:t>
            </a:r>
            <a:endParaRPr lang="en-US" sz="36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lvl="0"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77" t="57356" r="50036" b="25721"/>
          <a:stretch/>
        </p:blipFill>
        <p:spPr>
          <a:xfrm>
            <a:off x="1837855" y="1347896"/>
            <a:ext cx="7663679" cy="3065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504" t="31779" r="25926" b="58221"/>
          <a:stretch/>
        </p:blipFill>
        <p:spPr>
          <a:xfrm>
            <a:off x="1176673" y="4525913"/>
            <a:ext cx="9246039" cy="22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7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25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857" y="0"/>
            <a:ext cx="11911288" cy="108709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tabLst>
                <a:tab pos="285750" algn="l"/>
                <a:tab pos="1057275" algn="l"/>
                <a:tab pos="2857500" algn="l"/>
                <a:tab pos="4000500" algn="l"/>
              </a:tabLst>
            </a:pP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cÖkœ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\ 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৬ 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\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wb‡Pi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¸‡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jv‡K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†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Kvb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¶z`ª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Zg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Øviv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ভাগ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Ki‡j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ভাগ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dj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c~Y©eM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© </a:t>
            </a:r>
            <a:r>
              <a:rPr lang="en-US" sz="3200" b="1" dirty="0" err="1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msখ্যv</a:t>
            </a:r>
            <a:r>
              <a:rPr lang="en-US" sz="3200" b="1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3200" b="1" dirty="0" err="1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</a:t>
            </a:r>
            <a:r>
              <a:rPr lang="en-US" sz="3200" b="1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?</a:t>
            </a:r>
            <a:endParaRPr lang="en-US" sz="36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lvl="0"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396" t="41779" r="25169" b="25721"/>
          <a:stretch/>
        </p:blipFill>
        <p:spPr>
          <a:xfrm>
            <a:off x="1856934" y="1223887"/>
            <a:ext cx="7948247" cy="55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5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75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5"/>
            <a:ext cx="12192000" cy="688529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21764" y="193845"/>
            <a:ext cx="4203064" cy="939817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3443" r="25275" b="3327"/>
          <a:stretch/>
        </p:blipFill>
        <p:spPr>
          <a:xfrm>
            <a:off x="812787" y="1174606"/>
            <a:ext cx="4259785" cy="5212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23356" y="2394951"/>
            <a:ext cx="3372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kern="0" spc="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kern="0" spc="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u="sng" kern="0" spc="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বিদ্যালয়,</a:t>
            </a:r>
            <a:r>
              <a:rPr lang="en-US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মাদারীপুর।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3443" r="25275" b="3327"/>
          <a:stretch/>
        </p:blipFill>
        <p:spPr>
          <a:xfrm>
            <a:off x="7437032" y="1174606"/>
            <a:ext cx="4259785" cy="5212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855355" y="2441818"/>
            <a:ext cx="3423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সপ্তম </a:t>
            </a:r>
            <a:endParaRPr lang="bn-BD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মূলদ ও অমূলদ সংখ্যা </a:t>
            </a:r>
            <a:endParaRPr lang="bn-BD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3"/>
          <a:stretch/>
        </p:blipFill>
        <p:spPr>
          <a:xfrm>
            <a:off x="5770904" y="1064525"/>
            <a:ext cx="967796" cy="586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13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0" y="0"/>
            <a:ext cx="12192000" cy="6864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1465" y="150126"/>
            <a:ext cx="3733800" cy="1001486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331" y="1524202"/>
            <a:ext cx="107381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fontAlgn="base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  <a:tabLst>
                <a:tab pos="228600" algn="l"/>
                <a:tab pos="1600200" algn="l"/>
                <a:tab pos="2926080" algn="r"/>
              </a:tabLst>
            </a:pP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121 Gi eM©g~j wb‡Pi †KvbwU?	</a:t>
            </a:r>
            <a:endParaRPr lang="pt-PT" sz="2800" b="1" kern="0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marR="0" lvl="0" algn="just" fontAlgn="base">
              <a:spcBef>
                <a:spcPts val="0"/>
              </a:spcBef>
              <a:spcAft>
                <a:spcPts val="0"/>
              </a:spcAft>
              <a:buSzPts val="1100"/>
              <a:tabLst>
                <a:tab pos="228600" algn="l"/>
                <a:tab pos="1600200" algn="l"/>
                <a:tab pos="2926080" algn="r"/>
              </a:tabLst>
            </a:pP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        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10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   L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11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M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12	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N</a:t>
            </a:r>
            <a:r>
              <a:rPr lang="en-US" sz="2800" spc="-2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14</a:t>
            </a:r>
          </a:p>
          <a:p>
            <a:pPr marL="457200" marR="0" lvl="0" indent="-457200" algn="just" fontAlgn="base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  <a:tabLst>
                <a:tab pos="228600" algn="l"/>
                <a:tab pos="1600200" algn="l"/>
                <a:tab pos="2926080" algn="r"/>
              </a:tabLst>
            </a:pPr>
            <a:r>
              <a:rPr lang="pt-PT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972 </a:t>
            </a: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Gi mv‡_ KZ ¸Y Ki‡j ¸Ydj GKwU c~Y©eM© </a:t>
            </a:r>
            <a:r>
              <a:rPr lang="bn-BD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n‡e? </a:t>
            </a:r>
            <a:endParaRPr lang="en-US" sz="2800" kern="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marL="228600" marR="0" indent="-22860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914400" algn="l"/>
                <a:tab pos="1600200" algn="l"/>
                <a:tab pos="2286000" algn="l"/>
                <a:tab pos="2926080" algn="r"/>
              </a:tabLst>
            </a:pPr>
            <a:r>
              <a:rPr lang="pt-PT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pt-PT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2	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L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3	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5	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N</a:t>
            </a:r>
            <a:r>
              <a:rPr lang="en-US" sz="2800" spc="-2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7</a:t>
            </a:r>
          </a:p>
          <a:p>
            <a:pPr marL="457200" marR="0" lvl="0" indent="-457200" algn="just" fontAlgn="base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  <a:tabLst>
                <a:tab pos="228600" algn="l"/>
                <a:tab pos="2926080" algn="r"/>
              </a:tabLst>
            </a:pPr>
            <a:r>
              <a:rPr lang="pt-PT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48 </a:t>
            </a: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†K †Kvb ¶z`ªZg </a:t>
            </a:r>
            <a:r>
              <a:rPr lang="bn-BD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Øviv fvM Ki‡j fvMdj c~Y©eM© n‡e? 	</a:t>
            </a:r>
            <a:endParaRPr lang="pt-PT" sz="2800" b="1" kern="0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marR="0" lvl="0" algn="just" fontAlgn="base">
              <a:spcBef>
                <a:spcPts val="0"/>
              </a:spcBef>
              <a:spcAft>
                <a:spcPts val="0"/>
              </a:spcAft>
              <a:buSzPts val="1100"/>
              <a:tabLst>
                <a:tab pos="228600" algn="l"/>
                <a:tab pos="1600200" algn="l"/>
                <a:tab pos="2926080" algn="r"/>
              </a:tabLst>
            </a:pPr>
            <a:r>
              <a:rPr lang="pt-PT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 </a:t>
            </a:r>
            <a:r>
              <a:rPr lang="pt-PT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2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	L 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M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4	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N</a:t>
            </a:r>
            <a:r>
              <a:rPr lang="en-US" sz="2800" spc="-2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7</a:t>
            </a:r>
          </a:p>
          <a:p>
            <a:pPr marL="457200" marR="0" lvl="0" indent="-457200" algn="just" fontAlgn="base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  <a:tabLst>
                <a:tab pos="228600" algn="l"/>
                <a:tab pos="1600200" algn="l"/>
                <a:tab pos="2926080" algn="r"/>
              </a:tabLst>
            </a:pPr>
            <a:r>
              <a:rPr lang="en-US" sz="2800" b="1" kern="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130 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†_‡K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wb‡Pi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†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Kvb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¶z`ª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Zg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bn-BD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we‡qvM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Ki‡j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,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we‡qvMdj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GKwU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c~Y©eM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© </a:t>
            </a:r>
            <a:r>
              <a:rPr lang="bn-BD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</a:t>
            </a: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? </a:t>
            </a:r>
          </a:p>
          <a:p>
            <a:pPr marR="0" lvl="0" algn="just" fontAlgn="base">
              <a:spcBef>
                <a:spcPts val="0"/>
              </a:spcBef>
              <a:spcAft>
                <a:spcPts val="0"/>
              </a:spcAft>
              <a:buSzPts val="1100"/>
              <a:tabLst>
                <a:tab pos="228600" algn="l"/>
                <a:tab pos="1600200" algn="l"/>
                <a:tab pos="2926080" algn="r"/>
              </a:tabLst>
            </a:pPr>
            <a:r>
              <a:rPr lang="en-US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       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K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	L</a:t>
            </a:r>
            <a:r>
              <a:rPr lang="en-US" sz="2800" dirty="0" smtClean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4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M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6		</a:t>
            </a:r>
            <a:r>
              <a:rPr lang="en-US" sz="2800" dirty="0">
                <a:solidFill>
                  <a:schemeClr val="bg1"/>
                </a:solidFill>
                <a:latin typeface="ProshnaP" pitchFamily="2" charset="0"/>
                <a:ea typeface="PMingLiU" panose="02020300000000000000" pitchFamily="18" charset="-120"/>
                <a:cs typeface="SutonnyMJ" pitchFamily="2" charset="0"/>
              </a:rPr>
              <a:t>N</a:t>
            </a:r>
            <a:r>
              <a:rPr lang="en-US" sz="2800" spc="-2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9</a:t>
            </a:r>
          </a:p>
          <a:p>
            <a:pPr marR="0" lvl="0" algn="just" fontAlgn="base">
              <a:spcBef>
                <a:spcPts val="0"/>
              </a:spcBef>
              <a:spcAft>
                <a:spcPts val="0"/>
              </a:spcAft>
              <a:buSzPts val="1100"/>
              <a:tabLst>
                <a:tab pos="228600" algn="l"/>
                <a:tab pos="2926080" algn="r"/>
              </a:tabLst>
            </a:pPr>
            <a:endParaRPr lang="en-US" sz="2800" dirty="0">
              <a:solidFill>
                <a:schemeClr val="bg1"/>
              </a:solidFill>
              <a:effectLst/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3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10317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982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9982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7886" y="2362200"/>
            <a:ext cx="9477828" cy="3444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10185" marR="155575" indent="-210185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tabLst>
                <a:tab pos="211455" algn="l"/>
                <a:tab pos="2588895" algn="r"/>
              </a:tabLst>
            </a:pP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K.	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bn-BD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wUi 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†gŠwjK ¸YbxqK¸‡jv Kx Kx?	2</a:t>
            </a:r>
            <a:endParaRPr lang="en-US" sz="32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pPr marL="210185" marR="155575" indent="-210185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tabLst>
                <a:tab pos="211455" algn="l"/>
                <a:tab pos="2588895" algn="r"/>
              </a:tabLst>
            </a:pP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L.	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bn-BD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wU‡K 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†Kvb ¶z`ªZg </a:t>
            </a:r>
            <a:r>
              <a:rPr lang="bn-BD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Øviv ¸Y Ki‡j c~Y©eM© </a:t>
            </a:r>
            <a:r>
              <a:rPr lang="bn-BD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 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n‡e?	4</a:t>
            </a:r>
            <a:endParaRPr lang="en-US" sz="3200" dirty="0">
              <a:latin typeface="SabrenaTonnyMJ" pitchFamily="2" charset="0"/>
              <a:ea typeface="PMingLiU" panose="02020300000000000000" pitchFamily="18" charset="-120"/>
              <a:cs typeface="SutonnyMJ" pitchFamily="2" charset="0"/>
            </a:endParaRPr>
          </a:p>
          <a:p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M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. c~Y©eM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© </a:t>
            </a:r>
            <a:r>
              <a:rPr lang="bn-BD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wU 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wbY©q K‡i fvM cÖwµqvq </a:t>
            </a:r>
            <a:r>
              <a:rPr lang="bn-BD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সংখ্যা</a:t>
            </a:r>
            <a:r>
              <a:rPr lang="pt-PT" sz="2800" dirty="0" smtClean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wUi </a:t>
            </a:r>
            <a:r>
              <a:rPr lang="pt-PT" sz="2800" dirty="0"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eM©g~j wbY©q Ki|	4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77927" y="890363"/>
            <a:ext cx="6026545" cy="1348467"/>
          </a:xfrm>
          <a:prstGeom prst="horizontalScroll">
            <a:avLst>
              <a:gd name="adj" fmla="val 1638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92104" y="2503000"/>
            <a:ext cx="3281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যে</a:t>
            </a: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‡Kv‡bv GKwU ms</a:t>
            </a: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ea typeface="PMingLiU" panose="02020300000000000000" pitchFamily="18" charset="-120"/>
                <a:cs typeface="NikoshBAN" panose="02000000000000000000" pitchFamily="2" charset="0"/>
              </a:rPr>
              <a:t>খ্য</a:t>
            </a: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brenaTonnyMJ" pitchFamily="2" charset="0"/>
                <a:ea typeface="PMingLiU" panose="02020300000000000000" pitchFamily="18" charset="-120"/>
                <a:cs typeface="SutonnyMJ" pitchFamily="2" charset="0"/>
              </a:rPr>
              <a:t>v 384;</a:t>
            </a:r>
            <a:endParaRPr kumimoji="0" lang="pt-PT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28" y="2564585"/>
            <a:ext cx="2381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2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5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25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25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" y="-34636"/>
            <a:ext cx="555852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5613120" y="-34636"/>
            <a:ext cx="657888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56564"/>
            <a:ext cx="12191999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75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75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7102" y="0"/>
            <a:ext cx="6977575" cy="9566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884" y="5990109"/>
            <a:ext cx="7124617" cy="80573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মাধ্যমে কী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2969" y="6059669"/>
            <a:ext cx="5118265" cy="666613"/>
          </a:xfrm>
          <a:prstGeom prst="rect">
            <a:avLst/>
          </a:prstGeom>
          <a:solidFill>
            <a:srgbClr val="7030A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21" y="1694917"/>
            <a:ext cx="3455035" cy="3178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34" y="1694918"/>
            <a:ext cx="3150037" cy="315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About Square Grou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r="19474" b="17258"/>
          <a:stretch/>
        </p:blipFill>
        <p:spPr bwMode="auto">
          <a:xfrm>
            <a:off x="478302" y="1694917"/>
            <a:ext cx="3229934" cy="315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2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2" accel="2000" fill="hold" nodeType="afterEffect" p14:presetBounceEnd="1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67">
                                          <p:cBhvr additive="base">
                                            <p:cTn id="11" dur="3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67">
                                          <p:cBhvr additive="base">
                                            <p:cTn id="12" dur="3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" presetID="2" presetClass="entr" presetSubtype="2" accel="2000" fill="hold" nodeType="afterEffect" p14:presetBounceEnd="1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67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67">
                                          <p:cBhvr additive="base">
                                            <p:cTn id="1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2000" fill="hold" nodeType="withEffect" p14:presetBounceEnd="1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67">
                                          <p:cBhvr additive="base">
                                            <p:cTn id="20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67">
                                          <p:cBhvr additive="base">
                                            <p:cTn id="21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27" presetID="41" presetClass="exit" presetSubtype="0" fill="hold" grpId="1" nodeType="after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28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3000" tmFilter="0,0; .5, 0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850"/>
                                </p:stCondLst>
                                <p:childTnLst>
                                  <p:par>
                                    <p:cTn id="35" presetID="37" presetClass="entr" presetSubtype="0" fill="hold" grpId="0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3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7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accel="100000" fill="hold">
                                              <p:stCondLst>
                                                <p:cond delay="27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350"/>
                                </p:stCondLst>
                                <p:childTnLst>
                                  <p:par>
                                    <p:cTn id="42" presetID="4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 tmFilter="0,0; .5, 1; 1, 1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7" grpId="1" animBg="1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2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30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" presetID="2" presetClass="entr" presetSubtype="2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2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27" presetID="41" presetClass="exit" presetSubtype="0" fill="hold" grpId="1" nodeType="after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28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/1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1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3000" tmFilter="0,0; .5, 0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850"/>
                                </p:stCondLst>
                                <p:childTnLst>
                                  <p:par>
                                    <p:cTn id="35" presetID="37" presetClass="entr" presetSubtype="0" fill="hold" grpId="0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3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7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accel="100000" fill="hold">
                                              <p:stCondLst>
                                                <p:cond delay="27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350"/>
                                </p:stCondLst>
                                <p:childTnLst>
                                  <p:par>
                                    <p:cTn id="42" presetID="41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 tmFilter="0,0; .5, 1; 1, 1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7" grpId="1" animBg="1"/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4413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59321"/>
              </p:ext>
            </p:extLst>
          </p:nvPr>
        </p:nvGraphicFramePr>
        <p:xfrm>
          <a:off x="-1" y="-1"/>
          <a:ext cx="12192001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Picture" r:id="rId3" imgW="5926869" imgH="969827" progId="Word.Picture.8">
                  <p:embed/>
                </p:oleObj>
              </mc:Choice>
              <mc:Fallback>
                <p:oleObj name="Picture" r:id="rId3" imgW="5926869" imgH="96982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1"/>
                        <a:ext cx="12192001" cy="6858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94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7576" y="2078897"/>
            <a:ext cx="9525733" cy="46491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বর্গ ও বর্গমূল নির্ণয়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29796" cy="86549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3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10" presetClass="emph" presetSubtype="0" repeatCount="indefinite" fill="hold" grpId="1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3877" y="0"/>
            <a:ext cx="5570806" cy="923330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u="sng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287" y="3214914"/>
            <a:ext cx="8374742" cy="348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 বর্গ ও বর্গমূল ব্যাখ্যা করতে পারবে। 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32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 ও ভাগ প্রক্রিয়ায় </a:t>
            </a:r>
            <a:r>
              <a:rPr lang="bn-BD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বর্গমূল করতে পারবে। 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bn-BD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ও বর্গমূল সংশ্লিষ্ট সমস্যার সমাধান করতে </a:t>
            </a:r>
            <a:r>
              <a:rPr lang="bn-BD" sz="32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2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6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2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8901" y="13648"/>
            <a:ext cx="6114198" cy="104503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 ও বর্গমূল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7229"/>
            <a:ext cx="12192000" cy="1665982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সংখ্যাকে সেই সংখ্যা দ্বারা গুণ করলে যে গুণফল পাওয়া যায় তা ঐ সংখ্যার বর্গ এবং সংখ্যাটি গুণফলের বর্গমূল।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91" y="3241035"/>
            <a:ext cx="6498608" cy="1624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182" y="5063511"/>
                <a:ext cx="12082818" cy="1715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indent="-228600" algn="just">
                  <a:lnSpc>
                    <a:spcPct val="92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r>
                  <a:rPr lang="pt-PT" sz="3600" b="1" dirty="0" smtClean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eM©g~‡ji wPý :</a:t>
                </a:r>
                <a:r>
                  <a:rPr lang="pt-PT" sz="3600" dirty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 eM©g~j cÖKv‡ki </a:t>
                </a:r>
                <a:r>
                  <a:rPr lang="pt-PT" sz="3600" dirty="0" smtClean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R</a:t>
                </a:r>
                <a:r>
                  <a:rPr lang="bn-BD" sz="3600" b="1" dirty="0">
                    <a:latin typeface="NikoshBAN" panose="02000000000000000000" pitchFamily="2" charset="0"/>
                    <a:ea typeface="PMingLiU" panose="02020300000000000000" pitchFamily="18" charset="-120"/>
                    <a:cs typeface="NikoshBAN" panose="02000000000000000000" pitchFamily="2" charset="0"/>
                  </a:rPr>
                  <a:t>ন্য</a:t>
                </a:r>
                <a:r>
                  <a:rPr lang="bn-BD" sz="3600" dirty="0" smtClean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sz="3600" i="1" dirty="0" smtClean="0">
                            <a:latin typeface="Cambria Math" panose="02040503050406030204" pitchFamily="18" charset="0"/>
                            <a:ea typeface="PMingLiU" panose="02020300000000000000" pitchFamily="18" charset="-12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bn-BD" sz="3600" dirty="0" smtClean="0">
                    <a:latin typeface="Times New Roman" panose="02020603050405020304" pitchFamily="18" charset="0"/>
                    <a:ea typeface="PMingLiU" panose="020203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pt-PT" sz="3600" dirty="0" smtClean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wPý </a:t>
                </a:r>
                <a:r>
                  <a:rPr lang="pt-PT" sz="3600" dirty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cÖZxK wn‡m‡e </a:t>
                </a:r>
                <a:r>
                  <a:rPr lang="bn-BD" sz="3600" b="1" dirty="0" smtClean="0">
                    <a:latin typeface="NikoshBAN" panose="02000000000000000000" pitchFamily="2" charset="0"/>
                    <a:ea typeface="PMingLiU" panose="02020300000000000000" pitchFamily="18" charset="-120"/>
                    <a:cs typeface="NikoshBAN" panose="02000000000000000000" pitchFamily="2" charset="0"/>
                  </a:rPr>
                  <a:t>ব্য</a:t>
                </a:r>
                <a:r>
                  <a:rPr lang="pt-PT" sz="3600" dirty="0" smtClean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eüZ </a:t>
                </a:r>
                <a:r>
                  <a:rPr lang="pt-PT" sz="3600" dirty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nq| 25 Gi eM©g~j †evSv‡Z †jLv nq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sz="3600" i="1" smtClean="0">
                            <a:latin typeface="Cambria Math" panose="02040503050406030204" pitchFamily="18" charset="0"/>
                            <a:ea typeface="PMingLiU" panose="02020300000000000000" pitchFamily="18" charset="-12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b="0" i="1" smtClean="0">
                            <a:latin typeface="Cambria Math" panose="02040503050406030204" pitchFamily="18" charset="0"/>
                            <a:ea typeface="PMingLiU" panose="02020300000000000000" pitchFamily="18" charset="-120"/>
                            <a:cs typeface="SutonnyMJ" pitchFamily="2" charset="0"/>
                          </a:rPr>
                          <m:t>২৫</m:t>
                        </m:r>
                      </m:e>
                    </m:rad>
                  </m:oMath>
                </a14:m>
                <a:r>
                  <a:rPr lang="pt-PT" sz="3600" dirty="0" smtClean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|</a:t>
                </a:r>
                <a:endParaRPr lang="en-US" sz="3600" dirty="0">
                  <a:latin typeface="SabrenaTonnyMJ" pitchFamily="2" charset="0"/>
                  <a:ea typeface="PMingLiU" panose="02020300000000000000" pitchFamily="18" charset="-120"/>
                  <a:cs typeface="SutonnyMJ" pitchFamily="2" charset="0"/>
                </a:endParaRPr>
              </a:p>
              <a:p>
                <a:pPr marL="228600" marR="0" indent="-228600" algn="just">
                  <a:lnSpc>
                    <a:spcPct val="92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r>
                  <a:rPr lang="pt-PT" sz="3600" dirty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	Avgiv Rvwb, 5 </a:t>
                </a:r>
                <a:r>
                  <a:rPr lang="en-US" sz="3600" dirty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  <a:sym typeface="Symbol" panose="05050102010706020507" pitchFamily="18" charset="2"/>
                  </a:rPr>
                  <a:t></a:t>
                </a:r>
                <a:r>
                  <a:rPr lang="pt-PT" sz="3600" dirty="0">
                    <a:latin typeface="SabrenaTonnyMJ" pitchFamily="2" charset="0"/>
                    <a:ea typeface="PMingLiU" panose="02020300000000000000" pitchFamily="18" charset="-120"/>
                    <a:cs typeface="SutonnyMJ" pitchFamily="2" charset="0"/>
                  </a:rPr>
                  <a:t> 5 = 25, Kv‡RB 25 Gi eM©g~j 5| </a:t>
                </a:r>
                <a:endParaRPr lang="en-US" sz="3600" dirty="0">
                  <a:effectLst/>
                  <a:latin typeface="SabrenaTonnyMJ" pitchFamily="2" charset="0"/>
                  <a:ea typeface="PMingLiU" panose="02020300000000000000" pitchFamily="18" charset="-12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5063511"/>
                <a:ext cx="12082818" cy="1715726"/>
              </a:xfrm>
              <a:prstGeom prst="rect">
                <a:avLst/>
              </a:prstGeom>
              <a:blipFill rotWithShape="0">
                <a:blip r:embed="rId4"/>
                <a:stretch>
                  <a:fillRect l="-1564" t="-6406" r="-1514" b="-13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991" y="1542618"/>
                <a:ext cx="11778017" cy="4749000"/>
              </a:xfrm>
            </p:spPr>
            <p:txBody>
              <a:bodyPr>
                <a:noAutofit/>
              </a:bodyPr>
              <a:lstStyle/>
              <a:p>
                <a:pPr marL="228600" indent="-228600" algn="just">
                  <a:lnSpc>
                    <a:spcPct val="92000"/>
                  </a:lnSpc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মূলদ সংখ্যা বলতে যে কোনো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 প্রকাশ করা যায় এমন সংখ্যাকে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৫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 সব মূলদ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marL="228600" indent="-228600" algn="just">
                  <a:lnSpc>
                    <a:spcPct val="92000"/>
                  </a:lnSpc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endParaRPr lang="en-US" sz="3600" dirty="0">
                  <a:latin typeface="SutonnyMJ" pitchFamily="2" charset="0"/>
                  <a:ea typeface="PMingLiU" panose="02020300000000000000" pitchFamily="18" charset="-120"/>
                  <a:cs typeface="SutonnyMJ" pitchFamily="2" charset="0"/>
                </a:endParaRPr>
              </a:p>
              <a:p>
                <a:pPr marL="228600" indent="-228600" algn="just">
                  <a:lnSpc>
                    <a:spcPct val="92000"/>
                  </a:lnSpc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r>
                  <a:rPr lang="pt-PT" sz="3600" dirty="0">
                    <a:latin typeface="SutonnyMJ" pitchFamily="2" charset="0"/>
                    <a:ea typeface="PMingLiU" panose="02020300000000000000" pitchFamily="18" charset="-120"/>
                    <a:cs typeface="SutonnyMJ" pitchFamily="2" charset="0"/>
                  </a:rPr>
                  <a:t>	</a:t>
                </a:r>
                <a:r>
                  <a:rPr lang="pt-PT" sz="3600" b="1" dirty="0" smtClean="0">
                    <a:latin typeface="NikoshBAN" panose="02000000000000000000" pitchFamily="2" charset="0"/>
                    <a:ea typeface="PMingLiU" panose="02020300000000000000" pitchFamily="18" charset="-120"/>
                    <a:cs typeface="NikoshBAN" panose="02000000000000000000" pitchFamily="2" charset="0"/>
                  </a:rPr>
                  <a:t>অ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মূলদ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বলতে যে কোনো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 প্রকাশ করা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এমন সংখ্যাকে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বোঝায়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dirty="0" smtClean="0"/>
                  <a:t>০.৩৩৩৩৩৩৩৩৩৩৩৩৩…..</a:t>
                </a:r>
                <a:r>
                  <a:rPr lang="en-US" sz="3600" dirty="0" smtClean="0"/>
                  <a:t>,</a:t>
                </a:r>
                <a:r>
                  <a:rPr lang="pt-PT" sz="3600" dirty="0" smtClean="0">
                    <a:ea typeface="PMingLiU" panose="02020300000000000000" pitchFamily="18" charset="-12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sz="3600" i="1">
                            <a:latin typeface="Cambria Math" panose="02040503050406030204" pitchFamily="18" charset="0"/>
                            <a:ea typeface="PMingLiU" panose="02020300000000000000" pitchFamily="18" charset="-12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bn-BD" sz="3600" i="1">
                            <a:latin typeface="Cambria Math" panose="02040503050406030204" pitchFamily="18" charset="0"/>
                            <a:ea typeface="PMingLiU" panose="02020300000000000000" pitchFamily="18" charset="-120"/>
                            <a:cs typeface="SutonnyMJ" pitchFamily="2" charset="0"/>
                          </a:rPr>
                          <m:t>৫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সব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মূলদ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28600" indent="-228600" algn="just">
                  <a:lnSpc>
                    <a:spcPct val="92000"/>
                  </a:lnSpc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endParaRPr lang="en-US" sz="3600" dirty="0">
                  <a:latin typeface="SutonnyMJ" pitchFamily="2" charset="0"/>
                  <a:ea typeface="PMingLiU" panose="02020300000000000000" pitchFamily="18" charset="-120"/>
                  <a:cs typeface="SutonnyMJ" pitchFamily="2" charset="0"/>
                </a:endParaRPr>
              </a:p>
              <a:p>
                <a:pPr marL="228600" indent="-228600" algn="just">
                  <a:lnSpc>
                    <a:spcPct val="92000"/>
                  </a:lnSpc>
                  <a:spcAft>
                    <a:spcPts val="0"/>
                  </a:spcAft>
                  <a:tabLst>
                    <a:tab pos="228600" algn="l"/>
                    <a:tab pos="411480" algn="l"/>
                  </a:tabLst>
                </a:pP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991" y="1542618"/>
                <a:ext cx="11778017" cy="4749000"/>
              </a:xfrm>
              <a:blipFill rotWithShape="0">
                <a:blip r:embed="rId2"/>
                <a:stretch>
                  <a:fillRect l="-1449" r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38901" y="13648"/>
            <a:ext cx="6114198" cy="104503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8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3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3938" y="1042918"/>
            <a:ext cx="4465662" cy="785884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0663" y="2749287"/>
            <a:ext cx="9017391" cy="182271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1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Graduation Hat PowerPoint Templates</Template>
  <TotalTime>2611</TotalTime>
  <Words>362</Words>
  <Application>Microsoft Office PowerPoint</Application>
  <PresentationFormat>Widescreen</PresentationFormat>
  <Paragraphs>82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PMingLiU</vt:lpstr>
      <vt:lpstr>Arial</vt:lpstr>
      <vt:lpstr>Calibri</vt:lpstr>
      <vt:lpstr>Calibri Light</vt:lpstr>
      <vt:lpstr>Cambria Math</vt:lpstr>
      <vt:lpstr>Nikosh</vt:lpstr>
      <vt:lpstr>NikoshBAN</vt:lpstr>
      <vt:lpstr>ProshnaP</vt:lpstr>
      <vt:lpstr>SabrenaTonnyMJ</vt:lpstr>
      <vt:lpstr>SulekhaT</vt:lpstr>
      <vt:lpstr>SutonnyMJ</vt:lpstr>
      <vt:lpstr>Symbol</vt:lpstr>
      <vt:lpstr>Times New Roman</vt:lpstr>
      <vt:lpstr>Vrinda</vt:lpstr>
      <vt:lpstr>Wingdings</vt:lpstr>
      <vt:lpstr>Wingdings 2</vt:lpstr>
      <vt:lpstr>Celestial</vt:lpstr>
      <vt:lpstr>Microsoft Word Picture</vt:lpstr>
      <vt:lpstr>Picture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UITRCE_LAB19</dc:creator>
  <cp:lastModifiedBy>DELL</cp:lastModifiedBy>
  <cp:revision>284</cp:revision>
  <dcterms:created xsi:type="dcterms:W3CDTF">2020-12-29T10:59:22Z</dcterms:created>
  <dcterms:modified xsi:type="dcterms:W3CDTF">2022-01-18T16:39:23Z</dcterms:modified>
</cp:coreProperties>
</file>