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82E662-804B-4C59-A390-59D715FB120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5282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2E662-804B-4C59-A390-59D715FB120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349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2E662-804B-4C59-A390-59D715FB120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150839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2E662-804B-4C59-A390-59D715FB120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333134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82E662-804B-4C59-A390-59D715FB120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12225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82E662-804B-4C59-A390-59D715FB120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375372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82E662-804B-4C59-A390-59D715FB120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222322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2E662-804B-4C59-A390-59D715FB120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362277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2E662-804B-4C59-A390-59D715FB120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320940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2E662-804B-4C59-A390-59D715FB120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251631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2E662-804B-4C59-A390-59D715FB120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5BA6-9201-4B8E-B26D-A60DA7EB5F3D}" type="slidenum">
              <a:rPr lang="en-US" smtClean="0"/>
              <a:t>‹#›</a:t>
            </a:fld>
            <a:endParaRPr lang="en-US"/>
          </a:p>
        </p:txBody>
      </p:sp>
    </p:spTree>
    <p:extLst>
      <p:ext uri="{BB962C8B-B14F-4D97-AF65-F5344CB8AC3E}">
        <p14:creationId xmlns:p14="http://schemas.microsoft.com/office/powerpoint/2010/main" val="223284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2E662-804B-4C59-A390-59D715FB1208}"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5BA6-9201-4B8E-B26D-A60DA7EB5F3D}" type="slidenum">
              <a:rPr lang="en-US" smtClean="0"/>
              <a:t>‹#›</a:t>
            </a:fld>
            <a:endParaRPr lang="en-US"/>
          </a:p>
        </p:txBody>
      </p:sp>
    </p:spTree>
    <p:extLst>
      <p:ext uri="{BB962C8B-B14F-4D97-AF65-F5344CB8AC3E}">
        <p14:creationId xmlns:p14="http://schemas.microsoft.com/office/powerpoint/2010/main" val="324111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bn.wikipedia.org/wiki/%E0%A6%9A%E0%A6%BE%E0%A6%95%E0%A6%AE%E0%A6%BE_%E0%A6%9C%E0%A6%BE%E0%A6%A4%E0%A6%BF" TargetMode="External"/><Relationship Id="rId7" Type="http://schemas.openxmlformats.org/officeDocument/2006/relationships/hyperlink" Target="https://bn.wikipedia.org/wiki/%E0%A6%A4%E0%A6%9E%E0%A7%8D%E0%A6%9A%E0%A6%99%E0%A7%8D%E0%A6%97%E0%A7%8D%E0%A6%AF%E0%A6%BE_%E0%A6%AD%E0%A6%BE%E0%A6%B7%E0%A6%BE" TargetMode="External"/><Relationship Id="rId2" Type="http://schemas.openxmlformats.org/officeDocument/2006/relationships/hyperlink" Target="https://bn.wikipedia.org/wiki/%E0%A6%AC%E0%A6%BE%E0%A6%82%E0%A6%B2%E0%A6%BE%E0%A6%A6%E0%A7%87%E0%A6%B6" TargetMode="External"/><Relationship Id="rId1" Type="http://schemas.openxmlformats.org/officeDocument/2006/relationships/slideLayout" Target="../slideLayouts/slideLayout7.xml"/><Relationship Id="rId6" Type="http://schemas.openxmlformats.org/officeDocument/2006/relationships/hyperlink" Target="https://bn.wikipedia.org/wiki/%E0%A6%9A%E0%A6%BE%E0%A6%95%E0%A6%AE%E0%A6%BE_%E0%A6%AD%E0%A6%BE%E0%A6%B7%E0%A6%BE" TargetMode="External"/><Relationship Id="rId5" Type="http://schemas.openxmlformats.org/officeDocument/2006/relationships/hyperlink" Target="https://bn.wikipedia.org/wiki/%E0%A6%9A%E0%A6%BE%E0%A6%95%E0%A6%AE%E0%A6%BE_%E0%A6%AC%E0%A6%B0%E0%A7%8D%E0%A6%A3%E0%A6%AE%E0%A6%BE%E0%A6%B2%E0%A6%BE" TargetMode="External"/><Relationship Id="rId4" Type="http://schemas.openxmlformats.org/officeDocument/2006/relationships/hyperlink" Target="https://bn.wikipedia.org/wiki/%E0%A6%9A%E0%A6%BE%E0%A6%81%E0%A6%9F%E0%A6%97%E0%A6%BE%E0%A6%81%E0%A6%87%E0%A6%AF%E0%A6%BC%E0%A6%BE_%E0%A6%AD%E0%A6%BE%E0%A6%B7%E0%A6%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n.wikipedia.org/wiki/%E0%A6%9C%E0%A7%8D%E0%A6%9E%E0%A6%BE%E0%A6%A8"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7.xml"/><Relationship Id="rId5" Type="http://schemas.openxmlformats.org/officeDocument/2006/relationships/hyperlink" Target="https://bn.wikipedia.org/wiki/%E0%A6%86%E0%A6%87%E0%A6%A8" TargetMode="External"/><Relationship Id="rId4" Type="http://schemas.openxmlformats.org/officeDocument/2006/relationships/hyperlink" Target="https://bn.wikipedia.org/wiki/%E0%A6%B6%E0%A6%BF%E0%A6%B2%E0%A7%8D%E0%A6%A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81000"/>
            <a:ext cx="8229600" cy="1143000"/>
          </a:xfrm>
        </p:spPr>
        <p:txBody>
          <a:bodyPr/>
          <a:lstStyle/>
          <a:p>
            <a:r>
              <a:rPr lang="bn-IN" dirty="0" smtClean="0">
                <a:latin typeface="NikoshBAN" panose="02000000000000000000" pitchFamily="2" charset="0"/>
                <a:cs typeface="NikoshBAN" panose="02000000000000000000" pitchFamily="2" charset="0"/>
              </a:rPr>
              <a:t>মাল্টিমিডিয়া ক্লাসে সবাইকে স্বাগত</a:t>
            </a:r>
            <a:endParaRPr lang="en-US" dirty="0">
              <a:latin typeface="NikoshBAN" panose="02000000000000000000" pitchFamily="2" charset="0"/>
              <a:cs typeface="NikoshBAN" panose="02000000000000000000" pitchFamily="2" charset="0"/>
            </a:endParaRPr>
          </a:p>
        </p:txBody>
      </p:sp>
      <p:pic>
        <p:nvPicPr>
          <p:cNvPr id="6" name="Content Placeholder 5" descr="432611-nice-flowers-roses.jpg"/>
          <p:cNvPicPr>
            <a:picLocks noGrp="1" noChangeAspect="1"/>
          </p:cNvPicPr>
          <p:nvPr>
            <p:ph idx="1"/>
          </p:nvPr>
        </p:nvPicPr>
        <p:blipFill>
          <a:blip r:embed="rId2"/>
          <a:stretch>
            <a:fillRect/>
          </a:stretch>
        </p:blipFill>
        <p:spPr>
          <a:xfrm>
            <a:off x="2286000" y="1371600"/>
            <a:ext cx="7802880" cy="4876800"/>
          </a:xfrm>
        </p:spPr>
      </p:pic>
      <p:sp>
        <p:nvSpPr>
          <p:cNvPr id="5" name="Rectangle 4"/>
          <p:cNvSpPr/>
          <p:nvPr/>
        </p:nvSpPr>
        <p:spPr>
          <a:xfrm>
            <a:off x="1524000" y="0"/>
            <a:ext cx="9144000" cy="6858000"/>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19715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utama_Buddha.jpg"/>
          <p:cNvPicPr>
            <a:picLocks noChangeAspect="1"/>
          </p:cNvPicPr>
          <p:nvPr/>
        </p:nvPicPr>
        <p:blipFill>
          <a:blip r:embed="rId2"/>
          <a:srcRect l="9167" t="16666" r="20833" b="20000"/>
          <a:stretch>
            <a:fillRect/>
          </a:stretch>
        </p:blipFill>
        <p:spPr>
          <a:xfrm>
            <a:off x="1524000" y="-1"/>
            <a:ext cx="4191000" cy="2743201"/>
          </a:xfrm>
          <a:prstGeom prst="rect">
            <a:avLst/>
          </a:prstGeom>
        </p:spPr>
      </p:pic>
      <p:pic>
        <p:nvPicPr>
          <p:cNvPr id="3" name="Picture 2" descr="unnamed.jpg"/>
          <p:cNvPicPr>
            <a:picLocks noChangeAspect="1"/>
          </p:cNvPicPr>
          <p:nvPr/>
        </p:nvPicPr>
        <p:blipFill>
          <a:blip r:embed="rId3"/>
          <a:srcRect l="10400" t="3153" r="9200" b="6757"/>
          <a:stretch>
            <a:fillRect/>
          </a:stretch>
        </p:blipFill>
        <p:spPr>
          <a:xfrm>
            <a:off x="6705600" y="0"/>
            <a:ext cx="3962400" cy="2743200"/>
          </a:xfrm>
          <a:prstGeom prst="rect">
            <a:avLst/>
          </a:prstGeom>
        </p:spPr>
      </p:pic>
      <p:pic>
        <p:nvPicPr>
          <p:cNvPr id="4" name="Picture 3" descr="xma.jpg"/>
          <p:cNvPicPr>
            <a:picLocks noChangeAspect="1"/>
          </p:cNvPicPr>
          <p:nvPr/>
        </p:nvPicPr>
        <p:blipFill>
          <a:blip r:embed="rId4"/>
          <a:srcRect l="9000" t="3571" r="7000" b="1786"/>
          <a:stretch>
            <a:fillRect/>
          </a:stretch>
        </p:blipFill>
        <p:spPr>
          <a:xfrm>
            <a:off x="1524002" y="4165601"/>
            <a:ext cx="4267199" cy="2692399"/>
          </a:xfrm>
          <a:prstGeom prst="rect">
            <a:avLst/>
          </a:prstGeom>
        </p:spPr>
      </p:pic>
      <p:pic>
        <p:nvPicPr>
          <p:cNvPr id="5" name="Picture 4" descr="f5aa979e69bce61eef3a38e5cc586600.jpg"/>
          <p:cNvPicPr>
            <a:picLocks noChangeAspect="1"/>
          </p:cNvPicPr>
          <p:nvPr/>
        </p:nvPicPr>
        <p:blipFill>
          <a:blip r:embed="rId5"/>
          <a:stretch>
            <a:fillRect/>
          </a:stretch>
        </p:blipFill>
        <p:spPr>
          <a:xfrm>
            <a:off x="6705600" y="4191001"/>
            <a:ext cx="3962400" cy="2666999"/>
          </a:xfrm>
          <a:prstGeom prst="rect">
            <a:avLst/>
          </a:prstGeom>
        </p:spPr>
      </p:pic>
      <p:sp>
        <p:nvSpPr>
          <p:cNvPr id="6" name="TextBox 5"/>
          <p:cNvSpPr txBox="1"/>
          <p:nvPr/>
        </p:nvSpPr>
        <p:spPr>
          <a:xfrm>
            <a:off x="1752600" y="2819400"/>
            <a:ext cx="4800600"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বৌদ্ধরা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পূর্ণিমা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7010400" y="3530026"/>
            <a:ext cx="3810000"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খ্রিষ্টানদের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দিন</a:t>
            </a:r>
            <a:endParaRPr lang="en-US" sz="3200" dirty="0">
              <a:latin typeface="NikoshBAN" panose="02000000000000000000" pitchFamily="2" charset="0"/>
              <a:cs typeface="NikoshBAN" panose="02000000000000000000" pitchFamily="2" charset="0"/>
            </a:endParaRPr>
          </a:p>
        </p:txBody>
      </p:sp>
      <p:sp>
        <p:nvSpPr>
          <p:cNvPr id="8" name="Minus 7"/>
          <p:cNvSpPr/>
          <p:nvPr/>
        </p:nvSpPr>
        <p:spPr>
          <a:xfrm>
            <a:off x="152400" y="3429000"/>
            <a:ext cx="11811000" cy="76200"/>
          </a:xfrm>
          <a:prstGeom prst="mathMinus">
            <a:avLst/>
          </a:prstGeom>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rot="5400000" flipV="1">
            <a:off x="1757741" y="3347662"/>
            <a:ext cx="8838558" cy="162039"/>
          </a:xfrm>
          <a:prstGeom prst="mathMinus">
            <a:avLst/>
          </a:prstGeom>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0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2581"/>
            <a:ext cx="868680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সংস্কৃতিতে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হিন্দু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মুসলমান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সম্প্রদায়ের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অবদান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আছে</a:t>
            </a:r>
            <a:r>
              <a:rPr lang="en-US"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descr="271cb5b57_105495.gif"/>
          <p:cNvPicPr>
            <a:picLocks noChangeAspect="1"/>
          </p:cNvPicPr>
          <p:nvPr/>
        </p:nvPicPr>
        <p:blipFill>
          <a:blip r:embed="rId2"/>
          <a:srcRect l="10000" t="4839" r="6923" b="52151"/>
          <a:stretch>
            <a:fillRect/>
          </a:stretch>
        </p:blipFill>
        <p:spPr>
          <a:xfrm>
            <a:off x="1600200" y="838201"/>
            <a:ext cx="3886200" cy="2709333"/>
          </a:xfrm>
          <a:prstGeom prst="rect">
            <a:avLst/>
          </a:prstGeom>
        </p:spPr>
      </p:pic>
      <p:pic>
        <p:nvPicPr>
          <p:cNvPr id="4" name="Picture 3" descr="x1080.jpg"/>
          <p:cNvPicPr>
            <a:picLocks noChangeAspect="1"/>
          </p:cNvPicPr>
          <p:nvPr/>
        </p:nvPicPr>
        <p:blipFill>
          <a:blip r:embed="rId3"/>
          <a:srcRect l="56667" t="13333" r="5833" b="43889"/>
          <a:stretch>
            <a:fillRect/>
          </a:stretch>
        </p:blipFill>
        <p:spPr>
          <a:xfrm>
            <a:off x="6629400" y="838200"/>
            <a:ext cx="3962400" cy="2743200"/>
          </a:xfrm>
          <a:prstGeom prst="rect">
            <a:avLst/>
          </a:prstGeom>
        </p:spPr>
      </p:pic>
      <p:pic>
        <p:nvPicPr>
          <p:cNvPr id="5" name="Picture 4" descr="40958375_403.jpg"/>
          <p:cNvPicPr>
            <a:picLocks noChangeAspect="1"/>
          </p:cNvPicPr>
          <p:nvPr/>
        </p:nvPicPr>
        <p:blipFill>
          <a:blip r:embed="rId4"/>
          <a:srcRect r="14894" b="6238"/>
          <a:stretch>
            <a:fillRect/>
          </a:stretch>
        </p:blipFill>
        <p:spPr>
          <a:xfrm>
            <a:off x="1600200" y="4267200"/>
            <a:ext cx="3886200" cy="2514600"/>
          </a:xfrm>
          <a:prstGeom prst="rect">
            <a:avLst/>
          </a:prstGeom>
        </p:spPr>
      </p:pic>
      <p:pic>
        <p:nvPicPr>
          <p:cNvPr id="6" name="Picture 5" descr="techtunes_d4e0347c6f4348721ff003f4f4f4f1b3-640x360.jpg"/>
          <p:cNvPicPr>
            <a:picLocks noChangeAspect="1"/>
          </p:cNvPicPr>
          <p:nvPr/>
        </p:nvPicPr>
        <p:blipFill>
          <a:blip r:embed="rId5"/>
          <a:srcRect l="17500" b="1111"/>
          <a:stretch>
            <a:fillRect/>
          </a:stretch>
        </p:blipFill>
        <p:spPr>
          <a:xfrm>
            <a:off x="6553200" y="4267201"/>
            <a:ext cx="4114800" cy="2515755"/>
          </a:xfrm>
          <a:prstGeom prst="rect">
            <a:avLst/>
          </a:prstGeom>
        </p:spPr>
      </p:pic>
      <p:sp>
        <p:nvSpPr>
          <p:cNvPr id="7" name="TextBox 6"/>
          <p:cNvSpPr txBox="1"/>
          <p:nvPr/>
        </p:nvSpPr>
        <p:spPr>
          <a:xfrm>
            <a:off x="5562600" y="914400"/>
            <a:ext cx="1143000" cy="1815882"/>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বাউল গান, মুর্শিদি গান </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3581400" y="3581401"/>
            <a:ext cx="5486400"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নকশিকাঁথা সহ সর্বপোরি অধিকাংশ লোকশিল্পে</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152400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3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ppt_w*0.05"/>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4)">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1"/>
            <a:ext cx="6705600" cy="5262979"/>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উপরোক্ত আলোচনা থেকে আমরা বুঝতে পারলাম যে বিভিন্ন ধর্ম আছে বলে বিভিন্ন বৈচিত্র আছে, ধর্মীয় সাংস্কৃতিক বৈচিত্র। নতুবা এক ধর্ম হলে এক সংস্কৃতি থাকত, বৈচিত্র থাকত না সুতরাং আমাদের সাংস্কৃতিক বৈচিত্রে বিভিন্ন ধর্মের বড় অবদান আছে। </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এছাড়া ক্ষুদ্র নৃগোষ্ঠীর মানুষরাও বিভিন্ন ধর্মীয় ও সামাজিক উৎসবে মেতে ওঠেন</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সর্বোপরি এই ধর্মীয় সকল পার্থক্যকে অতিক্রম করে মানবিক মূল্যবোধে সকল ধর্ম, ভাষা ও পেশার মানুষ শান্তি ও সম্প্রীতিতে বসবাস করে। এটিই ধর্মের শিক্ষা।</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1524000" y="0"/>
            <a:ext cx="9144000" cy="6858000"/>
          </a:xfrm>
          <a:prstGeom prst="rect">
            <a:avLst/>
          </a:prstGeom>
          <a:noFill/>
          <a:ln w="1111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1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02045" y="228600"/>
            <a:ext cx="3032156" cy="1600200"/>
          </a:xfrm>
          <a:prstGeom prst="ellipse">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দলীয় কাজ</a:t>
            </a:r>
            <a:endParaRPr lang="en-US" sz="4000" dirty="0">
              <a:latin typeface="NikoshBAN" panose="02000000000000000000" pitchFamily="2" charset="0"/>
              <a:cs typeface="NikoshBAN" panose="02000000000000000000" pitchFamily="2" charset="0"/>
            </a:endParaRPr>
          </a:p>
        </p:txBody>
      </p:sp>
      <p:sp>
        <p:nvSpPr>
          <p:cNvPr id="3" name="Rounded Rectangle 2"/>
          <p:cNvSpPr/>
          <p:nvPr/>
        </p:nvSpPr>
        <p:spPr>
          <a:xfrm>
            <a:off x="3603279" y="2286000"/>
            <a:ext cx="3635721" cy="7620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সময় </a:t>
            </a:r>
            <a:r>
              <a:rPr lang="en-US" sz="3600" dirty="0" smtClean="0">
                <a:latin typeface="NikoshBAN" panose="02000000000000000000" pitchFamily="2" charset="0"/>
                <a:cs typeface="NikoshBAN" panose="02000000000000000000" pitchFamily="2" charset="0"/>
              </a:rPr>
              <a:t>৫</a:t>
            </a:r>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মিনিট</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323322" y="3733800"/>
            <a:ext cx="8192278" cy="107721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বাংলাদেশের পাধান প্রধান ধর্মের ধর্মীয় সংস্কৃতি গুলো উল্লেখ পূর্বক, সাংস্কৃতিক বৈচিত্রে ধর্মের ভূমিকা ব্যাখ্যা কর।</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1524000" y="0"/>
            <a:ext cx="9144000" cy="6858000"/>
          </a:xfrm>
          <a:prstGeom prst="rect">
            <a:avLst/>
          </a:prstGeom>
          <a:noFill/>
          <a:ln w="1047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04800"/>
            <a:ext cx="3962400"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ভাষা বিচারে সাংস্কৃতিক বৈচিত্র</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1524000" y="3276600"/>
            <a:ext cx="9144000" cy="1569660"/>
          </a:xfrm>
          <a:prstGeom prst="rect">
            <a:avLst/>
          </a:prstGeom>
        </p:spPr>
        <p:txBody>
          <a:bodyPr wrap="square">
            <a:spAutoFit/>
          </a:bodyPr>
          <a:lstStyle/>
          <a:p>
            <a:pPr algn="just"/>
            <a:r>
              <a:rPr lang="as-IN" sz="2400" b="1" dirty="0">
                <a:latin typeface="NikoshBAN" panose="02000000000000000000" pitchFamily="2" charset="0"/>
                <a:cs typeface="NikoshBAN" panose="02000000000000000000" pitchFamily="2" charset="0"/>
              </a:rPr>
              <a:t>চাকমা ভাষা</a:t>
            </a:r>
            <a:r>
              <a:rPr lang="as-IN" sz="2400" dirty="0">
                <a:latin typeface="NikoshBAN" panose="02000000000000000000" pitchFamily="2" charset="0"/>
                <a:cs typeface="NikoshBAN" panose="02000000000000000000" pitchFamily="2" charset="0"/>
              </a:rPr>
              <a:t> দক্ষিণ-পূর্ব </a:t>
            </a:r>
            <a:r>
              <a:rPr lang="as-IN" sz="2400" dirty="0">
                <a:latin typeface="NikoshBAN" panose="02000000000000000000" pitchFamily="2" charset="0"/>
                <a:cs typeface="NikoshBAN" panose="02000000000000000000" pitchFamily="2" charset="0"/>
                <a:hlinkClick r:id="rId2" tooltip="বাংলাদেশ"/>
              </a:rPr>
              <a:t>বাংলাদেশ</a:t>
            </a:r>
            <a:r>
              <a:rPr lang="as-IN" sz="2400" dirty="0">
                <a:latin typeface="NikoshBAN" panose="02000000000000000000" pitchFamily="2" charset="0"/>
                <a:cs typeface="NikoshBAN" panose="02000000000000000000" pitchFamily="2" charset="0"/>
              </a:rPr>
              <a:t> ও নিকটস্থ ভারতীয় এলাকায় প্রচলিত একটি ইন্দো-ইউরোপীয় ভাষা। </a:t>
            </a:r>
            <a:r>
              <a:rPr lang="as-IN" sz="2400" dirty="0">
                <a:latin typeface="NikoshBAN" panose="02000000000000000000" pitchFamily="2" charset="0"/>
                <a:cs typeface="NikoshBAN" panose="02000000000000000000" pitchFamily="2" charset="0"/>
                <a:hlinkClick r:id="rId3" tooltip="চাকমা জাতি"/>
              </a:rPr>
              <a:t>চাকমা জাতির</a:t>
            </a:r>
            <a:r>
              <a:rPr lang="as-IN" sz="2400" dirty="0">
                <a:latin typeface="NikoshBAN" panose="02000000000000000000" pitchFamily="2" charset="0"/>
                <a:cs typeface="NikoshBAN" panose="02000000000000000000" pitchFamily="2" charset="0"/>
              </a:rPr>
              <a:t> লোকেরা আদিতে একটি তিব্বতি-বর্মী ভাষায় কথা বলত। কিন্তু কালের পরিসরে প্রতিবেশী </a:t>
            </a:r>
            <a:r>
              <a:rPr lang="as-IN" sz="2400" dirty="0">
                <a:latin typeface="NikoshBAN" panose="02000000000000000000" pitchFamily="2" charset="0"/>
                <a:cs typeface="NikoshBAN" panose="02000000000000000000" pitchFamily="2" charset="0"/>
                <a:hlinkClick r:id="rId4" tooltip="চাঁটগাঁইয়া ভাষা"/>
              </a:rPr>
              <a:t>চাঁটগাঁইয়া ভাষা</a:t>
            </a:r>
            <a:r>
              <a:rPr lang="as-IN" sz="2400" dirty="0">
                <a:latin typeface="NikoshBAN" panose="02000000000000000000" pitchFamily="2" charset="0"/>
                <a:cs typeface="NikoshBAN" panose="02000000000000000000" pitchFamily="2" charset="0"/>
              </a:rPr>
              <a:t> চাকমা ভাষার উপর ব্যাপক প্রভাব ফেলে। চাকমা ভাষা নিজস্ব </a:t>
            </a:r>
            <a:r>
              <a:rPr lang="as-IN" sz="2400" dirty="0">
                <a:latin typeface="NikoshBAN" panose="02000000000000000000" pitchFamily="2" charset="0"/>
                <a:cs typeface="NikoshBAN" panose="02000000000000000000" pitchFamily="2" charset="0"/>
                <a:hlinkClick r:id="rId5" tooltip="চাকমা বর্ণমালা"/>
              </a:rPr>
              <a:t>চাকমা লিপিতে</a:t>
            </a:r>
            <a:r>
              <a:rPr lang="as-IN" sz="2400" dirty="0">
                <a:latin typeface="NikoshBAN" panose="02000000000000000000" pitchFamily="2" charset="0"/>
                <a:cs typeface="NikoshBAN" panose="02000000000000000000" pitchFamily="2" charset="0"/>
              </a:rPr>
              <a:t> লেখা হয়।</a:t>
            </a: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1524000" y="4953000"/>
            <a:ext cx="8458200" cy="1200329"/>
          </a:xfrm>
          <a:prstGeom prst="rect">
            <a:avLst/>
          </a:prstGeom>
        </p:spPr>
        <p:txBody>
          <a:bodyPr wrap="square">
            <a:spAutoFit/>
          </a:bodyPr>
          <a:lstStyle/>
          <a:p>
            <a:pPr algn="just"/>
            <a:r>
              <a:rPr lang="as-IN" sz="2400" dirty="0">
                <a:latin typeface="NikoshBAN" panose="02000000000000000000" pitchFamily="2" charset="0"/>
                <a:cs typeface="NikoshBAN" panose="02000000000000000000" pitchFamily="2" charset="0"/>
                <a:hlinkClick r:id="rId6" tooltip="চাকমা ভাষা"/>
              </a:rPr>
              <a:t>চাকমা ভাষার</a:t>
            </a:r>
            <a:r>
              <a:rPr lang="as-IN" sz="2400" dirty="0">
                <a:latin typeface="NikoshBAN" panose="02000000000000000000" pitchFamily="2" charset="0"/>
                <a:cs typeface="NikoshBAN" panose="02000000000000000000" pitchFamily="2" charset="0"/>
              </a:rPr>
              <a:t> নিজস্ব বর্ণমালাকে চাকমা ভাষায় অঝাপাত বলা হয়। </a:t>
            </a:r>
            <a:r>
              <a:rPr lang="as-IN" sz="2400" dirty="0">
                <a:latin typeface="NikoshBAN" panose="02000000000000000000" pitchFamily="2" charset="0"/>
                <a:cs typeface="NikoshBAN" panose="02000000000000000000" pitchFamily="2" charset="0"/>
                <a:hlinkClick r:id="rId7" tooltip="তঞ্চঙ্গ্যা ভাষা"/>
              </a:rPr>
              <a:t>তঞ্চঙ্গ্যা ভাষায়</a:t>
            </a:r>
            <a:r>
              <a:rPr lang="as-IN" sz="2400" dirty="0">
                <a:latin typeface="NikoshBAN" panose="02000000000000000000" pitchFamily="2" charset="0"/>
                <a:cs typeface="NikoshBAN" panose="02000000000000000000" pitchFamily="2" charset="0"/>
              </a:rPr>
              <a:t> লেখার জন্যও এই বর্ণমালার কিছুটা পরিবর্তিত রূপ ব্যবহৃত হয়। বার্মিজ ভাষার বর্ণমালার সাথে এর যথেষ্ট মিল রয়েছে।</a:t>
            </a:r>
            <a:endParaRPr lang="en-US" sz="2400" dirty="0">
              <a:latin typeface="NikoshBAN" panose="02000000000000000000" pitchFamily="2" charset="0"/>
              <a:cs typeface="NikoshBAN" panose="02000000000000000000" pitchFamily="2" charset="0"/>
            </a:endParaRPr>
          </a:p>
        </p:txBody>
      </p:sp>
      <p:pic>
        <p:nvPicPr>
          <p:cNvPr id="5" name="Picture 4" descr="Chakma_Letter-Biplob_Rahman.jpg"/>
          <p:cNvPicPr>
            <a:picLocks noChangeAspect="1"/>
          </p:cNvPicPr>
          <p:nvPr/>
        </p:nvPicPr>
        <p:blipFill>
          <a:blip r:embed="rId8"/>
          <a:srcRect r="35200" b="4255"/>
          <a:stretch>
            <a:fillRect/>
          </a:stretch>
        </p:blipFill>
        <p:spPr>
          <a:xfrm>
            <a:off x="2286000" y="965200"/>
            <a:ext cx="2133600" cy="2032000"/>
          </a:xfrm>
          <a:prstGeom prst="rect">
            <a:avLst/>
          </a:prstGeom>
        </p:spPr>
      </p:pic>
      <p:sp>
        <p:nvSpPr>
          <p:cNvPr id="6" name="TextBox 5"/>
          <p:cNvSpPr txBox="1"/>
          <p:nvPr/>
        </p:nvSpPr>
        <p:spPr>
          <a:xfrm>
            <a:off x="5410200" y="1447800"/>
            <a:ext cx="2971800" cy="769441"/>
          </a:xfrm>
          <a:prstGeom prst="rect">
            <a:avLst/>
          </a:prstGeom>
          <a:noFill/>
        </p:spPr>
        <p:txBody>
          <a:bodyPr wrap="square" rtlCol="0">
            <a:spAutoFit/>
          </a:bodyPr>
          <a:lstStyle/>
          <a:p>
            <a:r>
              <a:rPr lang="bn-IN" sz="4400" dirty="0">
                <a:solidFill>
                  <a:srgbClr val="00B050"/>
                </a:solidFill>
                <a:latin typeface="NikoshBAN" panose="02000000000000000000" pitchFamily="2" charset="0"/>
                <a:cs typeface="NikoshBAN" panose="02000000000000000000" pitchFamily="2" charset="0"/>
              </a:rPr>
              <a:t>চাকমা বর্ণমালা</a:t>
            </a:r>
            <a:endParaRPr lang="en-US" sz="44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67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00" y="-10656"/>
            <a:ext cx="4953000" cy="2246769"/>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মারমা ভাষার নিজস্ব হরফও আছে। এ বর্ণমালা ‘‘মারমাচা’’ বা ‘‘ম্রাইমাজাহ্’’ নামে পরিচিত।  ১৩ টি স্বরবর্ণ ও ৩৬ টি ব্যঞ্জনবর্ণ নিয়ে প্রণীত মারমা বর্ণমালা প্রাচীন ভারতের ব্রহ্মী ও খরেষ্ট্রী লিপি হতে উদ্ভুত।</a:t>
            </a:r>
            <a:endParaRPr lang="en-US" sz="2800" dirty="0">
              <a:latin typeface="NikoshBAN" panose="02000000000000000000" pitchFamily="2" charset="0"/>
              <a:cs typeface="NikoshBAN" panose="02000000000000000000" pitchFamily="2" charset="0"/>
            </a:endParaRPr>
          </a:p>
        </p:txBody>
      </p:sp>
      <p:pic>
        <p:nvPicPr>
          <p:cNvPr id="4" name="Picture 3" descr="Capture.PNG"/>
          <p:cNvPicPr>
            <a:picLocks noChangeAspect="1"/>
          </p:cNvPicPr>
          <p:nvPr/>
        </p:nvPicPr>
        <p:blipFill>
          <a:blip r:embed="rId2"/>
          <a:srcRect l="11500" t="10239" r="15667" b="4013"/>
          <a:stretch>
            <a:fillRect/>
          </a:stretch>
        </p:blipFill>
        <p:spPr>
          <a:xfrm>
            <a:off x="1676400" y="147054"/>
            <a:ext cx="3505200" cy="412014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স.PNG"/>
          <p:cNvPicPr>
            <a:picLocks noChangeAspect="1"/>
          </p:cNvPicPr>
          <p:nvPr/>
        </p:nvPicPr>
        <p:blipFill>
          <a:blip r:embed="rId3"/>
          <a:srcRect l="4422" t="4455" r="4422" b="1608"/>
          <a:stretch>
            <a:fillRect/>
          </a:stretch>
        </p:blipFill>
        <p:spPr>
          <a:xfrm>
            <a:off x="5257800" y="2438400"/>
            <a:ext cx="5410200" cy="4376464"/>
          </a:xfrm>
          <a:prstGeom prst="rect">
            <a:avLst/>
          </a:prstGeom>
        </p:spPr>
      </p:pic>
      <p:sp>
        <p:nvSpPr>
          <p:cNvPr id="6" name="Left-Up Arrow 5"/>
          <p:cNvSpPr/>
          <p:nvPr/>
        </p:nvSpPr>
        <p:spPr>
          <a:xfrm rot="5400000">
            <a:off x="4005905" y="4366964"/>
            <a:ext cx="1275459" cy="122833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6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429001"/>
            <a:ext cx="7239000" cy="2246769"/>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এদেশের মানুষের প্রধান ভাষা বাংলা হলেও এই ভাষার মধ্যে অনেক মিশ্রণ ঘটেছে। হাজার বছর ধরে নানা জাতির মানূষ এসেছে বাংলায় তাদের প্রভাব পড়েছে বাংলা ভাষায়। তাই বাংলা ভাষায় খোঁজ করলে পাওয়া যায় অস্ট্রিক, দ্রাবিড়, সস্কৃত, পালি, আরবি, ফার্সি সহ অনেক বিদেশী ভাষার মিশ্রণ।</a:t>
            </a:r>
            <a:endParaRPr lang="en-US" sz="2800" dirty="0">
              <a:latin typeface="NikoshBAN" panose="02000000000000000000" pitchFamily="2" charset="0"/>
              <a:cs typeface="NikoshBAN" panose="02000000000000000000" pitchFamily="2" charset="0"/>
            </a:endParaRPr>
          </a:p>
        </p:txBody>
      </p:sp>
      <p:pic>
        <p:nvPicPr>
          <p:cNvPr id="3" name="Picture 2" descr="GARO_TRADITIONAL_DRESS-9.jpg"/>
          <p:cNvPicPr>
            <a:picLocks noChangeAspect="1"/>
          </p:cNvPicPr>
          <p:nvPr/>
        </p:nvPicPr>
        <p:blipFill>
          <a:blip r:embed="rId2" cstate="print"/>
          <a:stretch>
            <a:fillRect/>
          </a:stretch>
        </p:blipFill>
        <p:spPr>
          <a:xfrm>
            <a:off x="1600200" y="94488"/>
            <a:ext cx="3200400" cy="2496312"/>
          </a:xfrm>
          <a:prstGeom prst="rect">
            <a:avLst/>
          </a:prstGeom>
          <a:ln>
            <a:noFill/>
          </a:ln>
          <a:effectLst>
            <a:softEdge rad="112500"/>
          </a:effectLst>
        </p:spPr>
      </p:pic>
      <p:pic>
        <p:nvPicPr>
          <p:cNvPr id="4" name="Picture 3" descr="khasi ppl.55.jpg"/>
          <p:cNvPicPr>
            <a:picLocks noChangeAspect="1"/>
          </p:cNvPicPr>
          <p:nvPr/>
        </p:nvPicPr>
        <p:blipFill>
          <a:blip r:embed="rId3"/>
          <a:stretch>
            <a:fillRect/>
          </a:stretch>
        </p:blipFill>
        <p:spPr>
          <a:xfrm>
            <a:off x="4953000" y="76200"/>
            <a:ext cx="2590800" cy="2514600"/>
          </a:xfrm>
          <a:prstGeom prst="rect">
            <a:avLst/>
          </a:prstGeom>
          <a:ln>
            <a:noFill/>
          </a:ln>
          <a:effectLst>
            <a:softEdge rad="112500"/>
          </a:effectLst>
        </p:spPr>
      </p:pic>
      <p:pic>
        <p:nvPicPr>
          <p:cNvPr id="5" name="Picture 4" descr="আদিবাসি.jpg"/>
          <p:cNvPicPr>
            <a:picLocks noChangeAspect="1"/>
          </p:cNvPicPr>
          <p:nvPr/>
        </p:nvPicPr>
        <p:blipFill>
          <a:blip r:embed="rId4"/>
          <a:srcRect l="25263" t="-3239"/>
          <a:stretch>
            <a:fillRect/>
          </a:stretch>
        </p:blipFill>
        <p:spPr>
          <a:xfrm>
            <a:off x="7620001" y="76200"/>
            <a:ext cx="2930525" cy="2514600"/>
          </a:xfrm>
          <a:prstGeom prst="rect">
            <a:avLst/>
          </a:prstGeom>
          <a:ln>
            <a:noFill/>
          </a:ln>
          <a:effectLst>
            <a:softEdge rad="112500"/>
          </a:effectLst>
        </p:spPr>
      </p:pic>
      <p:sp>
        <p:nvSpPr>
          <p:cNvPr id="6" name="TextBox 5"/>
          <p:cNvSpPr txBox="1"/>
          <p:nvPr/>
        </p:nvSpPr>
        <p:spPr>
          <a:xfrm>
            <a:off x="1905000" y="2819401"/>
            <a:ext cx="838200"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গারো</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5029200" y="2819400"/>
            <a:ext cx="1295400"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 খাসিয়া</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8458200" y="2743201"/>
            <a:ext cx="1143000"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সাঁওতাল</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1524000" y="0"/>
            <a:ext cx="9144000" cy="6858000"/>
          </a:xfrm>
          <a:prstGeom prst="rect">
            <a:avLst/>
          </a:prstGeom>
          <a:noFill/>
          <a:ln w="920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29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419600" y="152400"/>
            <a:ext cx="2819400" cy="1524000"/>
          </a:xfrm>
          <a:prstGeom prst="horizontalScroll">
            <a:avLst/>
          </a:prstGeom>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a:solidFill>
                    <a:schemeClr val="tx1"/>
                  </a:solidFill>
                </a:ln>
                <a:solidFill>
                  <a:schemeClr val="tx1"/>
                </a:solidFill>
                <a:latin typeface="NikoshBAN" panose="02000000000000000000" pitchFamily="2" charset="0"/>
                <a:cs typeface="NikoshBAN" panose="02000000000000000000" pitchFamily="2" charset="0"/>
              </a:rPr>
              <a:t>জোড়ায় কাজ</a:t>
            </a:r>
            <a:endParaRPr lang="en-US" sz="40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4800600" y="1828802"/>
            <a:ext cx="2362200"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সময় ৫ মিনিট</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362200" y="4800600"/>
            <a:ext cx="7543800"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১০ বাক্যে আমাদের সংস্কৃতিতে ভাষার প্রভাব ব্যাখ্যা কর।</a:t>
            </a:r>
            <a:endParaRPr lang="en-US" sz="3200" dirty="0">
              <a:latin typeface="NikoshBAN" panose="02000000000000000000" pitchFamily="2" charset="0"/>
              <a:cs typeface="NikoshBAN" panose="02000000000000000000" pitchFamily="2" charset="0"/>
            </a:endParaRPr>
          </a:p>
        </p:txBody>
      </p:sp>
      <p:pic>
        <p:nvPicPr>
          <p:cNvPr id="5" name="Picture 4" descr="images.png"/>
          <p:cNvPicPr>
            <a:picLocks noChangeAspect="1"/>
          </p:cNvPicPr>
          <p:nvPr/>
        </p:nvPicPr>
        <p:blipFill>
          <a:blip r:embed="rId2"/>
          <a:srcRect r="2439" b="10244"/>
          <a:stretch>
            <a:fillRect/>
          </a:stretch>
        </p:blipFill>
        <p:spPr>
          <a:xfrm>
            <a:off x="4800600" y="2590800"/>
            <a:ext cx="2286000" cy="1752600"/>
          </a:xfrm>
          <a:prstGeom prst="rect">
            <a:avLst/>
          </a:prstGeom>
        </p:spPr>
      </p:pic>
      <p:sp>
        <p:nvSpPr>
          <p:cNvPr id="6" name="Rectangle 5"/>
          <p:cNvSpPr/>
          <p:nvPr/>
        </p:nvSpPr>
        <p:spPr>
          <a:xfrm>
            <a:off x="1524000" y="0"/>
            <a:ext cx="9144000" cy="6858000"/>
          </a:xfrm>
          <a:prstGeom prst="rect">
            <a:avLst/>
          </a:prstGeom>
          <a:noFill/>
          <a:ln w="952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5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114800" y="304800"/>
            <a:ext cx="4038600" cy="9144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447800" y="1981200"/>
            <a:ext cx="8686800" cy="3970318"/>
          </a:xfrm>
          <a:prstGeom prst="rect">
            <a:avLst/>
          </a:prstGeom>
          <a:noFill/>
        </p:spPr>
        <p:txBody>
          <a:bodyPr wrap="square" rtlCol="0">
            <a:spAutoFit/>
          </a:bodyPr>
          <a:lstStyle/>
          <a:p>
            <a:pPr algn="just">
              <a:buSzPct val="200000"/>
              <a:buBlip>
                <a:blip r:embed="rId2"/>
              </a:buBlip>
            </a:pPr>
            <a:r>
              <a:rPr lang="bn-IN" sz="2800" dirty="0">
                <a:latin typeface="NikoshBAN" panose="02000000000000000000" pitchFamily="2" charset="0"/>
                <a:cs typeface="NikoshBAN" panose="02000000000000000000" pitchFamily="2" charset="0"/>
              </a:rPr>
              <a:t> কোনটি মানুষের ব্যাক্তি ও সমাজ জীবনে বড় ভূমিকা পালন করে?</a:t>
            </a:r>
          </a:p>
          <a:p>
            <a:pPr algn="just">
              <a:buSzPct val="200000"/>
            </a:pPr>
            <a:endParaRPr lang="bn-IN" sz="2800" dirty="0">
              <a:latin typeface="NikoshBAN" panose="02000000000000000000" pitchFamily="2" charset="0"/>
              <a:cs typeface="NikoshBAN" panose="02000000000000000000" pitchFamily="2" charset="0"/>
            </a:endParaRPr>
          </a:p>
          <a:p>
            <a:pPr algn="just">
              <a:buSzPct val="200000"/>
              <a:buBlip>
                <a:blip r:embed="rId2"/>
              </a:buBlip>
            </a:pPr>
            <a:r>
              <a:rPr lang="bn-IN" sz="2800" dirty="0">
                <a:latin typeface="NikoshBAN" panose="02000000000000000000" pitchFamily="2" charset="0"/>
                <a:cs typeface="NikoshBAN" panose="02000000000000000000" pitchFamily="2" charset="0"/>
              </a:rPr>
              <a:t> প্রধানত কারা এদেশে ইসলাম প্রচার করেছে?</a:t>
            </a:r>
          </a:p>
          <a:p>
            <a:pPr algn="just">
              <a:buSzPct val="200000"/>
            </a:pPr>
            <a:endParaRPr lang="bn-IN" sz="2800" dirty="0">
              <a:latin typeface="NikoshBAN" panose="02000000000000000000" pitchFamily="2" charset="0"/>
              <a:cs typeface="NikoshBAN" panose="02000000000000000000" pitchFamily="2" charset="0"/>
            </a:endParaRPr>
          </a:p>
          <a:p>
            <a:pPr algn="just">
              <a:buSzPct val="200000"/>
              <a:buBlip>
                <a:blip r:embed="rId2"/>
              </a:buBlip>
            </a:pPr>
            <a:r>
              <a:rPr lang="bn-IN" sz="2800" dirty="0">
                <a:latin typeface="NikoshBAN" panose="02000000000000000000" pitchFamily="2" charset="0"/>
                <a:cs typeface="NikoshBAN" panose="02000000000000000000" pitchFamily="2" charset="0"/>
              </a:rPr>
              <a:t> ঈদ উৎসব কয়টি?</a:t>
            </a:r>
          </a:p>
          <a:p>
            <a:pPr algn="just">
              <a:buSzPct val="200000"/>
            </a:pPr>
            <a:endParaRPr lang="bn-IN" sz="2800" dirty="0">
              <a:latin typeface="NikoshBAN" panose="02000000000000000000" pitchFamily="2" charset="0"/>
              <a:cs typeface="NikoshBAN" panose="02000000000000000000" pitchFamily="2" charset="0"/>
            </a:endParaRPr>
          </a:p>
          <a:p>
            <a:pPr algn="just">
              <a:buSzPct val="200000"/>
              <a:buBlip>
                <a:blip r:embed="rId2"/>
              </a:buBlip>
            </a:pPr>
            <a:r>
              <a:rPr lang="bn-IN" sz="2800" dirty="0">
                <a:latin typeface="NikoshBAN" panose="02000000000000000000" pitchFamily="2" charset="0"/>
                <a:cs typeface="NikoshBAN" panose="02000000000000000000" pitchFamily="2" charset="0"/>
              </a:rPr>
              <a:t> দোল কোন ধর্মের সংস্কৃতি?</a:t>
            </a:r>
          </a:p>
          <a:p>
            <a:pPr algn="just">
              <a:buSzPct val="200000"/>
            </a:pPr>
            <a:endParaRPr lang="bn-IN" sz="2800" dirty="0">
              <a:latin typeface="NikoshBAN" panose="02000000000000000000" pitchFamily="2" charset="0"/>
              <a:cs typeface="NikoshBAN" panose="02000000000000000000" pitchFamily="2" charset="0"/>
            </a:endParaRPr>
          </a:p>
          <a:p>
            <a:pPr algn="just">
              <a:buSzPct val="200000"/>
              <a:buBlip>
                <a:blip r:embed="rId2"/>
              </a:buBlip>
            </a:pPr>
            <a:r>
              <a:rPr lang="bn-IN" sz="2800" dirty="0">
                <a:latin typeface="NikoshBAN" panose="02000000000000000000" pitchFamily="2" charset="0"/>
                <a:cs typeface="NikoshBAN" panose="02000000000000000000" pitchFamily="2" charset="0"/>
              </a:rPr>
              <a:t> মারমা বর্ণমালা কি নামে পরিচিত?</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9220200" y="19812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ধর্ম</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8915400" y="28194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সুফিসাধকরা</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9296400" y="36576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দুইটি</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9296400" y="44958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হিন্দু</a:t>
            </a:r>
            <a:endParaRPr lang="en-US" sz="4000" dirty="0">
              <a:latin typeface="NikoshBAN" panose="02000000000000000000" pitchFamily="2" charset="0"/>
              <a:cs typeface="NikoshBAN" panose="02000000000000000000" pitchFamily="2" charset="0"/>
            </a:endParaRPr>
          </a:p>
        </p:txBody>
      </p:sp>
      <p:sp>
        <p:nvSpPr>
          <p:cNvPr id="8" name="Rectangle 7"/>
          <p:cNvSpPr/>
          <p:nvPr/>
        </p:nvSpPr>
        <p:spPr>
          <a:xfrm>
            <a:off x="9067800" y="5410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a:latin typeface="NikoshBAN" panose="02000000000000000000" pitchFamily="2" charset="0"/>
                <a:cs typeface="NikoshBAN" panose="02000000000000000000" pitchFamily="2" charset="0"/>
              </a:rPr>
              <a:t>মারমাচা</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9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762000"/>
            <a:ext cx="3359590" cy="1015663"/>
          </a:xfrm>
          <a:prstGeom prst="rect">
            <a:avLst/>
          </a:prstGeom>
          <a:noFill/>
        </p:spPr>
        <p:txBody>
          <a:bodyPr wrap="square" rtlCol="0">
            <a:spAutoFit/>
          </a:bodyPr>
          <a:lstStyle/>
          <a:p>
            <a:r>
              <a:rPr lang="bn-IN" sz="6000" dirty="0">
                <a:latin typeface="NikoshBAN" panose="02000000000000000000" pitchFamily="2" charset="0"/>
                <a:cs typeface="NikoshBAN" panose="02000000000000000000" pitchFamily="2" charset="0"/>
              </a:rPr>
              <a:t>ধন্যবাদ</a:t>
            </a:r>
            <a:endParaRPr lang="en-US" sz="6000" dirty="0">
              <a:latin typeface="NikoshBAN" panose="02000000000000000000" pitchFamily="2" charset="0"/>
              <a:cs typeface="NikoshBAN" panose="02000000000000000000" pitchFamily="2" charset="0"/>
            </a:endParaRPr>
          </a:p>
        </p:txBody>
      </p:sp>
      <p:pic>
        <p:nvPicPr>
          <p:cNvPr id="3" name="Picture 2" descr="download (3).jpg"/>
          <p:cNvPicPr>
            <a:picLocks noChangeAspect="1"/>
          </p:cNvPicPr>
          <p:nvPr/>
        </p:nvPicPr>
        <p:blipFill>
          <a:blip r:embed="rId2"/>
          <a:stretch>
            <a:fillRect/>
          </a:stretch>
        </p:blipFill>
        <p:spPr>
          <a:xfrm>
            <a:off x="1752601" y="1905000"/>
            <a:ext cx="4236803" cy="3886200"/>
          </a:xfrm>
          <a:prstGeom prst="rect">
            <a:avLst/>
          </a:prstGeom>
        </p:spPr>
      </p:pic>
      <p:pic>
        <p:nvPicPr>
          <p:cNvPr id="4" name="Picture 3" descr="download (4).jpg"/>
          <p:cNvPicPr>
            <a:picLocks noChangeAspect="1"/>
          </p:cNvPicPr>
          <p:nvPr/>
        </p:nvPicPr>
        <p:blipFill>
          <a:blip r:embed="rId3"/>
          <a:srcRect l="5349" r="6761" b="5882"/>
          <a:stretch>
            <a:fillRect/>
          </a:stretch>
        </p:blipFill>
        <p:spPr>
          <a:xfrm>
            <a:off x="6248400" y="1905000"/>
            <a:ext cx="4210050" cy="3886200"/>
          </a:xfrm>
          <a:prstGeom prst="rect">
            <a:avLst/>
          </a:prstGeom>
        </p:spPr>
      </p:pic>
      <p:sp>
        <p:nvSpPr>
          <p:cNvPr id="5" name="Rectangle 4"/>
          <p:cNvSpPr/>
          <p:nvPr/>
        </p:nvSpPr>
        <p:spPr>
          <a:xfrm>
            <a:off x="1524000" y="0"/>
            <a:ext cx="9144000" cy="6858000"/>
          </a:xfrm>
          <a:prstGeom prst="rect">
            <a:avLst/>
          </a:pr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152400"/>
            <a:ext cx="8839200" cy="6553200"/>
          </a:xfrm>
          <a:prstGeom prst="rect">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33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76200"/>
            <a:ext cx="8229600" cy="715962"/>
          </a:xfrm>
          <a:prstGeom prst="rect">
            <a:avLst/>
          </a:prstGeom>
        </p:spPr>
        <p:txBody>
          <a:bodyPr spcFirstLastPara="1" numCol="1">
            <a:prstTxWarp prst="textArchDown">
              <a:avLst>
                <a:gd name="adj" fmla="val 205401"/>
              </a:avLst>
            </a:prstTxWarp>
            <a:normAutofit fontScale="97500"/>
          </a:bodyPr>
          <a:lstStyle/>
          <a:p>
            <a:pPr algn="ctr">
              <a:spcBef>
                <a:spcPct val="0"/>
              </a:spcBef>
              <a:defRPr/>
            </a:pPr>
            <a:r>
              <a:rPr lang="bn-IN" sz="4000" dirty="0">
                <a:ln>
                  <a:solidFill>
                    <a:schemeClr val="tx1">
                      <a:lumMod val="85000"/>
                      <a:lumOff val="15000"/>
                    </a:schemeClr>
                  </a:solidFill>
                </a:ln>
                <a:effectLst>
                  <a:glow rad="228600">
                    <a:schemeClr val="accent1">
                      <a:satMod val="175000"/>
                      <a:alpha val="40000"/>
                    </a:schemeClr>
                  </a:glow>
                </a:effectLst>
                <a:latin typeface="NikoshBAN" panose="02000000000000000000" pitchFamily="2" charset="0"/>
                <a:ea typeface="+mj-ea"/>
                <a:cs typeface="NikoshBAN" panose="02000000000000000000" pitchFamily="2" charset="0"/>
              </a:rPr>
              <a:t>পরিচিতি</a:t>
            </a:r>
            <a:endParaRPr lang="en-US" sz="4000" dirty="0">
              <a:ln>
                <a:solidFill>
                  <a:schemeClr val="tx1">
                    <a:lumMod val="85000"/>
                    <a:lumOff val="15000"/>
                  </a:schemeClr>
                </a:solidFill>
              </a:ln>
              <a:effectLst>
                <a:glow rad="228600">
                  <a:schemeClr val="accent1">
                    <a:satMod val="175000"/>
                    <a:alpha val="40000"/>
                  </a:schemeClr>
                </a:glow>
              </a:effectLst>
              <a:latin typeface="NikoshBAN" panose="02000000000000000000" pitchFamily="2" charset="0"/>
              <a:ea typeface="+mj-ea"/>
              <a:cs typeface="NikoshBAN" panose="02000000000000000000" pitchFamily="2" charset="0"/>
            </a:endParaRPr>
          </a:p>
        </p:txBody>
      </p:sp>
      <p:sp>
        <p:nvSpPr>
          <p:cNvPr id="5" name="Content Placeholder 2"/>
          <p:cNvSpPr txBox="1">
            <a:spLocks/>
          </p:cNvSpPr>
          <p:nvPr/>
        </p:nvSpPr>
        <p:spPr>
          <a:xfrm>
            <a:off x="1752600" y="1265238"/>
            <a:ext cx="6477000" cy="3001963"/>
          </a:xfrm>
          <a:prstGeom prst="rect">
            <a:avLst/>
          </a:prstGeom>
        </p:spPr>
        <p:txBody>
          <a:bodyPr>
            <a:noAutofit/>
          </a:bodyPr>
          <a:lstStyle/>
          <a:p>
            <a:pPr marL="342900" indent="-342900">
              <a:spcBef>
                <a:spcPct val="20000"/>
              </a:spcBef>
              <a:defRPr/>
            </a:pPr>
            <a:endParaRPr lang="bn-IN" sz="2400" dirty="0">
              <a:latin typeface="NikoshBAN" panose="02000000000000000000" pitchFamily="2" charset="0"/>
              <a:cs typeface="NikoshBAN" panose="02000000000000000000" pitchFamily="2" charset="0"/>
            </a:endParaRPr>
          </a:p>
          <a:p>
            <a:pPr marL="342900" indent="-342900">
              <a:spcBef>
                <a:spcPct val="20000"/>
              </a:spcBef>
              <a:defRPr/>
            </a:pPr>
            <a:endParaRPr lang="bn-IN" sz="2400" dirty="0">
              <a:latin typeface="NikoshBAN" panose="02000000000000000000" pitchFamily="2" charset="0"/>
              <a:cs typeface="NikoshBAN" panose="02000000000000000000" pitchFamily="2" charset="0"/>
            </a:endParaRPr>
          </a:p>
          <a:p>
            <a:pPr marL="342900" indent="-342900">
              <a:spcBef>
                <a:spcPct val="20000"/>
              </a:spcBef>
              <a:defRPr/>
            </a:pPr>
            <a:endParaRPr lang="bn-IN" sz="2400" dirty="0">
              <a:latin typeface="NikoshBAN" panose="02000000000000000000" pitchFamily="2" charset="0"/>
              <a:cs typeface="NikoshBAN" panose="02000000000000000000" pitchFamily="2" charset="0"/>
            </a:endParaRPr>
          </a:p>
          <a:p>
            <a:pPr marL="342900" indent="-342900">
              <a:spcBef>
                <a:spcPct val="20000"/>
              </a:spcBef>
              <a:defRPr/>
            </a:pPr>
            <a:endParaRPr lang="bn-IN" sz="2400" dirty="0">
              <a:latin typeface="NikoshBAN" panose="02000000000000000000" pitchFamily="2" charset="0"/>
              <a:cs typeface="NikoshBAN" panose="02000000000000000000" pitchFamily="2" charset="0"/>
            </a:endParaRPr>
          </a:p>
          <a:p>
            <a:pPr marL="342900" indent="-342900">
              <a:spcBef>
                <a:spcPct val="20000"/>
              </a:spcBef>
              <a:defRPr/>
            </a:pPr>
            <a:endParaRPr lang="bn-IN" sz="2400" dirty="0">
              <a:latin typeface="NikoshBAN" panose="02000000000000000000" pitchFamily="2" charset="0"/>
              <a:cs typeface="NikoshBAN" panose="02000000000000000000" pitchFamily="2" charset="0"/>
            </a:endParaRPr>
          </a:p>
          <a:p>
            <a:pPr marL="342900" indent="-342900">
              <a:spcBef>
                <a:spcPct val="20000"/>
              </a:spcBef>
              <a:defRPr/>
            </a:pPr>
            <a:endParaRPr lang="bn-IN" sz="2400" dirty="0">
              <a:latin typeface="NikoshBAN" panose="02000000000000000000" pitchFamily="2" charset="0"/>
              <a:cs typeface="NikoshBAN" panose="02000000000000000000" pitchFamily="2" charset="0"/>
            </a:endParaRPr>
          </a:p>
          <a:p>
            <a:pPr marL="342900" indent="-342900">
              <a:spcBef>
                <a:spcPct val="20000"/>
              </a:spcBef>
              <a:defRPr/>
            </a:pPr>
            <a:r>
              <a:rPr lang="en-US" sz="2400" dirty="0" err="1"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নজরুল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ইসলাম</a:t>
            </a:r>
            <a:r>
              <a:rPr lang="en-US" sz="2400" dirty="0" smtClean="0">
                <a:latin typeface="NikoshBAN" panose="02000000000000000000" pitchFamily="2" charset="0"/>
                <a:cs typeface="NikoshBAN" panose="02000000000000000000" pitchFamily="2" charset="0"/>
              </a:rPr>
              <a:t> </a:t>
            </a:r>
            <a:endParaRPr lang="bn-IN" sz="2400" dirty="0">
              <a:latin typeface="NikoshBAN" panose="02000000000000000000" pitchFamily="2" charset="0"/>
              <a:cs typeface="NikoshBAN" panose="02000000000000000000" pitchFamily="2" charset="0"/>
            </a:endParaRPr>
          </a:p>
          <a:p>
            <a:pPr marL="342900" indent="-342900">
              <a:spcBef>
                <a:spcPct val="20000"/>
              </a:spcBef>
              <a:defRPr/>
            </a:pPr>
            <a:r>
              <a:rPr lang="bn-IN" sz="2400" dirty="0">
                <a:latin typeface="NikoshBAN" panose="02000000000000000000" pitchFamily="2" charset="0"/>
                <a:cs typeface="NikoshBAN" panose="02000000000000000000" pitchFamily="2" charset="0"/>
              </a:rPr>
              <a:t>সহকারী </a:t>
            </a:r>
            <a:r>
              <a:rPr lang="bn-IN" sz="2400" dirty="0" smtClean="0">
                <a:latin typeface="NikoshBAN" panose="02000000000000000000" pitchFamily="2" charset="0"/>
                <a:cs typeface="NikoshBAN" panose="02000000000000000000" pitchFamily="2" charset="0"/>
              </a:rPr>
              <a:t>শিক্ষক(</a:t>
            </a:r>
            <a:r>
              <a:rPr lang="en-US" sz="2400" dirty="0" err="1" smtClean="0">
                <a:latin typeface="NikoshBAN" panose="02000000000000000000" pitchFamily="2" charset="0"/>
                <a:cs typeface="NikoshBAN" panose="02000000000000000000" pitchFamily="2" charset="0"/>
              </a:rPr>
              <a:t>আইসিটি</a:t>
            </a:r>
            <a:r>
              <a:rPr lang="bn-IN" sz="2400" dirty="0" smtClean="0">
                <a:latin typeface="NikoshBAN" panose="02000000000000000000" pitchFamily="2" charset="0"/>
                <a:cs typeface="NikoshBAN" panose="02000000000000000000" pitchFamily="2" charset="0"/>
              </a:rPr>
              <a:t>)</a:t>
            </a:r>
            <a:endParaRPr lang="bn-IN" sz="2400" dirty="0">
              <a:latin typeface="NikoshBAN" panose="02000000000000000000" pitchFamily="2" charset="0"/>
              <a:cs typeface="NikoshBAN" panose="02000000000000000000" pitchFamily="2" charset="0"/>
            </a:endParaRPr>
          </a:p>
          <a:p>
            <a:pPr marL="342900" indent="-342900">
              <a:spcBef>
                <a:spcPct val="20000"/>
              </a:spcBef>
              <a:defRPr/>
            </a:pPr>
            <a:r>
              <a:rPr lang="en-US" sz="2400" dirty="0" err="1" smtClean="0">
                <a:latin typeface="NikoshBAN" panose="02000000000000000000" pitchFamily="2" charset="0"/>
                <a:cs typeface="NikoshBAN" panose="02000000000000000000" pitchFamily="2" charset="0"/>
              </a:rPr>
              <a:t>কিসামত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ডি.এস.আই</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দাখিল </a:t>
            </a:r>
            <a:r>
              <a:rPr lang="bn-IN" sz="2400" dirty="0">
                <a:latin typeface="NikoshBAN" panose="02000000000000000000" pitchFamily="2" charset="0"/>
                <a:cs typeface="NikoshBAN" panose="02000000000000000000" pitchFamily="2" charset="0"/>
              </a:rPr>
              <a:t>মাদ্রাসা</a:t>
            </a:r>
          </a:p>
          <a:p>
            <a:pPr marL="342900" indent="-342900">
              <a:spcBef>
                <a:spcPct val="20000"/>
              </a:spcBef>
              <a:defRPr/>
            </a:pPr>
            <a:r>
              <a:rPr lang="bn-IN" sz="2400" dirty="0">
                <a:latin typeface="NikoshBAN" panose="02000000000000000000" pitchFamily="2" charset="0"/>
                <a:cs typeface="NikoshBAN" panose="02000000000000000000" pitchFamily="2" charset="0"/>
              </a:rPr>
              <a:t>রাজৈর, মাদারীপুর।</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6932692" y="3842751"/>
            <a:ext cx="4648200" cy="1569660"/>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শ্রেণিঃ সপ্তম</a:t>
            </a:r>
          </a:p>
          <a:p>
            <a:r>
              <a:rPr lang="bn-IN" sz="2400" dirty="0">
                <a:latin typeface="NikoshBAN" panose="02000000000000000000" pitchFamily="2" charset="0"/>
                <a:cs typeface="NikoshBAN" panose="02000000000000000000" pitchFamily="2" charset="0"/>
              </a:rPr>
              <a:t>বিষয়ঃ বাংলাদেশ ও বিশ্বপরিচয়</a:t>
            </a:r>
          </a:p>
          <a:p>
            <a:r>
              <a:rPr lang="bn-IN" sz="2400" dirty="0">
                <a:latin typeface="NikoshBAN" panose="02000000000000000000" pitchFamily="2" charset="0"/>
                <a:cs typeface="NikoshBAN" panose="02000000000000000000" pitchFamily="2" charset="0"/>
              </a:rPr>
              <a:t>অধ্যায়ঃ দ্বিতীয়</a:t>
            </a:r>
          </a:p>
          <a:p>
            <a:r>
              <a:rPr lang="bn-IN" sz="2400" dirty="0">
                <a:latin typeface="NikoshBAN" panose="02000000000000000000" pitchFamily="2" charset="0"/>
                <a:cs typeface="NikoshBAN" panose="02000000000000000000" pitchFamily="2" charset="0"/>
              </a:rPr>
              <a:t>সময়ঃ </a:t>
            </a:r>
            <a:r>
              <a:rPr lang="en-US" sz="2400" dirty="0" smtClean="0">
                <a:latin typeface="NikoshBAN" panose="02000000000000000000" pitchFamily="2" charset="0"/>
                <a:cs typeface="NikoshBAN" panose="02000000000000000000" pitchFamily="2" charset="0"/>
              </a:rPr>
              <a:t>৪</a:t>
            </a:r>
            <a:r>
              <a:rPr lang="bn-IN" sz="2400" dirty="0" smtClean="0">
                <a:latin typeface="NikoshBAN" panose="02000000000000000000" pitchFamily="2" charset="0"/>
                <a:cs typeface="NikoshBAN" panose="02000000000000000000" pitchFamily="2" charset="0"/>
              </a:rPr>
              <a:t>০ </a:t>
            </a:r>
            <a:r>
              <a:rPr lang="bn-IN" sz="2400" dirty="0">
                <a:latin typeface="NikoshBAN" panose="02000000000000000000" pitchFamily="2" charset="0"/>
                <a:cs typeface="NikoshBAN" panose="02000000000000000000" pitchFamily="2" charset="0"/>
              </a:rPr>
              <a:t>মিনিট</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1524000" y="0"/>
            <a:ext cx="9144000" cy="6858000"/>
          </a:xfrm>
          <a:prstGeom prst="rect">
            <a:avLst/>
          </a:prstGeom>
          <a:noFill/>
          <a:ln w="952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xmlns="" id="{89200178-CC75-42D0-9C03-F5F28F9E31FE}"/>
              </a:ext>
            </a:extLst>
          </p:cNvPr>
          <p:cNvSpPr/>
          <p:nvPr/>
        </p:nvSpPr>
        <p:spPr>
          <a:xfrm>
            <a:off x="1981200" y="1537997"/>
            <a:ext cx="2199992" cy="1982709"/>
          </a:xfrm>
          <a:prstGeom prst="ellipse">
            <a:avLst/>
          </a:prstGeom>
          <a:blipFill dpi="0" rotWithShape="1">
            <a:blip r:embed="rId2"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41286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1+#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764407_303.jpg"/>
          <p:cNvPicPr>
            <a:picLocks noChangeAspect="1"/>
          </p:cNvPicPr>
          <p:nvPr/>
        </p:nvPicPr>
        <p:blipFill>
          <a:blip r:embed="rId2"/>
          <a:srcRect l="8514" t="-840" r="13285" b="2241"/>
          <a:stretch>
            <a:fillRect/>
          </a:stretch>
        </p:blipFill>
        <p:spPr>
          <a:xfrm>
            <a:off x="1524001" y="0"/>
            <a:ext cx="3758045" cy="2667000"/>
          </a:xfrm>
          <a:prstGeom prst="rect">
            <a:avLst/>
          </a:prstGeom>
          <a:ln>
            <a:noFill/>
          </a:ln>
          <a:effectLst>
            <a:outerShdw blurRad="292100" dist="139700" dir="2700000" algn="tl" rotWithShape="0">
              <a:srgbClr val="333333">
                <a:alpha val="65000"/>
              </a:srgbClr>
            </a:outerShdw>
          </a:effectLst>
        </p:spPr>
      </p:pic>
      <p:pic>
        <p:nvPicPr>
          <p:cNvPr id="3" name="Picture 2" descr="41764432_302.jpg"/>
          <p:cNvPicPr>
            <a:picLocks noChangeAspect="1"/>
          </p:cNvPicPr>
          <p:nvPr/>
        </p:nvPicPr>
        <p:blipFill>
          <a:blip r:embed="rId3"/>
          <a:srcRect l="5217" r="4783"/>
          <a:stretch>
            <a:fillRect/>
          </a:stretch>
        </p:blipFill>
        <p:spPr>
          <a:xfrm>
            <a:off x="6526722" y="0"/>
            <a:ext cx="4141279" cy="2590800"/>
          </a:xfrm>
          <a:prstGeom prst="rect">
            <a:avLst/>
          </a:prstGeom>
          <a:ln>
            <a:noFill/>
          </a:ln>
          <a:effectLst>
            <a:outerShdw blurRad="292100" dist="139700" dir="2700000" algn="tl" rotWithShape="0">
              <a:srgbClr val="333333">
                <a:alpha val="65000"/>
              </a:srgbClr>
            </a:outerShdw>
          </a:effectLst>
        </p:spPr>
      </p:pic>
      <p:pic>
        <p:nvPicPr>
          <p:cNvPr id="4" name="Picture 3" descr="41764424_302.jpg"/>
          <p:cNvPicPr>
            <a:picLocks noChangeAspect="1"/>
          </p:cNvPicPr>
          <p:nvPr/>
        </p:nvPicPr>
        <p:blipFill>
          <a:blip r:embed="rId4"/>
          <a:srcRect r="11304"/>
          <a:stretch>
            <a:fillRect/>
          </a:stretch>
        </p:blipFill>
        <p:spPr>
          <a:xfrm>
            <a:off x="1524000" y="4191000"/>
            <a:ext cx="3886200" cy="2667000"/>
          </a:xfrm>
          <a:prstGeom prst="rect">
            <a:avLst/>
          </a:prstGeom>
          <a:ln>
            <a:noFill/>
          </a:ln>
          <a:effectLst>
            <a:outerShdw blurRad="292100" dist="139700" dir="2700000" algn="tl" rotWithShape="0">
              <a:srgbClr val="333333">
                <a:alpha val="65000"/>
              </a:srgbClr>
            </a:outerShdw>
          </a:effectLst>
        </p:spPr>
      </p:pic>
      <p:pic>
        <p:nvPicPr>
          <p:cNvPr id="5" name="Picture 4" descr="image_24263_1592559083.jpg"/>
          <p:cNvPicPr>
            <a:picLocks noChangeAspect="1"/>
          </p:cNvPicPr>
          <p:nvPr/>
        </p:nvPicPr>
        <p:blipFill>
          <a:blip r:embed="rId5"/>
          <a:srcRect l="6703" t="3030" r="12864"/>
          <a:stretch>
            <a:fillRect/>
          </a:stretch>
        </p:blipFill>
        <p:spPr>
          <a:xfrm>
            <a:off x="6553200" y="4191000"/>
            <a:ext cx="4076700" cy="26670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5334000" y="2819400"/>
            <a:ext cx="1371600" cy="1219200"/>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dirty="0">
                <a:solidFill>
                  <a:srgbClr val="FFFF00"/>
                </a:solidFill>
                <a:latin typeface="SutonnyOMJ" pitchFamily="2" charset="0"/>
                <a:cs typeface="SutonnyOMJ" pitchFamily="2" charset="0"/>
              </a:rPr>
              <a:t>?</a:t>
            </a:r>
            <a:endParaRPr lang="en-US" sz="13800" dirty="0">
              <a:solidFill>
                <a:srgbClr val="FFFF00"/>
              </a:solidFill>
              <a:latin typeface="SutonnyOMJ" pitchFamily="2" charset="0"/>
              <a:cs typeface="SutonnyOMJ" pitchFamily="2" charset="0"/>
            </a:endParaRPr>
          </a:p>
        </p:txBody>
      </p:sp>
      <p:sp>
        <p:nvSpPr>
          <p:cNvPr id="7" name="TextBox 6"/>
          <p:cNvSpPr txBox="1"/>
          <p:nvPr/>
        </p:nvSpPr>
        <p:spPr>
          <a:xfrm>
            <a:off x="1524000" y="2819400"/>
            <a:ext cx="7239000"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আজকের পাঠ</a:t>
            </a:r>
          </a:p>
          <a:p>
            <a:r>
              <a:rPr lang="bn-IN" sz="3600" dirty="0">
                <a:latin typeface="NikoshBAN" panose="02000000000000000000" pitchFamily="2" charset="0"/>
                <a:cs typeface="NikoshBAN" panose="02000000000000000000" pitchFamily="2" charset="0"/>
              </a:rPr>
              <a:t>বাংলাদেশের সংস্কৃতি ও সাংস্কৃতিক </a:t>
            </a:r>
            <a:r>
              <a:rPr lang="bn-IN" sz="3600" dirty="0" smtClean="0">
                <a:latin typeface="NikoshBAN" panose="02000000000000000000" pitchFamily="2" charset="0"/>
                <a:cs typeface="NikoshBAN" panose="02000000000000000000" pitchFamily="2" charset="0"/>
              </a:rPr>
              <a:t>বৈচি</a:t>
            </a:r>
            <a:r>
              <a:rPr lang="en-US" sz="3600" dirty="0" err="1" smtClean="0">
                <a:latin typeface="NikoshBAN" panose="02000000000000000000" pitchFamily="2" charset="0"/>
                <a:cs typeface="NikoshBAN" panose="02000000000000000000" pitchFamily="2" charset="0"/>
              </a:rPr>
              <a:t>ত্র্য</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62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grpId="1" nodeType="clickEffect">
                                  <p:stCondLst>
                                    <p:cond delay="0"/>
                                  </p:stCondLst>
                                  <p:childTnLst>
                                    <p:anim calcmode="lin" valueType="num">
                                      <p:cBhvr>
                                        <p:cTn id="34" dur="500"/>
                                        <p:tgtEl>
                                          <p:spTgt spid="6"/>
                                        </p:tgtEl>
                                        <p:attrNameLst>
                                          <p:attrName>ppt_w</p:attrName>
                                        </p:attrNameLst>
                                      </p:cBhvr>
                                      <p:tavLst>
                                        <p:tav tm="0">
                                          <p:val>
                                            <p:strVal val="ppt_w"/>
                                          </p:val>
                                        </p:tav>
                                        <p:tav tm="100000">
                                          <p:val>
                                            <p:fltVal val="0"/>
                                          </p:val>
                                        </p:tav>
                                      </p:tavLst>
                                    </p:anim>
                                    <p:anim calcmode="lin" valueType="num">
                                      <p:cBhvr>
                                        <p:cTn id="35" dur="500"/>
                                        <p:tgtEl>
                                          <p:spTgt spid="6"/>
                                        </p:tgtEl>
                                        <p:attrNameLst>
                                          <p:attrName>ppt_h</p:attrName>
                                        </p:attrNameLst>
                                      </p:cBhvr>
                                      <p:tavLst>
                                        <p:tav tm="0">
                                          <p:val>
                                            <p:strVal val="ppt_h"/>
                                          </p:val>
                                        </p:tav>
                                        <p:tav tm="100000">
                                          <p:val>
                                            <p:fltVal val="0"/>
                                          </p:val>
                                        </p:tav>
                                      </p:tavLst>
                                    </p:anim>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ppt_w</p:attrName>
                                        </p:attrNameLst>
                                      </p:cBhvr>
                                      <p:tavLst>
                                        <p:tav tm="0">
                                          <p:val>
                                            <p:fltVal val="0"/>
                                          </p:val>
                                        </p:tav>
                                        <p:tav tm="100000">
                                          <p:val>
                                            <p:strVal val="#ppt_w"/>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705" y="407454"/>
            <a:ext cx="3253966" cy="1192747"/>
          </a:xfrm>
        </p:spPr>
        <p:txBody>
          <a:bodyPr>
            <a:normAutofit/>
          </a:bodyPr>
          <a:lstStyle/>
          <a:p>
            <a:r>
              <a:rPr lang="bn-IN" sz="6600" dirty="0">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524000" y="1600201"/>
            <a:ext cx="9144000" cy="4525963"/>
          </a:xfrm>
        </p:spPr>
        <p:txBody>
          <a:bodyPr>
            <a:normAutofit/>
          </a:bodyPr>
          <a:lstStyle/>
          <a:p>
            <a:pPr>
              <a:buFont typeface="Wingdings" pitchFamily="2" charset="2"/>
              <a:buChar char="Ø"/>
            </a:pPr>
            <a:r>
              <a:rPr lang="bn-IN" sz="4800" dirty="0" smtClean="0">
                <a:latin typeface="NikoshBAN" panose="02000000000000000000" pitchFamily="2" charset="0"/>
                <a:cs typeface="NikoshBAN" panose="02000000000000000000" pitchFamily="2" charset="0"/>
              </a:rPr>
              <a:t>সংস্কৃতি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বলতে</a:t>
            </a:r>
            <a:r>
              <a:rPr lang="bn-IN" sz="4800" dirty="0" smtClean="0">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পারবে।</a:t>
            </a:r>
          </a:p>
          <a:p>
            <a:pPr>
              <a:buFont typeface="Wingdings" pitchFamily="2" charset="2"/>
              <a:buChar char="Ø"/>
            </a:pPr>
            <a:r>
              <a:rPr lang="bn-IN" sz="4800" dirty="0">
                <a:latin typeface="NikoshBAN" panose="02000000000000000000" pitchFamily="2" charset="0"/>
                <a:cs typeface="NikoshBAN" panose="02000000000000000000" pitchFamily="2" charset="0"/>
              </a:rPr>
              <a:t> সাংস্কৃতিক বৈচিত্রে ধর্মের ভূমিকা ব্যাখ্যা করতে </a:t>
            </a:r>
            <a:r>
              <a:rPr lang="bn-IN" sz="4800" dirty="0" smtClean="0">
                <a:latin typeface="NikoshBAN" panose="02000000000000000000" pitchFamily="2" charset="0"/>
                <a:cs typeface="NikoshBAN" panose="02000000000000000000" pitchFamily="2" charset="0"/>
              </a:rPr>
              <a:t>পারবে</a:t>
            </a:r>
            <a:r>
              <a:rPr lang="bn-IN" sz="4800" dirty="0">
                <a:latin typeface="NikoshBAN" panose="02000000000000000000" pitchFamily="2" charset="0"/>
                <a:cs typeface="NikoshBAN" panose="02000000000000000000" pitchFamily="2" charset="0"/>
              </a:rPr>
              <a:t>।</a:t>
            </a:r>
          </a:p>
          <a:p>
            <a:pPr>
              <a:buFont typeface="Wingdings" pitchFamily="2" charset="2"/>
              <a:buChar char="Ø"/>
            </a:pPr>
            <a:r>
              <a:rPr lang="bn-IN" sz="4800" dirty="0">
                <a:latin typeface="NikoshBAN" panose="02000000000000000000" pitchFamily="2" charset="0"/>
                <a:cs typeface="NikoshBAN" panose="02000000000000000000" pitchFamily="2" charset="0"/>
              </a:rPr>
              <a:t> ভাষা ভেদে সাংস্কৃতিক বৈচিত্রের বর্ণনা </a:t>
            </a:r>
            <a:r>
              <a:rPr lang="en-US" sz="4800" dirty="0" err="1" smtClean="0">
                <a:latin typeface="NikoshBAN" panose="02000000000000000000" pitchFamily="2" charset="0"/>
                <a:cs typeface="NikoshBAN" panose="02000000000000000000" pitchFamily="2" charset="0"/>
              </a:rPr>
              <a:t>করতে</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a:p>
            <a:pPr>
              <a:buNone/>
            </a:pPr>
            <a:r>
              <a:rPr lang="en-US" sz="4800" dirty="0">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পারবে।</a:t>
            </a:r>
            <a:endParaRPr lang="en-US" sz="4800" dirty="0">
              <a:latin typeface="NikoshBAN" panose="02000000000000000000" pitchFamily="2" charset="0"/>
              <a:cs typeface="NikoshBAN" panose="02000000000000000000" pitchFamily="2" charset="0"/>
            </a:endParaRPr>
          </a:p>
        </p:txBody>
      </p:sp>
      <p:sp>
        <p:nvSpPr>
          <p:cNvPr id="4" name="Rectangle 3"/>
          <p:cNvSpPr/>
          <p:nvPr/>
        </p:nvSpPr>
        <p:spPr>
          <a:xfrm>
            <a:off x="1524000" y="0"/>
            <a:ext cx="9144000" cy="6858000"/>
          </a:xfrm>
          <a:prstGeom prst="rect">
            <a:avLst/>
          </a:prstGeom>
          <a:noFill/>
          <a:ln w="952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6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108770"/>
            <a:ext cx="5867400" cy="1938992"/>
          </a:xfrm>
          <a:prstGeom prst="rect">
            <a:avLst/>
          </a:prstGeom>
        </p:spPr>
        <p:txBody>
          <a:bodyPr wrap="square">
            <a:spAutoFit/>
          </a:bodyPr>
          <a:lstStyle/>
          <a:p>
            <a:r>
              <a:rPr lang="bn-IN" sz="2400" b="1" dirty="0">
                <a:latin typeface="NikoshBAN" panose="02000000000000000000" pitchFamily="2" charset="0"/>
                <a:cs typeface="NikoshBAN" panose="02000000000000000000" pitchFamily="2" charset="0"/>
              </a:rPr>
              <a:t>সংস্কৃতি</a:t>
            </a:r>
            <a:r>
              <a:rPr lang="bn-IN" sz="2400" dirty="0">
                <a:latin typeface="NikoshBAN" panose="02000000000000000000" pitchFamily="2" charset="0"/>
                <a:cs typeface="NikoshBAN" panose="02000000000000000000" pitchFamily="2" charset="0"/>
              </a:rPr>
              <a:t> (বা </a:t>
            </a:r>
            <a:r>
              <a:rPr lang="bn-IN" sz="2400" b="1" dirty="0">
                <a:latin typeface="NikoshBAN" panose="02000000000000000000" pitchFamily="2" charset="0"/>
                <a:cs typeface="NikoshBAN" panose="02000000000000000000" pitchFamily="2" charset="0"/>
              </a:rPr>
              <a:t>কৃষ্টি</a:t>
            </a:r>
            <a:r>
              <a:rPr lang="bn-IN"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hlinkClick r:id="rId2" tooltip="ইংরেজি ভাষা"/>
              </a:rPr>
              <a:t>ইংরেজি</a:t>
            </a:r>
            <a:r>
              <a:rPr lang="bn-IN" sz="2400" dirty="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Culture</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কালচার) হলো সেই জটিল সামগ্রিকতা যাতে অন্তর্গত আছে </a:t>
            </a:r>
            <a:r>
              <a:rPr lang="bn-IN" sz="2400" u="sng" dirty="0">
                <a:latin typeface="NikoshBAN" panose="02000000000000000000" pitchFamily="2" charset="0"/>
                <a:cs typeface="NikoshBAN" panose="02000000000000000000" pitchFamily="2" charset="0"/>
                <a:hlinkClick r:id="rId3"/>
              </a:rPr>
              <a:t>জ্ঞান</a:t>
            </a:r>
            <a:r>
              <a:rPr lang="bn-IN" sz="2400" dirty="0">
                <a:latin typeface="NikoshBAN" panose="02000000000000000000" pitchFamily="2" charset="0"/>
                <a:cs typeface="NikoshBAN" panose="02000000000000000000" pitchFamily="2" charset="0"/>
              </a:rPr>
              <a:t>, বিশ্বাস, নৈতিকতা, </a:t>
            </a:r>
            <a:r>
              <a:rPr lang="bn-IN" sz="2400" dirty="0">
                <a:latin typeface="NikoshBAN" panose="02000000000000000000" pitchFamily="2" charset="0"/>
                <a:cs typeface="NikoshBAN" panose="02000000000000000000" pitchFamily="2" charset="0"/>
                <a:hlinkClick r:id="rId4" tooltip="শিল্প"/>
              </a:rPr>
              <a:t>শিল্প</a:t>
            </a:r>
            <a:r>
              <a:rPr lang="bn-IN"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hlinkClick r:id="rId5" tooltip="আইন"/>
              </a:rPr>
              <a:t>আইন</a:t>
            </a:r>
            <a:r>
              <a:rPr lang="bn-IN" sz="2400" dirty="0">
                <a:latin typeface="NikoshBAN" panose="02000000000000000000" pitchFamily="2" charset="0"/>
                <a:cs typeface="NikoshBAN" panose="02000000000000000000" pitchFamily="2" charset="0"/>
              </a:rPr>
              <a:t>, আচার এবং সমাজের একজন সদস্য হিসেবে মানুষের দ্বারা অর্জিত অন্য যেকোনো সম্ভাব্য সামর্থ্য বা অভ্যাস।</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1981200" y="381001"/>
            <a:ext cx="5257800"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এসো সংস্কৃতির সংজ্ঞা জানি</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2438400" y="3318570"/>
            <a:ext cx="7010400" cy="304698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প্রিয় শিক্ষার্থীবৃন্দ</a:t>
            </a:r>
          </a:p>
          <a:p>
            <a:r>
              <a:rPr lang="bn-IN" sz="3200" dirty="0">
                <a:latin typeface="NikoshBAN" panose="02000000000000000000" pitchFamily="2" charset="0"/>
                <a:cs typeface="NikoshBAN" panose="02000000000000000000" pitchFamily="2" charset="0"/>
              </a:rPr>
              <a:t>সংস্কৃতি মূলত ব্যপক অর্থ বহন করে, তোমার আমার গোচরে বা অগোচরে এ বিরাট বিশ্বভরে নানা জাতি গোষ্টি সমাজ সমষ্টি আমৃত্যু যে বিশ্বাস আচার লৌকিক সমাচার মান্য করে তা তাদের আপন আপন সংস্কৃতির পরিচয় বহন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34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381001"/>
            <a:ext cx="2895600" cy="1446550"/>
          </a:xfrm>
          <a:prstGeom prst="rect">
            <a:avLst/>
          </a:prstGeom>
          <a:noFill/>
        </p:spPr>
        <p:txBody>
          <a:bodyPr wrap="square" rtlCol="0">
            <a:spAutoFit/>
          </a:bodyPr>
          <a:lstStyle/>
          <a:p>
            <a:r>
              <a:rPr lang="bn-IN" sz="4400" dirty="0">
                <a:latin typeface="Nikosh" panose="02000000000000000000" pitchFamily="2" charset="0"/>
                <a:cs typeface="Nikosh" panose="02000000000000000000" pitchFamily="2" charset="0"/>
              </a:rPr>
              <a:t>  একক কাজ                </a:t>
            </a:r>
          </a:p>
          <a:p>
            <a:r>
              <a:rPr lang="bn-IN" sz="4400" dirty="0">
                <a:latin typeface="Nikosh" panose="02000000000000000000" pitchFamily="2" charset="0"/>
                <a:cs typeface="Nikosh" panose="02000000000000000000" pitchFamily="2" charset="0"/>
              </a:rPr>
              <a:t> সময় ২ মিনিট</a:t>
            </a:r>
            <a:endParaRPr lang="en-US" sz="4400" dirty="0">
              <a:latin typeface="Nikosh" panose="02000000000000000000" pitchFamily="2" charset="0"/>
              <a:cs typeface="Nikosh" panose="02000000000000000000" pitchFamily="2" charset="0"/>
            </a:endParaRPr>
          </a:p>
        </p:txBody>
      </p:sp>
      <p:sp>
        <p:nvSpPr>
          <p:cNvPr id="3" name="TextBox 2"/>
          <p:cNvSpPr txBox="1"/>
          <p:nvPr/>
        </p:nvSpPr>
        <p:spPr>
          <a:xfrm>
            <a:off x="4114800" y="4876801"/>
            <a:ext cx="3962400" cy="707886"/>
          </a:xfrm>
          <a:prstGeom prst="rect">
            <a:avLst/>
          </a:prstGeom>
          <a:noFill/>
        </p:spPr>
        <p:txBody>
          <a:bodyPr wrap="square" rtlCol="0">
            <a:spAutoFit/>
          </a:bodyPr>
          <a:lstStyle/>
          <a:p>
            <a:r>
              <a:rPr lang="bn-IN" sz="4000" dirty="0" smtClean="0">
                <a:latin typeface="Nikosh" panose="02000000000000000000" pitchFamily="2" charset="0"/>
                <a:cs typeface="Nikosh" panose="02000000000000000000" pitchFamily="2" charset="0"/>
              </a:rPr>
              <a:t>সংস্কৃতি</a:t>
            </a:r>
            <a:r>
              <a:rPr lang="en-US" sz="4000" dirty="0" smtClean="0">
                <a:latin typeface="Nikosh" panose="02000000000000000000" pitchFamily="2" charset="0"/>
                <a:cs typeface="Nikosh" panose="02000000000000000000" pitchFamily="2" charset="0"/>
              </a:rPr>
              <a:t> </a:t>
            </a:r>
            <a:r>
              <a:rPr lang="en-US" sz="4000" dirty="0" err="1" smtClean="0">
                <a:latin typeface="Nikosh" panose="02000000000000000000" pitchFamily="2" charset="0"/>
                <a:cs typeface="Nikosh" panose="02000000000000000000" pitchFamily="2" charset="0"/>
              </a:rPr>
              <a:t>কী</a:t>
            </a:r>
            <a:r>
              <a:rPr lang="bn-IN" sz="4000" dirty="0" smtClean="0">
                <a:latin typeface="Nikosh" panose="02000000000000000000" pitchFamily="2" charset="0"/>
                <a:cs typeface="Nikosh" panose="02000000000000000000" pitchFamily="2" charset="0"/>
              </a:rPr>
              <a:t> </a:t>
            </a:r>
            <a:r>
              <a:rPr lang="bn-IN" sz="4000" dirty="0">
                <a:latin typeface="Nikosh" panose="02000000000000000000" pitchFamily="2" charset="0"/>
                <a:cs typeface="Nikosh" panose="02000000000000000000" pitchFamily="2" charset="0"/>
              </a:rPr>
              <a:t>লিখ।</a:t>
            </a:r>
            <a:endParaRPr lang="en-US" sz="4000" dirty="0">
              <a:latin typeface="Nikosh" panose="02000000000000000000" pitchFamily="2" charset="0"/>
              <a:cs typeface="Nikosh" panose="02000000000000000000" pitchFamily="2" charset="0"/>
            </a:endParaRPr>
          </a:p>
        </p:txBody>
      </p:sp>
      <p:pic>
        <p:nvPicPr>
          <p:cNvPr id="4" name="Picture 3" descr="224009kalerkantho-2019-11-21-4.jpg"/>
          <p:cNvPicPr>
            <a:picLocks noChangeAspect="1"/>
          </p:cNvPicPr>
          <p:nvPr/>
        </p:nvPicPr>
        <p:blipFill>
          <a:blip r:embed="rId2"/>
          <a:srcRect l="11000" t="5280" r="2000" b="6936"/>
          <a:stretch>
            <a:fillRect/>
          </a:stretch>
        </p:blipFill>
        <p:spPr>
          <a:xfrm>
            <a:off x="3657600" y="1905001"/>
            <a:ext cx="4280140" cy="2607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22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8763000" y="457200"/>
            <a:ext cx="1524000" cy="1524000"/>
          </a:xfrm>
          <a:prstGeom prst="wedgeEllipseCallout">
            <a:avLst>
              <a:gd name="adj1" fmla="val -85329"/>
              <a:gd name="adj2" fmla="val 52133"/>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আদর্শ পাঠ</a:t>
            </a:r>
            <a:endParaRPr lang="en-US" sz="3600" dirty="0">
              <a:latin typeface="NikoshBAN" panose="02000000000000000000" pitchFamily="2" charset="0"/>
              <a:cs typeface="NikoshBAN" panose="02000000000000000000" pitchFamily="2" charset="0"/>
            </a:endParaRPr>
          </a:p>
        </p:txBody>
      </p:sp>
      <p:pic>
        <p:nvPicPr>
          <p:cNvPr id="4" name="Picture 3" descr="image_87063_1579403376.jpg"/>
          <p:cNvPicPr>
            <a:picLocks noChangeAspect="1"/>
          </p:cNvPicPr>
          <p:nvPr/>
        </p:nvPicPr>
        <p:blipFill>
          <a:blip r:embed="rId2"/>
          <a:srcRect l="50426" t="6154" r="9396" b="24615"/>
          <a:stretch>
            <a:fillRect/>
          </a:stretch>
        </p:blipFill>
        <p:spPr>
          <a:xfrm>
            <a:off x="6553200" y="1600200"/>
            <a:ext cx="1930400" cy="2971800"/>
          </a:xfrm>
          <a:prstGeom prst="rect">
            <a:avLst/>
          </a:prstGeom>
          <a:ln>
            <a:noFill/>
          </a:ln>
          <a:effectLst>
            <a:softEdge rad="112500"/>
          </a:effectLst>
        </p:spPr>
      </p:pic>
      <p:sp>
        <p:nvSpPr>
          <p:cNvPr id="5" name="Oval Callout 4"/>
          <p:cNvSpPr/>
          <p:nvPr/>
        </p:nvSpPr>
        <p:spPr>
          <a:xfrm flipH="1">
            <a:off x="2057400" y="1676400"/>
            <a:ext cx="1371600" cy="1143000"/>
          </a:xfrm>
          <a:prstGeom prst="wedgeEllipseCallout">
            <a:avLst>
              <a:gd name="adj1" fmla="val -41346"/>
              <a:gd name="adj2" fmla="val 96786"/>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সরব</a:t>
            </a:r>
          </a:p>
          <a:p>
            <a:pPr algn="ctr"/>
            <a:r>
              <a:rPr lang="bn-IN" sz="3200" dirty="0">
                <a:latin typeface="NikoshBAN" panose="02000000000000000000" pitchFamily="2" charset="0"/>
                <a:cs typeface="NikoshBAN" panose="02000000000000000000" pitchFamily="2" charset="0"/>
              </a:rPr>
              <a:t>পাঠ</a:t>
            </a:r>
            <a:endParaRPr lang="en-US" sz="3200" dirty="0">
              <a:latin typeface="NikoshBAN" panose="02000000000000000000" pitchFamily="2" charset="0"/>
              <a:cs typeface="NikoshBAN" panose="02000000000000000000" pitchFamily="2" charset="0"/>
            </a:endParaRPr>
          </a:p>
        </p:txBody>
      </p:sp>
      <p:pic>
        <p:nvPicPr>
          <p:cNvPr id="6" name="Picture 5" descr="agartala-school-4-9-17.jpg"/>
          <p:cNvPicPr>
            <a:picLocks noChangeAspect="1"/>
          </p:cNvPicPr>
          <p:nvPr/>
        </p:nvPicPr>
        <p:blipFill>
          <a:blip r:embed="rId3"/>
          <a:srcRect l="15333" t="5030" r="40667" b="2663"/>
          <a:stretch>
            <a:fillRect/>
          </a:stretch>
        </p:blipFill>
        <p:spPr>
          <a:xfrm>
            <a:off x="2895600" y="3124200"/>
            <a:ext cx="2514600" cy="2971800"/>
          </a:xfrm>
          <a:prstGeom prst="rect">
            <a:avLst/>
          </a:prstGeom>
          <a:ln>
            <a:noFill/>
          </a:ln>
          <a:effectLst>
            <a:softEdge rad="112500"/>
          </a:effectLst>
        </p:spPr>
      </p:pic>
      <p:sp>
        <p:nvSpPr>
          <p:cNvPr id="7" name="Rectangle 6"/>
          <p:cNvSpPr/>
          <p:nvPr/>
        </p:nvSpPr>
        <p:spPr>
          <a:xfrm>
            <a:off x="1524000" y="0"/>
            <a:ext cx="9144000" cy="6858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8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1600200" y="3967978"/>
            <a:ext cx="4614670" cy="2813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eid-20200507175209.jpg"/>
          <p:cNvPicPr>
            <a:picLocks noChangeAspect="1"/>
          </p:cNvPicPr>
          <p:nvPr/>
        </p:nvPicPr>
        <p:blipFill>
          <a:blip r:embed="rId3"/>
          <a:stretch>
            <a:fillRect/>
          </a:stretch>
        </p:blipFill>
        <p:spPr>
          <a:xfrm>
            <a:off x="1600200" y="76200"/>
            <a:ext cx="4191000" cy="2514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248400" y="3811013"/>
            <a:ext cx="4419600" cy="304698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ধর্ম মানুষের ব্যাক্তি ও সমাজ জীবনে খুবই বড় ভূমিকা পালন করে। ধর্মীয় অনুশাসনে মানুষ সুস্থ, সুন্দর ও সৎ জীবন যাপন করে।</a:t>
            </a:r>
          </a:p>
          <a:p>
            <a:endParaRPr lang="bn-IN"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2590800" y="2819401"/>
            <a:ext cx="7315200" cy="954107"/>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মুসলমান সংস্কৃতির একটি বড় অংশ তাদের দুটি ঈদ-</a:t>
            </a:r>
          </a:p>
          <a:p>
            <a:r>
              <a:rPr lang="bn-IN" sz="2800" dirty="0">
                <a:latin typeface="NikoshBAN" panose="02000000000000000000" pitchFamily="2" charset="0"/>
                <a:cs typeface="NikoshBAN" panose="02000000000000000000" pitchFamily="2" charset="0"/>
              </a:rPr>
              <a:t>ঈদুল ফিতর ও ঈদুল আযহা।</a:t>
            </a:r>
            <a:endParaRPr lang="en-US" sz="2800" dirty="0">
              <a:latin typeface="NikoshBAN" panose="02000000000000000000" pitchFamily="2" charset="0"/>
              <a:cs typeface="NikoshBAN" panose="02000000000000000000" pitchFamily="2" charset="0"/>
            </a:endParaRPr>
          </a:p>
        </p:txBody>
      </p:sp>
      <p:pic>
        <p:nvPicPr>
          <p:cNvPr id="6" name="Picture 5" descr="download (1).jpg"/>
          <p:cNvPicPr>
            <a:picLocks noChangeAspect="1"/>
          </p:cNvPicPr>
          <p:nvPr/>
        </p:nvPicPr>
        <p:blipFill>
          <a:blip r:embed="rId4"/>
          <a:stretch>
            <a:fillRect/>
          </a:stretch>
        </p:blipFill>
        <p:spPr>
          <a:xfrm>
            <a:off x="6116410" y="76200"/>
            <a:ext cx="447539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5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05"/>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 calcmode="lin" valueType="num">
                                      <p:cBhvr>
                                        <p:cTn id="14" dur="500" fill="hold"/>
                                        <p:tgtEl>
                                          <p:spTgt spid="2"/>
                                        </p:tgtEl>
                                        <p:attrNameLst>
                                          <p:attrName>ppt_x</p:attrName>
                                        </p:attrNameLst>
                                      </p:cBhvr>
                                      <p:tavLst>
                                        <p:tav tm="0">
                                          <p:val>
                                            <p:strVal val="#ppt_x-.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2).jpg"/>
          <p:cNvPicPr>
            <a:picLocks noChangeAspect="1"/>
          </p:cNvPicPr>
          <p:nvPr/>
        </p:nvPicPr>
        <p:blipFill>
          <a:blip r:embed="rId2"/>
          <a:srcRect r="10000" b="8889"/>
          <a:stretch>
            <a:fillRect/>
          </a:stretch>
        </p:blipFill>
        <p:spPr>
          <a:xfrm>
            <a:off x="1676401" y="3581400"/>
            <a:ext cx="4800599" cy="31242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35986741_303.jpg"/>
          <p:cNvPicPr>
            <a:picLocks noChangeAspect="1"/>
          </p:cNvPicPr>
          <p:nvPr/>
        </p:nvPicPr>
        <p:blipFill>
          <a:blip r:embed="rId3"/>
          <a:srcRect l="17012" t="8191"/>
          <a:stretch>
            <a:fillRect/>
          </a:stretch>
        </p:blipFill>
        <p:spPr>
          <a:xfrm>
            <a:off x="5622655" y="152400"/>
            <a:ext cx="4894929" cy="3048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 (1).jpg"/>
          <p:cNvPicPr>
            <a:picLocks noChangeAspect="1"/>
          </p:cNvPicPr>
          <p:nvPr/>
        </p:nvPicPr>
        <p:blipFill>
          <a:blip r:embed="rId4"/>
          <a:stretch>
            <a:fillRect/>
          </a:stretch>
        </p:blipFill>
        <p:spPr>
          <a:xfrm>
            <a:off x="2057401" y="600076"/>
            <a:ext cx="2143125" cy="2143125"/>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705600" y="3581401"/>
            <a:ext cx="3581400" cy="1077218"/>
          </a:xfrm>
          <a:prstGeom prst="rect">
            <a:avLst/>
          </a:prstGeom>
          <a:noFill/>
        </p:spPr>
        <p:txBody>
          <a:bodyPr wrap="square" rtlCol="0">
            <a:spAutoFit/>
          </a:bodyPr>
          <a:lstStyle/>
          <a:p>
            <a:r>
              <a:rPr lang="bn-IN" sz="3200" dirty="0">
                <a:ln>
                  <a:solidFill>
                    <a:schemeClr val="tx1"/>
                  </a:solidFill>
                </a:ln>
                <a:latin typeface="NikoshBAN" panose="02000000000000000000" pitchFamily="2" charset="0"/>
                <a:cs typeface="NikoshBAN" panose="02000000000000000000" pitchFamily="2" charset="0"/>
              </a:rPr>
              <a:t>হিন্দুদের ধর্মীয় সংস্কৃতি-</a:t>
            </a:r>
          </a:p>
          <a:p>
            <a:r>
              <a:rPr lang="bn-IN" sz="3200" dirty="0">
                <a:ln>
                  <a:solidFill>
                    <a:schemeClr val="tx1"/>
                  </a:solidFill>
                </a:ln>
                <a:latin typeface="NikoshBAN" panose="02000000000000000000" pitchFamily="2" charset="0"/>
                <a:cs typeface="NikoshBAN" panose="02000000000000000000" pitchFamily="2" charset="0"/>
              </a:rPr>
              <a:t>দুর্গা পূজা, দোল, ইত্যাদি</a:t>
            </a:r>
            <a:endParaRPr lang="en-US" sz="3200" dirty="0">
              <a:ln>
                <a:solidFill>
                  <a:schemeClr val="tx1"/>
                </a:solidFill>
              </a:ln>
              <a:latin typeface="NikoshBAN" panose="02000000000000000000" pitchFamily="2" charset="0"/>
              <a:cs typeface="NikoshBAN" panose="02000000000000000000" pitchFamily="2" charset="0"/>
            </a:endParaRPr>
          </a:p>
        </p:txBody>
      </p:sp>
      <p:sp>
        <p:nvSpPr>
          <p:cNvPr id="6" name="Rectangle 5"/>
          <p:cNvSpPr/>
          <p:nvPr/>
        </p:nvSpPr>
        <p:spPr>
          <a:xfrm>
            <a:off x="1524000" y="0"/>
            <a:ext cx="9144000" cy="6858000"/>
          </a:xfrm>
          <a:prstGeom prst="rect">
            <a:avLst/>
          </a:prstGeom>
          <a:noFill/>
          <a:ln w="984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0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444</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Nikosh</vt:lpstr>
      <vt:lpstr>NikoshBAN</vt:lpstr>
      <vt:lpstr>SutonnyOMJ</vt:lpstr>
      <vt:lpstr>Wingdings</vt:lpstr>
      <vt:lpstr>Office Theme</vt:lpstr>
      <vt:lpstr>মাল্টিমিডিয়া ক্লাসে সবাইকে স্বাগত</vt:lpstr>
      <vt:lpstr>PowerPoint Presentation</vt:lpstr>
      <vt:lpstr>PowerPoint Presentation</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Nazrul Islam</dc:creator>
  <cp:lastModifiedBy>Md Nazrul Islam</cp:lastModifiedBy>
  <cp:revision>13</cp:revision>
  <dcterms:created xsi:type="dcterms:W3CDTF">2022-01-18T16:08:06Z</dcterms:created>
  <dcterms:modified xsi:type="dcterms:W3CDTF">2022-01-18T16:26:28Z</dcterms:modified>
</cp:coreProperties>
</file>