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2" r:id="rId4"/>
    <p:sldId id="273" r:id="rId5"/>
    <p:sldId id="269" r:id="rId6"/>
    <p:sldId id="271" r:id="rId7"/>
    <p:sldId id="274" r:id="rId8"/>
    <p:sldId id="280" r:id="rId9"/>
    <p:sldId id="270" r:id="rId10"/>
    <p:sldId id="257" r:id="rId11"/>
    <p:sldId id="258" r:id="rId12"/>
    <p:sldId id="259" r:id="rId13"/>
    <p:sldId id="260" r:id="rId14"/>
    <p:sldId id="266" r:id="rId15"/>
    <p:sldId id="264" r:id="rId16"/>
    <p:sldId id="263" r:id="rId17"/>
    <p:sldId id="267" r:id="rId18"/>
    <p:sldId id="268" r:id="rId19"/>
    <p:sldId id="262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77DC5-1DB6-487F-82AF-3F35AAECC8F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3D7EB-59B5-457F-B40C-755B1E0A672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শিখন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ফল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B763B047-33E3-4052-B46F-9E50E9142B20}" type="parTrans" cxnId="{22EB7358-CA82-49A7-8F7E-E515F6A036CC}">
      <dgm:prSet/>
      <dgm:spPr/>
      <dgm:t>
        <a:bodyPr/>
        <a:lstStyle/>
        <a:p>
          <a:endParaRPr lang="en-US"/>
        </a:p>
      </dgm:t>
    </dgm:pt>
    <dgm:pt modelId="{5BD64F17-DAD6-4B8C-A4A6-05BAB110AF35}" type="sibTrans" cxnId="{22EB7358-CA82-49A7-8F7E-E515F6A036CC}">
      <dgm:prSet/>
      <dgm:spPr/>
      <dgm:t>
        <a:bodyPr/>
        <a:lstStyle/>
        <a:p>
          <a:endParaRPr lang="en-US"/>
        </a:p>
      </dgm:t>
    </dgm:pt>
    <dgm:pt modelId="{A035CAE6-FDDB-4D19-B114-857B23DCD02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মৌলিক</a:t>
          </a:r>
          <a:r>
            <a:rPr lang="en-US" sz="3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সংখ্যা</a:t>
          </a:r>
          <a:endParaRPr lang="en-US" sz="3200" dirty="0">
            <a:solidFill>
              <a:srgbClr val="FF0000"/>
            </a:solidFill>
            <a:latin typeface="Nikosh" pitchFamily="2" charset="0"/>
            <a:cs typeface="Nikosh" pitchFamily="2" charset="0"/>
          </a:endParaRPr>
        </a:p>
      </dgm:t>
    </dgm:pt>
    <dgm:pt modelId="{667A099A-51C7-4680-97F5-04662AFB0B5B}" type="parTrans" cxnId="{6B3B5930-1DD9-4E57-9E6A-94E1C04BC915}">
      <dgm:prSet/>
      <dgm:spPr/>
      <dgm:t>
        <a:bodyPr/>
        <a:lstStyle/>
        <a:p>
          <a:endParaRPr lang="en-US"/>
        </a:p>
      </dgm:t>
    </dgm:pt>
    <dgm:pt modelId="{AD86E6DE-CB8A-4DCF-A393-0F12FE4745BC}" type="sibTrans" cxnId="{6B3B5930-1DD9-4E57-9E6A-94E1C04BC915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AA457213-6531-42E7-99DD-A451A6F2C16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মৌলিক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গুণনীয়কের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সাহায্যে</a:t>
          </a:r>
          <a:r>
            <a:rPr lang="en-US" sz="2800" dirty="0" smtClean="0">
              <a:latin typeface="Nikosh" pitchFamily="2" charset="0"/>
              <a:cs typeface="Nikosh" pitchFamily="2" charset="0"/>
            </a:rPr>
            <a:t>  </a:t>
          </a:r>
          <a:r>
            <a:rPr lang="en-US" sz="2800" dirty="0" err="1" smtClean="0">
              <a:latin typeface="Nikosh" pitchFamily="2" charset="0"/>
              <a:cs typeface="Nikosh" pitchFamily="2" charset="0"/>
            </a:rPr>
            <a:t>বর্গমূল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DB87056A-344F-4ED7-ABBD-23941804E762}" type="parTrans" cxnId="{3BF3386D-31A5-43F1-8147-7774ECF2F754}">
      <dgm:prSet/>
      <dgm:spPr/>
      <dgm:t>
        <a:bodyPr/>
        <a:lstStyle/>
        <a:p>
          <a:endParaRPr lang="en-US"/>
        </a:p>
      </dgm:t>
    </dgm:pt>
    <dgm:pt modelId="{98BC87A8-71BE-427E-B82C-BE0E31C8E4EC}" type="sibTrans" cxnId="{3BF3386D-31A5-43F1-8147-7774ECF2F754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5BE0D393-FAF7-41D8-B05A-D5B18037D09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ভাগের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সাহায্যে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বর্গমূল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17BB8D33-64A9-408E-9B18-900934E13318}" type="parTrans" cxnId="{38DF9D49-40B7-41DA-A39A-056EF72B1A60}">
      <dgm:prSet/>
      <dgm:spPr/>
      <dgm:t>
        <a:bodyPr/>
        <a:lstStyle/>
        <a:p>
          <a:endParaRPr lang="en-US"/>
        </a:p>
      </dgm:t>
    </dgm:pt>
    <dgm:pt modelId="{41B7D6E6-164F-46FA-8CE7-6180BD75B008}" type="sibTrans" cxnId="{38DF9D49-40B7-41DA-A39A-056EF72B1A6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F11B4B5-91D2-41FD-8339-9E5451906F4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পাটি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গণিতের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মূল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উপপাদ্য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7D2952F5-490B-4E68-B026-BB563D987394}" type="parTrans" cxnId="{F276E7EB-3B36-4292-9CB7-58736EAE9A42}">
      <dgm:prSet/>
      <dgm:spPr/>
      <dgm:t>
        <a:bodyPr/>
        <a:lstStyle/>
        <a:p>
          <a:endParaRPr lang="en-US"/>
        </a:p>
      </dgm:t>
    </dgm:pt>
    <dgm:pt modelId="{85BDED96-B38B-4143-8237-B0B2CA5482C3}" type="sibTrans" cxnId="{F276E7EB-3B36-4292-9CB7-58736EAE9A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E2F001F-E29F-42FF-B388-4EBC6301902D}" type="pres">
      <dgm:prSet presAssocID="{09277DC5-1DB6-487F-82AF-3F35AAECC8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2FBBC-7163-4F87-8598-36737616D874}" type="pres">
      <dgm:prSet presAssocID="{28A3D7EB-59B5-457F-B40C-755B1E0A6728}" presName="centerShape" presStyleLbl="node0" presStyleIdx="0" presStyleCnt="1" custLinFactNeighborX="-92"/>
      <dgm:spPr/>
      <dgm:t>
        <a:bodyPr/>
        <a:lstStyle/>
        <a:p>
          <a:endParaRPr lang="en-US"/>
        </a:p>
      </dgm:t>
    </dgm:pt>
    <dgm:pt modelId="{FA8FA6F4-5E72-4230-873B-02B79071DAC6}" type="pres">
      <dgm:prSet presAssocID="{A035CAE6-FDDB-4D19-B114-857B23DCD026}" presName="node" presStyleLbl="node1" presStyleIdx="0" presStyleCnt="4" custRadScaleRad="100000" custRadScaleInc="-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DED46-7B07-4F74-B2EE-82D53E7C1B9E}" type="pres">
      <dgm:prSet presAssocID="{A035CAE6-FDDB-4D19-B114-857B23DCD026}" presName="dummy" presStyleCnt="0"/>
      <dgm:spPr/>
    </dgm:pt>
    <dgm:pt modelId="{91C1B190-179E-43B1-A99F-84E8C711391B}" type="pres">
      <dgm:prSet presAssocID="{AD86E6DE-CB8A-4DCF-A393-0F12FE4745B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88CA2A1-E42B-495B-8984-3E9B095DBAD7}" type="pres">
      <dgm:prSet presAssocID="{AA457213-6531-42E7-99DD-A451A6F2C162}" presName="node" presStyleLbl="node1" presStyleIdx="1" presStyleCnt="4" custRadScaleRad="99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59BB0-8800-423B-A5D4-DB6FBB1A8817}" type="pres">
      <dgm:prSet presAssocID="{AA457213-6531-42E7-99DD-A451A6F2C162}" presName="dummy" presStyleCnt="0"/>
      <dgm:spPr/>
    </dgm:pt>
    <dgm:pt modelId="{76C2365E-72A7-4E27-8F3C-FA9FEBB5F203}" type="pres">
      <dgm:prSet presAssocID="{98BC87A8-71BE-427E-B82C-BE0E31C8E4E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484790F-C09B-4AA0-9D86-BAC6E003EA66}" type="pres">
      <dgm:prSet presAssocID="{5BE0D393-FAF7-41D8-B05A-D5B18037D09D}" presName="node" presStyleLbl="node1" presStyleIdx="2" presStyleCnt="4" custRadScaleRad="100000" custRadScaleInc="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0224-E4D1-4F72-804C-807104A20764}" type="pres">
      <dgm:prSet presAssocID="{5BE0D393-FAF7-41D8-B05A-D5B18037D09D}" presName="dummy" presStyleCnt="0"/>
      <dgm:spPr/>
    </dgm:pt>
    <dgm:pt modelId="{1854461A-9370-4393-B547-B8C5791BB5DE}" type="pres">
      <dgm:prSet presAssocID="{41B7D6E6-164F-46FA-8CE7-6180BD75B00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086CBA-7A93-41AB-9E76-787760D12FF0}" type="pres">
      <dgm:prSet presAssocID="{DF11B4B5-91D2-41FD-8339-9E5451906F48}" presName="node" presStyleLbl="node1" presStyleIdx="3" presStyleCnt="4" custRadScaleRad="100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CF998-B81E-438E-905B-76076F0E2F30}" type="pres">
      <dgm:prSet presAssocID="{DF11B4B5-91D2-41FD-8339-9E5451906F48}" presName="dummy" presStyleCnt="0"/>
      <dgm:spPr/>
    </dgm:pt>
    <dgm:pt modelId="{8589E3AB-210F-47CF-A578-1F4A7383F91D}" type="pres">
      <dgm:prSet presAssocID="{85BDED96-B38B-4143-8237-B0B2CA5482C3}" presName="sibTrans" presStyleLbl="sibTrans2D1" presStyleIdx="3" presStyleCnt="4" custScaleX="101083"/>
      <dgm:spPr/>
      <dgm:t>
        <a:bodyPr/>
        <a:lstStyle/>
        <a:p>
          <a:endParaRPr lang="en-US"/>
        </a:p>
      </dgm:t>
    </dgm:pt>
  </dgm:ptLst>
  <dgm:cxnLst>
    <dgm:cxn modelId="{3BF3386D-31A5-43F1-8147-7774ECF2F754}" srcId="{28A3D7EB-59B5-457F-B40C-755B1E0A6728}" destId="{AA457213-6531-42E7-99DD-A451A6F2C162}" srcOrd="1" destOrd="0" parTransId="{DB87056A-344F-4ED7-ABBD-23941804E762}" sibTransId="{98BC87A8-71BE-427E-B82C-BE0E31C8E4EC}"/>
    <dgm:cxn modelId="{E04C6E3D-CD5F-42EC-B03E-B3AF3BF4949E}" type="presOf" srcId="{AA457213-6531-42E7-99DD-A451A6F2C162}" destId="{588CA2A1-E42B-495B-8984-3E9B095DBAD7}" srcOrd="0" destOrd="0" presId="urn:microsoft.com/office/officeart/2005/8/layout/radial6"/>
    <dgm:cxn modelId="{3B425B80-1152-44F9-A069-0F760C6785CE}" type="presOf" srcId="{98BC87A8-71BE-427E-B82C-BE0E31C8E4EC}" destId="{76C2365E-72A7-4E27-8F3C-FA9FEBB5F203}" srcOrd="0" destOrd="0" presId="urn:microsoft.com/office/officeart/2005/8/layout/radial6"/>
    <dgm:cxn modelId="{F276E7EB-3B36-4292-9CB7-58736EAE9A42}" srcId="{28A3D7EB-59B5-457F-B40C-755B1E0A6728}" destId="{DF11B4B5-91D2-41FD-8339-9E5451906F48}" srcOrd="3" destOrd="0" parTransId="{7D2952F5-490B-4E68-B026-BB563D987394}" sibTransId="{85BDED96-B38B-4143-8237-B0B2CA5482C3}"/>
    <dgm:cxn modelId="{846A8575-405E-4BBB-A217-C0E9CC95823F}" type="presOf" srcId="{85BDED96-B38B-4143-8237-B0B2CA5482C3}" destId="{8589E3AB-210F-47CF-A578-1F4A7383F91D}" srcOrd="0" destOrd="0" presId="urn:microsoft.com/office/officeart/2005/8/layout/radial6"/>
    <dgm:cxn modelId="{90AD05FA-0D7A-4EA6-AE64-BBFA0C9F20F7}" type="presOf" srcId="{DF11B4B5-91D2-41FD-8339-9E5451906F48}" destId="{43086CBA-7A93-41AB-9E76-787760D12FF0}" srcOrd="0" destOrd="0" presId="urn:microsoft.com/office/officeart/2005/8/layout/radial6"/>
    <dgm:cxn modelId="{6B3B5930-1DD9-4E57-9E6A-94E1C04BC915}" srcId="{28A3D7EB-59B5-457F-B40C-755B1E0A6728}" destId="{A035CAE6-FDDB-4D19-B114-857B23DCD026}" srcOrd="0" destOrd="0" parTransId="{667A099A-51C7-4680-97F5-04662AFB0B5B}" sibTransId="{AD86E6DE-CB8A-4DCF-A393-0F12FE4745BC}"/>
    <dgm:cxn modelId="{F83B1A42-0C70-4376-A6AA-085F20C682D2}" type="presOf" srcId="{5BE0D393-FAF7-41D8-B05A-D5B18037D09D}" destId="{4484790F-C09B-4AA0-9D86-BAC6E003EA66}" srcOrd="0" destOrd="0" presId="urn:microsoft.com/office/officeart/2005/8/layout/radial6"/>
    <dgm:cxn modelId="{22EB7358-CA82-49A7-8F7E-E515F6A036CC}" srcId="{09277DC5-1DB6-487F-82AF-3F35AAECC8F3}" destId="{28A3D7EB-59B5-457F-B40C-755B1E0A6728}" srcOrd="0" destOrd="0" parTransId="{B763B047-33E3-4052-B46F-9E50E9142B20}" sibTransId="{5BD64F17-DAD6-4B8C-A4A6-05BAB110AF35}"/>
    <dgm:cxn modelId="{45B9824D-2E3D-40AC-AF2B-B247D0179964}" type="presOf" srcId="{41B7D6E6-164F-46FA-8CE7-6180BD75B008}" destId="{1854461A-9370-4393-B547-B8C5791BB5DE}" srcOrd="0" destOrd="0" presId="urn:microsoft.com/office/officeart/2005/8/layout/radial6"/>
    <dgm:cxn modelId="{38DF9D49-40B7-41DA-A39A-056EF72B1A60}" srcId="{28A3D7EB-59B5-457F-B40C-755B1E0A6728}" destId="{5BE0D393-FAF7-41D8-B05A-D5B18037D09D}" srcOrd="2" destOrd="0" parTransId="{17BB8D33-64A9-408E-9B18-900934E13318}" sibTransId="{41B7D6E6-164F-46FA-8CE7-6180BD75B008}"/>
    <dgm:cxn modelId="{36934AD5-D684-4139-8E48-E6869A71DEB3}" type="presOf" srcId="{09277DC5-1DB6-487F-82AF-3F35AAECC8F3}" destId="{0E2F001F-E29F-42FF-B388-4EBC6301902D}" srcOrd="0" destOrd="0" presId="urn:microsoft.com/office/officeart/2005/8/layout/radial6"/>
    <dgm:cxn modelId="{44DDC9D8-E6AC-43F7-AE4B-A5294E1746DE}" type="presOf" srcId="{28A3D7EB-59B5-457F-B40C-755B1E0A6728}" destId="{6B12FBBC-7163-4F87-8598-36737616D874}" srcOrd="0" destOrd="0" presId="urn:microsoft.com/office/officeart/2005/8/layout/radial6"/>
    <dgm:cxn modelId="{47D06C91-0165-4618-AAF4-541C7ABA84B6}" type="presOf" srcId="{AD86E6DE-CB8A-4DCF-A393-0F12FE4745BC}" destId="{91C1B190-179E-43B1-A99F-84E8C711391B}" srcOrd="0" destOrd="0" presId="urn:microsoft.com/office/officeart/2005/8/layout/radial6"/>
    <dgm:cxn modelId="{8E492327-BCF1-462D-A522-6B51BFC57EF6}" type="presOf" srcId="{A035CAE6-FDDB-4D19-B114-857B23DCD026}" destId="{FA8FA6F4-5E72-4230-873B-02B79071DAC6}" srcOrd="0" destOrd="0" presId="urn:microsoft.com/office/officeart/2005/8/layout/radial6"/>
    <dgm:cxn modelId="{0AB1706E-7F87-40B1-A3AC-4FB1026DD5C1}" type="presParOf" srcId="{0E2F001F-E29F-42FF-B388-4EBC6301902D}" destId="{6B12FBBC-7163-4F87-8598-36737616D874}" srcOrd="0" destOrd="0" presId="urn:microsoft.com/office/officeart/2005/8/layout/radial6"/>
    <dgm:cxn modelId="{146799AA-1F2C-4553-8015-1F8D2F102D13}" type="presParOf" srcId="{0E2F001F-E29F-42FF-B388-4EBC6301902D}" destId="{FA8FA6F4-5E72-4230-873B-02B79071DAC6}" srcOrd="1" destOrd="0" presId="urn:microsoft.com/office/officeart/2005/8/layout/radial6"/>
    <dgm:cxn modelId="{72B73E40-CB77-4630-AA66-00BB08CB3446}" type="presParOf" srcId="{0E2F001F-E29F-42FF-B388-4EBC6301902D}" destId="{F16DED46-7B07-4F74-B2EE-82D53E7C1B9E}" srcOrd="2" destOrd="0" presId="urn:microsoft.com/office/officeart/2005/8/layout/radial6"/>
    <dgm:cxn modelId="{DD9741DA-102A-46C9-A1A0-6F7D609D9585}" type="presParOf" srcId="{0E2F001F-E29F-42FF-B388-4EBC6301902D}" destId="{91C1B190-179E-43B1-A99F-84E8C711391B}" srcOrd="3" destOrd="0" presId="urn:microsoft.com/office/officeart/2005/8/layout/radial6"/>
    <dgm:cxn modelId="{88D8DBDD-35A4-4003-9CD4-D1E03568B5E5}" type="presParOf" srcId="{0E2F001F-E29F-42FF-B388-4EBC6301902D}" destId="{588CA2A1-E42B-495B-8984-3E9B095DBAD7}" srcOrd="4" destOrd="0" presId="urn:microsoft.com/office/officeart/2005/8/layout/radial6"/>
    <dgm:cxn modelId="{E841F7F3-BFD6-44B0-B3EB-E33ADC2F53E7}" type="presParOf" srcId="{0E2F001F-E29F-42FF-B388-4EBC6301902D}" destId="{A7159BB0-8800-423B-A5D4-DB6FBB1A8817}" srcOrd="5" destOrd="0" presId="urn:microsoft.com/office/officeart/2005/8/layout/radial6"/>
    <dgm:cxn modelId="{6CF20A68-4F62-43D4-993C-BDEB33FBE984}" type="presParOf" srcId="{0E2F001F-E29F-42FF-B388-4EBC6301902D}" destId="{76C2365E-72A7-4E27-8F3C-FA9FEBB5F203}" srcOrd="6" destOrd="0" presId="urn:microsoft.com/office/officeart/2005/8/layout/radial6"/>
    <dgm:cxn modelId="{5EB75D3D-921B-4C33-9670-0D09C8980223}" type="presParOf" srcId="{0E2F001F-E29F-42FF-B388-4EBC6301902D}" destId="{4484790F-C09B-4AA0-9D86-BAC6E003EA66}" srcOrd="7" destOrd="0" presId="urn:microsoft.com/office/officeart/2005/8/layout/radial6"/>
    <dgm:cxn modelId="{0AF64C2B-3517-4124-BCE0-151EFE6CA503}" type="presParOf" srcId="{0E2F001F-E29F-42FF-B388-4EBC6301902D}" destId="{CBEE0224-E4D1-4F72-804C-807104A20764}" srcOrd="8" destOrd="0" presId="urn:microsoft.com/office/officeart/2005/8/layout/radial6"/>
    <dgm:cxn modelId="{0453C4A3-4060-4D9F-A105-4BB76DD23989}" type="presParOf" srcId="{0E2F001F-E29F-42FF-B388-4EBC6301902D}" destId="{1854461A-9370-4393-B547-B8C5791BB5DE}" srcOrd="9" destOrd="0" presId="urn:microsoft.com/office/officeart/2005/8/layout/radial6"/>
    <dgm:cxn modelId="{185E28C8-E916-4F45-8617-67B160963821}" type="presParOf" srcId="{0E2F001F-E29F-42FF-B388-4EBC6301902D}" destId="{43086CBA-7A93-41AB-9E76-787760D12FF0}" srcOrd="10" destOrd="0" presId="urn:microsoft.com/office/officeart/2005/8/layout/radial6"/>
    <dgm:cxn modelId="{1A8CD4F7-98C1-47D1-B123-BAFE9F3BA6D9}" type="presParOf" srcId="{0E2F001F-E29F-42FF-B388-4EBC6301902D}" destId="{5E6CF998-B81E-438E-905B-76076F0E2F30}" srcOrd="11" destOrd="0" presId="urn:microsoft.com/office/officeart/2005/8/layout/radial6"/>
    <dgm:cxn modelId="{AF6508EE-0DD2-4575-A2DC-2A0723D957B9}" type="presParOf" srcId="{0E2F001F-E29F-42FF-B388-4EBC6301902D}" destId="{8589E3AB-210F-47CF-A578-1F4A7383F91D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DB24-D39C-4921-9624-58C19DD21D5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353-64DF-4A18-85DB-46359A3DF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যশোর শিক্ষা বোর্ড অনলাইন ক্লাসরুম : বৃত্ত নিয়ে আলোচনা, শ্রেণি: অষ্টম ,  বিষয়: গণিত, অধ্যায়: বৃত্ত MD. MUNIR AHMED, B N School And College,  Mongla, MONGLA, BAGER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84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.মৌলিক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গুণনীয়কের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169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19400" y="1752600"/>
            <a:ext cx="60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2057400"/>
            <a:ext cx="1600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895600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  </a:t>
            </a:r>
            <a:r>
              <a:rPr lang="en-US" sz="3200" dirty="0" smtClean="0">
                <a:latin typeface="SutonnyMJ" pitchFamily="2" charset="0"/>
              </a:rPr>
              <a:t>169 = (13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1 3)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962400"/>
            <a:ext cx="459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smtClean="0">
                <a:latin typeface="SutonnyMJ" pitchFamily="2" charset="0"/>
              </a:rPr>
              <a:t>169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</a:t>
            </a:r>
            <a:r>
              <a:rPr lang="en-US" sz="3200" dirty="0" smtClean="0"/>
              <a:t> √</a:t>
            </a:r>
            <a:r>
              <a:rPr lang="en-US" sz="3200" i="1" dirty="0" smtClean="0">
                <a:latin typeface="SutonnyMJ" pitchFamily="2" charset="0"/>
              </a:rPr>
              <a:t>169</a:t>
            </a:r>
            <a:r>
              <a:rPr lang="en-US" sz="3200" i="1" dirty="0" smtClean="0"/>
              <a:t> =  </a:t>
            </a:r>
            <a:r>
              <a:rPr lang="en-US" sz="3200" dirty="0" smtClean="0">
                <a:latin typeface="SutonnyMJ" pitchFamily="2" charset="0"/>
              </a:rPr>
              <a:t>13</a:t>
            </a:r>
            <a:endParaRPr lang="en-US" sz="3200" i="1" dirty="0" smtClean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84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খ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529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19400" y="1752600"/>
            <a:ext cx="60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2057400"/>
            <a:ext cx="1600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895600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  </a:t>
            </a:r>
            <a:r>
              <a:rPr lang="en-US" sz="3200" dirty="0" smtClean="0">
                <a:latin typeface="SutonnyMJ" pitchFamily="2" charset="0"/>
              </a:rPr>
              <a:t>529 =  (23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2 3)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23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962400"/>
            <a:ext cx="464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smtClean="0">
                <a:latin typeface="SutonnyMJ" pitchFamily="2" charset="0"/>
              </a:rPr>
              <a:t>529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</a:t>
            </a:r>
            <a:r>
              <a:rPr lang="en-US" sz="3200" dirty="0" smtClean="0"/>
              <a:t> √</a:t>
            </a:r>
            <a:r>
              <a:rPr lang="en-US" sz="3200" i="1" dirty="0" smtClean="0">
                <a:latin typeface="SutonnyMJ" pitchFamily="2" charset="0"/>
              </a:rPr>
              <a:t>529</a:t>
            </a:r>
            <a:r>
              <a:rPr lang="en-US" sz="3200" i="1" dirty="0" smtClean="0"/>
              <a:t> =  </a:t>
            </a:r>
            <a:r>
              <a:rPr lang="en-US" sz="3200" dirty="0" smtClean="0">
                <a:latin typeface="SutonnyMJ" pitchFamily="2" charset="0"/>
              </a:rPr>
              <a:t>23</a:t>
            </a:r>
            <a:endParaRPr lang="en-US" sz="3200" i="1" dirty="0" smtClean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842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6800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গ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1521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19400" y="17526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20574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2057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507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4114800"/>
            <a:ext cx="4544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  </a:t>
            </a:r>
            <a:r>
              <a:rPr lang="en-US" sz="3200" dirty="0" smtClean="0">
                <a:latin typeface="SutonnyMJ" pitchFamily="2" charset="0"/>
              </a:rPr>
              <a:t>1521 = 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r>
              <a:rPr lang="en-US" sz="3200" dirty="0" smtClean="0">
                <a:latin typeface="SutonnyMJ" pitchFamily="2" charset="0"/>
              </a:rPr>
              <a:t> </a:t>
            </a:r>
            <a:endParaRPr lang="en-US" sz="3200" dirty="0">
              <a:latin typeface="SutonnyMJ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124200" y="2361406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2666206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2057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505200" y="2970212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3275012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2667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3352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169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1896" y="4876800"/>
            <a:ext cx="3834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 = (3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)× (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13</a:t>
            </a:r>
            <a:r>
              <a:rPr lang="en-US" sz="3200" dirty="0" smtClean="0">
                <a:latin typeface="SutonnyMJ" pitchFamily="2" charset="0"/>
              </a:rPr>
              <a:t> )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8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701225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∴ √</a:t>
            </a:r>
            <a:r>
              <a:rPr lang="en-US" sz="3600" i="1" dirty="0" smtClean="0">
                <a:latin typeface="SutonnyMJ" pitchFamily="2" charset="0"/>
              </a:rPr>
              <a:t>1521</a:t>
            </a:r>
            <a:r>
              <a:rPr lang="en-US" sz="3600" i="1" dirty="0" smtClean="0"/>
              <a:t> =  </a:t>
            </a:r>
            <a:r>
              <a:rPr lang="en-US" sz="3600" dirty="0" smtClean="0">
                <a:latin typeface="SutonnyMJ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13 = 39</a:t>
            </a:r>
            <a:r>
              <a:rPr lang="en-US" sz="3600" dirty="0" smtClean="0">
                <a:latin typeface="SutonnyMJ" pitchFamily="2" charset="0"/>
              </a:rPr>
              <a:t>  </a:t>
            </a:r>
            <a:endParaRPr lang="en-US" sz="3600" i="1" dirty="0" smtClean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61562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∴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39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428" y="0"/>
            <a:ext cx="919842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6800" y="533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ঘ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838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11025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19400" y="1219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15240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0" y="4876800"/>
            <a:ext cx="5697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  </a:t>
            </a:r>
            <a:r>
              <a:rPr lang="en-US" sz="3200" dirty="0" smtClean="0">
                <a:latin typeface="SutonnyMJ" pitchFamily="2" charset="0"/>
              </a:rPr>
              <a:t>11025 = 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5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5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 7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7</a:t>
            </a:r>
            <a:r>
              <a:rPr lang="en-US" sz="3200" dirty="0" smtClean="0">
                <a:latin typeface="SutonnyMJ" pitchFamily="2" charset="0"/>
              </a:rPr>
              <a:t>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914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524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3675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971800" y="1828006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6600" y="2132806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7000" y="1524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3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133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1225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276600" y="2436812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81400" y="2741612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581400" y="3045618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86200" y="3350418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886200" y="3654424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3959224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62400" y="2743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245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2743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5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9600" y="3352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49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3429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7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200" y="3962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7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25" grpId="0"/>
      <p:bldP spid="26" grpId="0"/>
      <p:bldP spid="30" grpId="0"/>
      <p:bldP spid="31" grpId="0"/>
      <p:bldP spid="32" grpId="0"/>
      <p:bldP spid="39" grpId="0"/>
      <p:bldP spid="40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2590800"/>
            <a:ext cx="4974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∴ √</a:t>
            </a:r>
            <a:r>
              <a:rPr lang="en-US" sz="3200" i="1" dirty="0" smtClean="0">
                <a:latin typeface="SutonnyMJ" pitchFamily="2" charset="0"/>
              </a:rPr>
              <a:t>11025</a:t>
            </a:r>
            <a:r>
              <a:rPr lang="en-US" sz="3200" i="1" dirty="0" smtClean="0"/>
              <a:t> =  </a:t>
            </a: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5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7  = 105</a:t>
            </a:r>
            <a:r>
              <a:rPr lang="en-US" sz="3200" dirty="0" smtClean="0">
                <a:latin typeface="SutonnyMJ" pitchFamily="2" charset="0"/>
              </a:rPr>
              <a:t>  </a:t>
            </a:r>
            <a:endParaRPr lang="en-US" sz="3200" i="1" dirty="0" smtClean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657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105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295400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   = (3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)× (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5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5)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 (7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7</a:t>
            </a:r>
            <a:r>
              <a:rPr lang="en-US" sz="3200" dirty="0" smtClean="0">
                <a:latin typeface="SutonnyMJ" pitchFamily="2" charset="0"/>
              </a:rPr>
              <a:t> )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524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2 25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962400" y="1600200"/>
            <a:ext cx="533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581400" y="1600200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53694" y="2094706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152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9591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 1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26670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2743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477294" y="3313906"/>
            <a:ext cx="1295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2819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125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39624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038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876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15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501914"/>
            <a:ext cx="447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5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3581400" y="2743200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25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2590800" y="2819400"/>
            <a:ext cx="447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5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5" grpId="0"/>
      <p:bldP spid="17" grpId="0"/>
      <p:bldP spid="18" grpId="0"/>
      <p:bldP spid="21" grpId="0"/>
      <p:bldP spid="22" grpId="0"/>
      <p:bldP spid="19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.খ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76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9 61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962400" y="838200"/>
            <a:ext cx="533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581400" y="838200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53694" y="1332706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762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1971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 9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19050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1905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61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477294" y="2551906"/>
            <a:ext cx="1295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7400" y="2133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61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32004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3124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419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31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762000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438400" y="2209800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5" grpId="0"/>
      <p:bldP spid="17" grpId="0"/>
      <p:bldP spid="18" grpId="0"/>
      <p:bldP spid="21" grpId="0"/>
      <p:bldP spid="22" grpId="0"/>
      <p:bldP spid="1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" pitchFamily="2" charset="0"/>
              </a:rPr>
              <a:t>2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.গ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76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39 69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962400" y="838200"/>
            <a:ext cx="533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276600" y="838200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53694" y="1332706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762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219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  36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19050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1905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477294" y="2551906"/>
            <a:ext cx="1295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2057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369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3200400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419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63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762000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036699" y="2057400"/>
            <a:ext cx="630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12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733800" y="1905000"/>
            <a:ext cx="724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69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5" grpId="0"/>
      <p:bldP spid="17" grpId="0"/>
      <p:bldP spid="18" grpId="0"/>
      <p:bldP spid="21" grpId="0"/>
      <p:bldP spid="22" grpId="0"/>
      <p:bldP spid="19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CT\Desktop\background\index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</a:t>
            </a:r>
            <a:r>
              <a:rPr lang="en-US" sz="4000" dirty="0" smtClean="0"/>
              <a:t>.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ঘ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99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1 04 04</a:t>
            </a:r>
            <a:endParaRPr lang="en-US" sz="4000" dirty="0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rot="10800000">
            <a:off x="4457700" y="990601"/>
            <a:ext cx="419100" cy="1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886200" y="990600"/>
            <a:ext cx="419100" cy="1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429000" y="990601"/>
            <a:ext cx="304800" cy="1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87094" y="15621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143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1447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 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00" y="21336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629694" y="2704306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 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2133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4</a:t>
            </a:r>
            <a:endParaRPr lang="en-US" sz="4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00400" y="32766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2514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404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62400" y="3124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 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0" y="4495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∴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নির্ণেয়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102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1143000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5943600" y="1143000"/>
            <a:ext cx="433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2057400" y="2209800"/>
            <a:ext cx="433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2362200" y="2187714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3962400" y="2133600"/>
            <a:ext cx="64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04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sentation" r:id="rId3" imgW="3899874" imgH="292450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T\Desktop\gettyimages-144891472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1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0"/>
            <a:ext cx="3145413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গুণনীয়কের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1296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	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ভাগের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বর্গমূল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 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2304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	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T\Desktop\552219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28600"/>
            <a:ext cx="9143999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0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6693" y="0"/>
            <a:ext cx="1167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76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পূর্ণবর্গ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সংখ্যা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তৈরি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করে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বর্গমূল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বের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করবে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 । 5টি  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CT\Desktop\background\index..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00bea2ce6a6dd0842673dc728611b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2667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2, 3, 5, 7, 11, .....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572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00bea2ce6a6dd0842673dc728611b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কেবল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ঐ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000" dirty="0" smtClean="0">
                <a:latin typeface="SutonnyMJ" pitchFamily="2" charset="0"/>
                <a:cs typeface="Nikosh" pitchFamily="2" charset="0"/>
              </a:rPr>
              <a:t>2, 3, 5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……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00bea2ce6a6dd0842673dc728611b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75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657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কেবল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দুইটি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গুণনীয়ক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57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00bea2ce6a6dd0842673dc728611b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828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পাটিগণিতের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উপপাদ্যটি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971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পাটিগণিতের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উপপাদ্যটি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মৌলিক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উৎপাদকে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2931" y="4444425"/>
            <a:ext cx="2709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SutonnyMJ" pitchFamily="2" charset="0"/>
              </a:rPr>
              <a:t>10 = 2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× </a:t>
            </a:r>
            <a:r>
              <a:rPr lang="en-US" sz="3200" dirty="0" smtClean="0">
                <a:latin typeface="SutonnyMJ" pitchFamily="2" charset="0"/>
              </a:rPr>
              <a:t>5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1371600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আজকের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পাঠ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514600"/>
            <a:ext cx="42242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মৌলিক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উৎপাদকের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সাহায্যে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বর্গমূল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নির্ণয়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00bea2ce6a6dd0842673dc728611b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160020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মৌলিক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উৎপাদকের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সাহায্যে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বর্গমূল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নির্ণয়ে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করণিয়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: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971800"/>
            <a:ext cx="52758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প্রথমে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সংখ্যাটিকে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মৌলিক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সংখ্যার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গুণফল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আকারে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প্রকাশ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করতে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হবে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191000"/>
            <a:ext cx="586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তারপর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একই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গুণনীয়ক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দিয়ে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জোড়া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তৈরি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করে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প্রতি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জোড়া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থেকে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একটি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সংখ্যা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নিয়ে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সংখ্যাগুলোর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গুণফলই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প্রদত্ত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সংখ্যার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বর্গমূল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435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LCT</dc:creator>
  <cp:lastModifiedBy>LCT</cp:lastModifiedBy>
  <cp:revision>49</cp:revision>
  <dcterms:created xsi:type="dcterms:W3CDTF">2022-01-16T16:20:13Z</dcterms:created>
  <dcterms:modified xsi:type="dcterms:W3CDTF">2022-01-18T15:57:13Z</dcterms:modified>
</cp:coreProperties>
</file>