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75" r:id="rId7"/>
    <p:sldId id="272" r:id="rId8"/>
    <p:sldId id="273" r:id="rId9"/>
    <p:sldId id="263" r:id="rId10"/>
    <p:sldId id="287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4" r:id="rId19"/>
    <p:sldId id="285" r:id="rId20"/>
    <p:sldId id="286" r:id="rId21"/>
    <p:sldId id="283" r:id="rId22"/>
    <p:sldId id="267" r:id="rId23"/>
    <p:sldId id="268" r:id="rId24"/>
    <p:sldId id="288" r:id="rId25"/>
    <p:sldId id="269" r:id="rId26"/>
    <p:sldId id="27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9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0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8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6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0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4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8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7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1776D-0ED0-4A2C-86D6-2CFE6EB67BA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3207-BF5B-4A9C-8A3C-266B3577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9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f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080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69818" y="953588"/>
            <a:ext cx="12361817" cy="5904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38843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979714"/>
            <a:ext cx="5486400" cy="1881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b="1" dirty="0" smtClean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১টি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অর্থসহ</a:t>
            </a:r>
            <a:r>
              <a:rPr lang="en-US" sz="3200" b="1" dirty="0" smtClean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b="1" dirty="0" smtClean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2899953"/>
            <a:ext cx="5525589" cy="1358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n w="0"/>
                <a:solidFill>
                  <a:schemeClr val="accent6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১, ‘</a:t>
            </a:r>
            <a:r>
              <a:rPr lang="en-US" sz="3200" b="1" dirty="0" err="1" smtClean="0">
                <a:ln w="0"/>
                <a:solidFill>
                  <a:schemeClr val="accent6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পানকৌড়ি</a:t>
            </a:r>
            <a:r>
              <a:rPr lang="en-US" sz="3200" b="1" dirty="0" smtClean="0">
                <a:ln w="0"/>
                <a:solidFill>
                  <a:schemeClr val="accent6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’=</a:t>
            </a:r>
          </a:p>
          <a:p>
            <a:r>
              <a:rPr lang="en-US" sz="3200" b="1" dirty="0" smtClean="0">
                <a:ln w="0"/>
                <a:solidFill>
                  <a:schemeClr val="accent6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২, ‘</a:t>
            </a:r>
            <a:r>
              <a:rPr lang="en-US" sz="3200" b="1" dirty="0" err="1" smtClean="0">
                <a:ln w="0"/>
                <a:solidFill>
                  <a:schemeClr val="accent6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নাইতে</a:t>
            </a:r>
            <a:r>
              <a:rPr lang="en-US" sz="3200" b="1" dirty="0" smtClean="0">
                <a:ln w="0"/>
                <a:solidFill>
                  <a:schemeClr val="accent6"/>
                </a:solidFill>
                <a:effectLst>
                  <a:outerShdw blurRad="63500" dist="38100" dir="5400000" algn="tl" rotWithShape="0">
                    <a:schemeClr val="tx1"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’=</a:t>
            </a:r>
            <a:endParaRPr lang="en-US" sz="3200" dirty="0">
              <a:solidFill>
                <a:schemeClr val="accent6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1" y="872217"/>
            <a:ext cx="6653349" cy="598578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076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34594"/>
            <a:ext cx="12192000" cy="11234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দ্যাখো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ফুলবাগানে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ফোটে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714"/>
            <a:ext cx="12192000" cy="47620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7338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651"/>
            <a:ext cx="5486400" cy="4650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927463"/>
            <a:ext cx="6705600" cy="4702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0" y="5656217"/>
            <a:ext cx="12192000" cy="10972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রঙ্গিন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ঘুড়ির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ছুটতে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4109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5841"/>
            <a:ext cx="6426926" cy="48332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20" y="966651"/>
            <a:ext cx="5760079" cy="4924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-1" y="5891349"/>
            <a:ext cx="12192001" cy="9666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নীল আকাশের সোনালী চিল মেলছে পাখা,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মেলতে দাও।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1189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927" y="587829"/>
            <a:ext cx="5667868" cy="48463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5473337"/>
            <a:ext cx="12096207" cy="14238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জোনাক পোকা আলোর খেলা খেলছে রজই ,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খেলতে দাও।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44583"/>
            <a:ext cx="6439988" cy="46765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6481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953589"/>
            <a:ext cx="5997158" cy="4885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04" y="962705"/>
            <a:ext cx="6143896" cy="485026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773783"/>
            <a:ext cx="12192000" cy="10842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মধ্য দিনে নরম ছায়ায় ডাকছে ঘুঘু,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ডাকতে দাও।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642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95406" y="966651"/>
            <a:ext cx="6496594" cy="4598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3171"/>
            <a:ext cx="5812971" cy="47869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5630092"/>
            <a:ext cx="12192001" cy="12279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বালির ওপর কত্ত কিছু আঁকছে শিশু,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আঁকতে দাও।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8412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822" y="979713"/>
            <a:ext cx="4955178" cy="453281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5551714"/>
            <a:ext cx="12192001" cy="1214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কাজল বিলে পানকৌঁড়ি নাইছে সুখে, 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নাইতে দাও।  </a:t>
            </a:r>
          </a:p>
        </p:txBody>
      </p:sp>
      <p:sp>
        <p:nvSpPr>
          <p:cNvPr id="3" name="Rectangle 2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4466"/>
            <a:ext cx="7236823" cy="463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4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326"/>
            <a:ext cx="6074229" cy="47661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1" y="5708468"/>
            <a:ext cx="12192001" cy="11495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গহিন গাঙে সুজন মাঝি বাইছে নাও,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বাইতে দাও।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409" y="959032"/>
            <a:ext cx="6138591" cy="471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0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5839"/>
            <a:ext cx="12192000" cy="450668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" y="5499462"/>
            <a:ext cx="12192001" cy="13585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নরম রোদে শ্যামা পাখি নাচ জুড়েছে,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নাচতে দাও।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2643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dirty="0">
                <a:solidFill>
                  <a:schemeClr val="bg1"/>
                </a:solidFill>
              </a:rPr>
              <a:t>নিমাই চন্দ্র মন্ডল,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সহকারী শিক্ষক,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রোহিতা, মনিরামপুর,</a:t>
            </a:r>
          </a:p>
          <a:p>
            <a:pPr algn="ctr"/>
            <a:r>
              <a:rPr lang="bn-IN" dirty="0">
                <a:solidFill>
                  <a:schemeClr val="bg1"/>
                </a:solidFill>
              </a:rPr>
              <a:t>যশোর ।     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21487" y="2272937"/>
            <a:ext cx="3570513" cy="25995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রোহিতা, মনিরামপুর,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 ।    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2303416"/>
            <a:ext cx="3905793" cy="25690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ষষ্ঠ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 প্রথম পত্র,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৪৫ মিনিট,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10342"/>
            <a:ext cx="3931920" cy="1384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573589" y="1018902"/>
            <a:ext cx="3618411" cy="12888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শিক্ষক-পরিচিতি</a:t>
            </a:r>
            <a:r>
              <a:rPr lang="bn-IN" sz="3200" dirty="0" smtClean="0"/>
              <a:t>  </a:t>
            </a:r>
            <a:endParaRPr lang="en-US" sz="32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 l="32015" t="10102" r="30122" b="7401"/>
          <a:stretch>
            <a:fillRect/>
          </a:stretch>
        </p:blipFill>
        <p:spPr bwMode="auto">
          <a:xfrm>
            <a:off x="3951401" y="1146185"/>
            <a:ext cx="4630896" cy="377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621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851" y="1124222"/>
            <a:ext cx="6196149" cy="44274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784"/>
            <a:ext cx="6152606" cy="433686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2" y="-1"/>
            <a:ext cx="12192001" cy="11756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525588"/>
            <a:ext cx="12192000" cy="13324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শিশু, পাখি, ফুলের কুড়ি-সবাইকে আজ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বাঁচতে দাও।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9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3447" y="94129"/>
            <a:ext cx="1219200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n w="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endParaRPr lang="en-US" sz="5400" dirty="0">
              <a:ln w="0"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" y="992777"/>
            <a:ext cx="12043955" cy="5421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বেঁচে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সজীব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বেঁচে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বাঁচতে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প্রাণিজগতের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বেড়ে-ওঠার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চারপাশের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বাধাগ্রস্ত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প্রতিকুলতাকে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2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0"/>
            <a:ext cx="12192001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দলিও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097" y="889090"/>
            <a:ext cx="6352903" cy="596890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53588"/>
            <a:ext cx="5656217" cy="3526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chemeClr val="tx1"/>
                </a:solidFill>
              </a:rPr>
              <a:t>জ্ঞানমূলক প্রশ্ন 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287486"/>
            <a:ext cx="3500845" cy="3962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/>
              <a:t>দলের নাম= গোলাপ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7565" y="4132217"/>
            <a:ext cx="559090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/>
              <a:t>১, </a:t>
            </a:r>
            <a:r>
              <a:rPr lang="bn-IN" dirty="0" smtClean="0">
                <a:solidFill>
                  <a:schemeClr val="tx1"/>
                </a:solidFill>
              </a:rPr>
              <a:t>শিশু বালির ওপর কী আঁকে ?</a:t>
            </a:r>
          </a:p>
          <a:p>
            <a:r>
              <a:rPr lang="bn-IN" dirty="0" smtClean="0">
                <a:solidFill>
                  <a:schemeClr val="tx1"/>
                </a:solidFill>
              </a:rPr>
              <a:t>২, ‘নাইতে’ শব্দের অর্থ কী ?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220687"/>
            <a:ext cx="5538653" cy="5878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১, নরম রোদে কে নাচ জুড়েছে ?</a:t>
            </a:r>
          </a:p>
          <a:p>
            <a:r>
              <a:rPr lang="bn-IN" dirty="0" smtClean="0">
                <a:solidFill>
                  <a:schemeClr val="tx1"/>
                </a:solidFill>
              </a:rPr>
              <a:t>২, ‘গহিন’ শব্দের অর্থ কী ?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458687"/>
            <a:ext cx="2769326" cy="343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দলের নাম =শাপলা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47954"/>
            <a:ext cx="5429795" cy="714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: শাপলা =,১= শ্যামাপাখি। ২= গভীর ।</a:t>
            </a: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গোলাপ=১=অনেক কিছু। ২= গোসল করতে।   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0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05840"/>
            <a:ext cx="6844937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ঘুঘু কোন সময় ডাকছে ?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55074"/>
            <a:ext cx="683187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শামসুর রাহমান পেশায় কী ছিলেন 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943496"/>
            <a:ext cx="687106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মানুষ ও প্রকৃতি কার অংশ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010296"/>
            <a:ext cx="6871063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‘গাং’ শব্দটি কোন অর্থে ব্যবহুত হয় ?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3063" y="-1"/>
            <a:ext cx="12205063" cy="10058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1874" y="1031967"/>
            <a:ext cx="53601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দিনে।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6932024" y="4005944"/>
            <a:ext cx="525997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66858" y="2969624"/>
            <a:ext cx="522514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পরিবেশের।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6871063" y="1972491"/>
            <a:ext cx="5225143" cy="9797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921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2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063" y="-1"/>
            <a:ext cx="12205063" cy="10058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18904"/>
            <a:ext cx="5394960" cy="4702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বহুপদী সমাপ্তিসূচক বহুনির্বাচনি প্রশ্ন :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3998"/>
            <a:ext cx="5381897" cy="46677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পরিবেশের অংশ হিশেবে পরিগণিত হয়-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।,প্রকৃত ।।, মানুষ ।। ।, সুষম খাদ্য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 ?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।  খ) । ও ।। গ) ।। ও ।।।  ঘ) ।,।। ও ।।। </a:t>
            </a:r>
          </a:p>
          <a:p>
            <a:pPr algn="ctr"/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শ্যামা পাখির নাচ দেখে মনে হয়-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।,প্রকৃতির আনন্দময়তা ।।, পাখিদের নির্ভয়তা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।।।,  জীবনের উল্লাস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 ?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। খ) .। ও ।। গ) । ও ।।। ঘ) ।,।। ও ।।।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21086" y="1027358"/>
            <a:ext cx="6770913" cy="4487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34148" y="3648762"/>
            <a:ext cx="6757852" cy="32092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পাঠ্যভুক্ত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ফাগুন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জন্মভূমি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 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বাঁচতে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কবিতাটির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উদ্দীপকটির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সাদৃশ্যপূর্ণ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।।,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বাঁচার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।।।,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। খ) । ও ।।। গ) । ও ।। ঘ) ।,।। ও।।।      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21086" y="1507991"/>
            <a:ext cx="6770914" cy="483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উদ্দীপকটি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ও ২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নন্বর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/>
              <a:t>:     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408022" y="1994008"/>
            <a:ext cx="6783977" cy="16897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মৌসুমি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কন্ঠে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চারিদিকে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হাহাকার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কন্ঠে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ক্ষুধার্ত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ভয়ার্ত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প্রাণহীন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ম্লান</a:t>
            </a:r>
            <a:r>
              <a:rPr lang="en-US" sz="2400" dirty="0" smtClean="0"/>
              <a:t>।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652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6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022" y="793840"/>
            <a:ext cx="6940731" cy="60641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83772"/>
            <a:ext cx="5434149" cy="2103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চারপাশের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সৌন্দর্য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লিখেআনবে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7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3324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 </a:t>
            </a:r>
            <a:endParaRPr lang="en-US" sz="60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3" y="1323838"/>
            <a:ext cx="12178936" cy="553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7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83440" cy="13324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Manual Operation 4"/>
          <p:cNvSpPr/>
          <p:nvPr/>
        </p:nvSpPr>
        <p:spPr>
          <a:xfrm>
            <a:off x="4232366" y="1449977"/>
            <a:ext cx="6230982" cy="1632857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“বাঁচতে দাও”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Left Arrow Callout 5"/>
          <p:cNvSpPr/>
          <p:nvPr/>
        </p:nvSpPr>
        <p:spPr>
          <a:xfrm>
            <a:off x="3749040" y="3814354"/>
            <a:ext cx="6844937" cy="2651760"/>
          </a:xfrm>
          <a:prstGeom prst="left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শামসুর রাহমান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7" y="2263004"/>
            <a:ext cx="2604542" cy="332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7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5942"/>
            <a:ext cx="12192000" cy="9144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" y="1097280"/>
            <a:ext cx="12192000" cy="40364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en-US" sz="3200" b="1" dirty="0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১, </a:t>
            </a:r>
            <a:r>
              <a:rPr lang="en-US" sz="3200" b="1" dirty="0" err="1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b="1" dirty="0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b="1" dirty="0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২, </a:t>
            </a:r>
            <a:r>
              <a:rPr lang="en-US" sz="3200" b="1" dirty="0" err="1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200" b="1" dirty="0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আবৃত্তি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IN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 smtClean="0">
              <a:ln w="0"/>
              <a:effectLst>
                <a:outerShdw blurRad="50800" dist="50800" dir="5400000" algn="tl" rotWithShape="0">
                  <a:schemeClr val="tx1">
                    <a:alpha val="43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৩, </a:t>
            </a:r>
            <a:r>
              <a:rPr lang="en-US" sz="3200" b="1" dirty="0" err="1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b="1" dirty="0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৪, </a:t>
            </a:r>
            <a:r>
              <a:rPr lang="en-US" sz="3200" b="1" dirty="0" err="1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200" b="1" dirty="0" smtClean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বেঁচে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থাকার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>
                <a:ln w="0"/>
                <a:effectLst>
                  <a:outerShdw blurRad="50800" dist="50800" dir="5400000" algn="tl" rotWithShape="0">
                    <a:schemeClr val="tx1">
                      <a:alpha val="43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n w="0"/>
              <a:effectLst>
                <a:outerShdw blurRad="50800" dist="50800" dir="54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3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-287382"/>
            <a:ext cx="12192001" cy="1071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 – পরিচিতি  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1634067"/>
            <a:ext cx="2821577" cy="370863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52207" y="796836"/>
            <a:ext cx="9239794" cy="10058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 : ১৯২৯ সালের ২৪শে অক্টোবর ঢাকা শহরে পৈতৃক নিবাস নরসিংদী জেলায় রামপুরা থানায়।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917474"/>
            <a:ext cx="5747657" cy="9405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 : ২০০৬ সালের ১৭ আগস্ট মৃত্যুবরণ করেন।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143" y="1802674"/>
            <a:ext cx="9252857" cy="535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তা-মাতা : পিতার নাম মোখলেসুর রহমান চৌধূরী, মাতার নাম আমেনা খাতুন ।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2886891" y="2351314"/>
            <a:ext cx="9305109" cy="8621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শিক্ষাজীবন : ১৯৪৫ সালে ম্যাট্রিক ও ১৯৪৭ সালে ইন্টারমিডিয়েট ঢাকা বিশ্ববিদ্যালয় থেকে স্নাতক ডিগ্রী লাভ করেন।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329646"/>
            <a:ext cx="2873829" cy="6139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 :  সাংবাদিকতা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34641" y="4833256"/>
            <a:ext cx="9487988" cy="9797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 পরিচয় : কাব্য সাধনায় নিয়োজিত ছিলেন। কবিতায় বিশেষ করে মধ্যবিত্ত নাগরিক জীবনের প্রত্যাশ, উপমা ও চিত্রকল্পে প্রকৃতিনির্ভর এবং বিষয় ও উপাদানে শহরকেন্দ্রিক।            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52206" y="3174276"/>
            <a:ext cx="9239794" cy="15283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রচনা : কাব্যগ্রন্থ : বিধবস্ত নীলিমা, নিরালোকে দিব্যরথ, বন্দী শিবির থেকে, বুক তার বাংলাদেশের হুদয়,হরিণের হাড়, বাংলাদেশ স্বপ্ন দ্যাখে, দেশদ্রোহী হতে ইচ্ছে করে।   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39097" y="5786846"/>
            <a:ext cx="6352903" cy="9666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 : বাংলা একাডেমি পুরস্কার সহ অসংখ্যা পুরস্কার ও সন্মাননায় ভুষিত।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058092"/>
            <a:ext cx="2704012" cy="50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শামসুর রাহমান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" y="0"/>
            <a:ext cx="12191999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35" y="941676"/>
            <a:ext cx="5832765" cy="59163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399"/>
            <a:ext cx="6309360" cy="2037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খ্যাতিমান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34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55371" y="610136"/>
            <a:ext cx="3670663" cy="6247864"/>
          </a:xfrm>
          <a:prstGeom prst="rect">
            <a:avLst/>
          </a:prstGeom>
          <a:noFill/>
          <a:ln w="15875">
            <a:noFill/>
          </a:ln>
          <a:effectLst>
            <a:glow rad="63500">
              <a:schemeClr val="accent1">
                <a:alpha val="7000"/>
              </a:schemeClr>
            </a:glow>
            <a:outerShdw dist="25400" dir="480000" sx="52000" sy="52000" algn="ctr" rotWithShape="0">
              <a:schemeClr val="tx1">
                <a:alpha val="99000"/>
              </a:schemeClr>
            </a:outerShdw>
          </a:effectLst>
          <a:scene3d>
            <a:camera prst="orthographicFront">
              <a:rot lat="1800000" lon="0" rev="0"/>
            </a:camera>
            <a:lightRig rig="threePt" dir="t">
              <a:rot lat="0" lon="0" rev="3000000"/>
            </a:lightRig>
          </a:scene3d>
          <a:sp3d z="19050">
            <a:bevelT w="215900" h="6350" prst="softRound"/>
            <a:bevelB w="31750"/>
          </a:sp3d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তো দ্যাখো ফুলবাগানে গোলাপ ফোটে,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000" dirty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ফুটতে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রঙিন কাটা ঘুড়ির পিছে বালক ছোটে,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	  ছুটটে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নীল আকাশের সোনালি চিল মেলছে পাখা, 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মেলতে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জোনাক পোকা আলোর খেলা খেলছে রোজই,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খেলতে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মধ্য দিনে নরম ছায়ায় ডাকছে ঘুঘু,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ডাকতে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বালির ওপর কত্ত কিছু আঁকছে শিশু,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আঁকতে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কাজল বিলে পানকৌড়ি নাইছে সুখে,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নাইতে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গহিন গাঙে সুজন মাঝি বাইছে নাও,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বাইতে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নরম রোদে শ্যামা পাখি নাচ জুড়েছে,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নাচতে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শিশু,পাখি,ফুলের কুঁড়ি-সবাইকে আজ 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বাঁচতে দাও।</a:t>
            </a:r>
            <a:endParaRPr lang="en-US" sz="2000" dirty="0">
              <a:ln w="0">
                <a:solidFill>
                  <a:schemeClr val="tx1"/>
                </a:solidFill>
              </a:ln>
              <a:effectLst>
                <a:outerShdw blurRad="50800" dist="63500" dir="5400000" algn="tl" rotWithShape="0">
                  <a:schemeClr val="tx2">
                    <a:lumMod val="75000"/>
                    <a:alpha val="2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3044" y="203606"/>
            <a:ext cx="2016020" cy="6123053"/>
            <a:chOff x="194192" y="180646"/>
            <a:chExt cx="3056495" cy="515006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4192" y="180646"/>
              <a:ext cx="3056495" cy="265683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9530" y="2577988"/>
              <a:ext cx="2633098" cy="2752725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3788229" y="521912"/>
            <a:ext cx="2090057" cy="523220"/>
          </a:xfrm>
          <a:prstGeom prst="rect">
            <a:avLst/>
          </a:prstGeom>
          <a:noFill/>
          <a:ln w="15875">
            <a:noFill/>
          </a:ln>
          <a:effectLst/>
          <a:scene3d>
            <a:camera prst="perspectiveRight" fov="3900000">
              <a:rot lat="0" lon="19799999" rev="0"/>
            </a:camera>
            <a:lightRig rig="threePt" dir="t">
              <a:rot lat="0" lon="0" rev="5400000"/>
            </a:lightRig>
          </a:scene3d>
          <a:sp3d extrusionH="165100">
            <a:bevelT w="82550"/>
            <a:bevelB w="88900" h="127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50800" dist="25400" dir="5400000" algn="ctr" rotWithShape="0">
                    <a:srgbClr val="3333CC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শামসুর রাহমান</a:t>
            </a:r>
            <a:endParaRPr lang="en-US" sz="2800" b="1" dirty="0">
              <a:effectLst>
                <a:outerShdw blurRad="50800" dist="25400" dir="5400000" algn="ctr" rotWithShape="0">
                  <a:srgbClr val="3333CC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142310" y="203605"/>
            <a:ext cx="3108960" cy="365706"/>
          </a:xfrm>
          <a:prstGeom prst="roundRect">
            <a:avLst>
              <a:gd name="adj" fmla="val 30508"/>
            </a:avLst>
          </a:prstGeom>
          <a:noFill/>
          <a:ln w="0">
            <a:noFill/>
          </a:ln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152400" h="50800" prst="softRound"/>
            <a:bevelB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365760" rIns="91440" rtlCol="0" anchor="ctr">
            <a:sp3d extrusionH="19050">
              <a:bevelB w="0" h="88900"/>
            </a:sp3d>
          </a:bodyPr>
          <a:lstStyle/>
          <a:p>
            <a:pPr algn="ctr"/>
            <a:r>
              <a:rPr lang="en-US" sz="3200" dirty="0" smtClean="0">
                <a:ln>
                  <a:solidFill>
                    <a:srgbClr val="009900"/>
                  </a:solidFill>
                </a:ln>
                <a:solidFill>
                  <a:schemeClr val="tx1"/>
                </a:solidFill>
                <a:effectLst>
                  <a:outerShdw blurRad="50800" dist="25400" dir="5400000" algn="tl">
                    <a:srgbClr val="007600">
                      <a:alpha val="54902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বাঁচতে </a:t>
            </a:r>
            <a:r>
              <a:rPr lang="en-US" sz="3200" dirty="0">
                <a:ln>
                  <a:solidFill>
                    <a:srgbClr val="009900"/>
                  </a:solidFill>
                </a:ln>
                <a:solidFill>
                  <a:schemeClr val="tx1"/>
                </a:solidFill>
                <a:effectLst>
                  <a:outerShdw blurRad="50800" dist="25400" dir="5400000" algn="tl">
                    <a:srgbClr val="007600">
                      <a:alpha val="54902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</a:p>
          <a:p>
            <a:pPr algn="ctr"/>
            <a:endParaRPr lang="en-US" dirty="0">
              <a:ln>
                <a:solidFill>
                  <a:srgbClr val="0099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1" y="209006"/>
            <a:ext cx="5725886" cy="681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7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663" y="0"/>
            <a:ext cx="6143897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20685" y="610136"/>
            <a:ext cx="3670663" cy="6247864"/>
          </a:xfrm>
          <a:prstGeom prst="rect">
            <a:avLst/>
          </a:prstGeom>
          <a:noFill/>
          <a:ln w="15875">
            <a:noFill/>
          </a:ln>
          <a:effectLst>
            <a:glow rad="63500">
              <a:schemeClr val="accent1">
                <a:alpha val="7000"/>
              </a:schemeClr>
            </a:glow>
            <a:outerShdw dist="25400" dir="480000" sx="52000" sy="52000" algn="ctr" rotWithShape="0">
              <a:schemeClr val="tx1">
                <a:alpha val="99000"/>
              </a:schemeClr>
            </a:outerShdw>
          </a:effectLst>
          <a:scene3d>
            <a:camera prst="orthographicFront">
              <a:rot lat="1800000" lon="0" rev="0"/>
            </a:camera>
            <a:lightRig rig="threePt" dir="t">
              <a:rot lat="0" lon="0" rev="3000000"/>
            </a:lightRig>
          </a:scene3d>
          <a:sp3d z="19050">
            <a:bevelT w="215900" h="6350" prst="softRound"/>
            <a:bevelB w="31750"/>
          </a:sp3d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তো দ্যাখো ফুলবাগানে গোলাপ ফোটে,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000" dirty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ফুটতে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রঙিন কাটা ঘুড়ির পিছে বালক ছোটে,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	  ছুটটে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নীল আকাশের সোনালি চিল মেলছে পাখা, 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মেলতে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জোনাক পোকা আলোর খেলা খেলছে রোজই,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খেলতে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মধ্য দিনে নরম ছায়ায় ডাকছে ঘুঘু,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ডাকতে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বালির ওপর কত্ত কিছু আঁকছে শিশু,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আঁকতে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কাজল বিলে পানকৌড়ি নাইছে সুখে,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নাইতে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গহিন গাঙে সুজন মাঝি বাইছে নাও,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বাইতে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নরম রোদে শ্যামা পাখি নাচ জুড়েছে,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নাচতে দাও।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শিশু,পাখি,ফুলের কুঁড়ি-সবাইকে আজ </a:t>
            </a:r>
          </a:p>
          <a:p>
            <a:r>
              <a:rPr lang="en-US" sz="2000" dirty="0" smtClean="0">
                <a:ln w="0">
                  <a:solidFill>
                    <a:schemeClr val="tx1"/>
                  </a:solidFill>
                </a:ln>
                <a:effectLst>
                  <a:outerShdw blurRad="50800" dist="63500" dir="5400000" algn="tl" rotWithShape="0">
                    <a:schemeClr val="tx2">
                      <a:lumMod val="75000"/>
                      <a:alpha val="2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বাঁচতে দাও।</a:t>
            </a:r>
            <a:endParaRPr lang="en-US" sz="2000" dirty="0">
              <a:ln w="0">
                <a:solidFill>
                  <a:schemeClr val="tx1"/>
                </a:solidFill>
              </a:ln>
              <a:effectLst>
                <a:outerShdw blurRad="50800" dist="63500" dir="5400000" algn="tl" rotWithShape="0">
                  <a:schemeClr val="tx2">
                    <a:lumMod val="75000"/>
                    <a:alpha val="2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6918" y="734947"/>
            <a:ext cx="2016020" cy="6123053"/>
            <a:chOff x="194192" y="180646"/>
            <a:chExt cx="3056495" cy="515006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4192" y="180646"/>
              <a:ext cx="3056495" cy="2656833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9530" y="2577988"/>
              <a:ext cx="2633098" cy="2752725"/>
            </a:xfrm>
            <a:prstGeom prst="rect">
              <a:avLst/>
            </a:prstGeom>
          </p:spPr>
        </p:pic>
      </p:grpSp>
      <p:sp>
        <p:nvSpPr>
          <p:cNvPr id="7" name="Rounded Rectangle 6"/>
          <p:cNvSpPr/>
          <p:nvPr/>
        </p:nvSpPr>
        <p:spPr>
          <a:xfrm>
            <a:off x="1567544" y="125228"/>
            <a:ext cx="3108960" cy="365706"/>
          </a:xfrm>
          <a:prstGeom prst="roundRect">
            <a:avLst>
              <a:gd name="adj" fmla="val 30508"/>
            </a:avLst>
          </a:prstGeom>
          <a:noFill/>
          <a:ln w="0">
            <a:noFill/>
          </a:ln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152400" h="50800" prst="softRound"/>
            <a:bevelB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365760" rIns="91440" rtlCol="0" anchor="ctr">
            <a:sp3d extrusionH="19050">
              <a:bevelB w="0" h="88900"/>
            </a:sp3d>
          </a:bodyPr>
          <a:lstStyle/>
          <a:p>
            <a:pPr algn="ctr"/>
            <a:r>
              <a:rPr lang="en-US" sz="3200" dirty="0" smtClean="0">
                <a:ln>
                  <a:solidFill>
                    <a:srgbClr val="009900"/>
                  </a:solidFill>
                </a:ln>
                <a:solidFill>
                  <a:schemeClr val="tx1"/>
                </a:solidFill>
                <a:effectLst>
                  <a:outerShdw blurRad="50800" dist="25400" dir="5400000" algn="tl">
                    <a:srgbClr val="007600">
                      <a:alpha val="54902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বাঁচতে </a:t>
            </a:r>
            <a:r>
              <a:rPr lang="en-US" sz="3200" dirty="0">
                <a:ln>
                  <a:solidFill>
                    <a:srgbClr val="009900"/>
                  </a:solidFill>
                </a:ln>
                <a:solidFill>
                  <a:schemeClr val="tx1"/>
                </a:solidFill>
                <a:effectLst>
                  <a:outerShdw blurRad="50800" dist="25400" dir="5400000" algn="tl">
                    <a:srgbClr val="007600">
                      <a:alpha val="54902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</a:p>
          <a:p>
            <a:pPr algn="ctr"/>
            <a:endParaRPr lang="en-US" dirty="0">
              <a:ln>
                <a:solidFill>
                  <a:srgbClr val="0099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61212" y="430472"/>
            <a:ext cx="2090057" cy="523220"/>
          </a:xfrm>
          <a:prstGeom prst="rect">
            <a:avLst/>
          </a:prstGeom>
          <a:noFill/>
          <a:ln w="15875">
            <a:noFill/>
          </a:ln>
          <a:effectLst/>
          <a:scene3d>
            <a:camera prst="perspectiveRight" fov="3900000">
              <a:rot lat="0" lon="19799999" rev="0"/>
            </a:camera>
            <a:lightRig rig="threePt" dir="t">
              <a:rot lat="0" lon="0" rev="5400000"/>
            </a:lightRig>
          </a:scene3d>
          <a:sp3d extrusionH="165100">
            <a:bevelT w="82550"/>
            <a:bevelB w="88900" h="127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50800" dist="25400" dir="5400000" algn="ctr" rotWithShape="0">
                    <a:srgbClr val="3333CC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শামসুর রাহমান</a:t>
            </a:r>
            <a:endParaRPr lang="en-US" sz="2800" b="1" dirty="0">
              <a:effectLst>
                <a:outerShdw blurRad="50800" dist="25400" dir="5400000" algn="ctr" rotWithShape="0">
                  <a:srgbClr val="3333CC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 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04366" y="5277394"/>
            <a:ext cx="3387634" cy="14238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30492" y="4045129"/>
            <a:ext cx="3361508" cy="11800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78240" y="2730137"/>
            <a:ext cx="3413760" cy="13585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গোসল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/>
              <a:t>।  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8887098" y="1345473"/>
            <a:ext cx="3304902" cy="14107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28057"/>
            <a:ext cx="3513909" cy="1402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’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গহিন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" y="2760616"/>
            <a:ext cx="3461657" cy="13541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নাইতে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140925"/>
            <a:ext cx="3474720" cy="13324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গাঙে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495108"/>
            <a:ext cx="3500845" cy="1206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পানকৌঁড়ি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054" y="5525589"/>
            <a:ext cx="5407752" cy="12148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1308327"/>
            <a:ext cx="5329646" cy="13434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82" y="2756263"/>
            <a:ext cx="5368835" cy="14499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908" y="4140926"/>
            <a:ext cx="5290458" cy="141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5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972</Words>
  <Application>Microsoft Office PowerPoint</Application>
  <PresentationFormat>Widescreen</PresentationFormat>
  <Paragraphs>179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231</cp:revision>
  <dcterms:created xsi:type="dcterms:W3CDTF">2019-10-12T05:42:24Z</dcterms:created>
  <dcterms:modified xsi:type="dcterms:W3CDTF">2022-01-19T01:52:46Z</dcterms:modified>
</cp:coreProperties>
</file>