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7" r:id="rId1"/>
  </p:sldMasterIdLst>
  <p:notesMasterIdLst>
    <p:notesMasterId r:id="rId16"/>
  </p:notesMasterIdLst>
  <p:sldIdLst>
    <p:sldId id="260" r:id="rId2"/>
    <p:sldId id="258" r:id="rId3"/>
    <p:sldId id="259" r:id="rId4"/>
    <p:sldId id="261" r:id="rId5"/>
    <p:sldId id="263" r:id="rId6"/>
    <p:sldId id="262" r:id="rId7"/>
    <p:sldId id="264" r:id="rId8"/>
    <p:sldId id="265" r:id="rId9"/>
    <p:sldId id="268" r:id="rId10"/>
    <p:sldId id="266" r:id="rId11"/>
    <p:sldId id="267" r:id="rId12"/>
    <p:sldId id="269" r:id="rId13"/>
    <p:sldId id="270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0615C-E894-477B-B57A-266DC2A69A3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078BB-400A-4A58-A6D2-11F28F1F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78BB-400A-4A58-A6D2-11F28F1FF5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0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78BB-400A-4A58-A6D2-11F28F1FF5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0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4A1-86AA-434D-B394-FE52A55AE1A8}" type="datetime3">
              <a:rPr lang="en-US" smtClean="0"/>
              <a:t>19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06D-FC16-4639-867F-8E3CE948A30C}" type="datetime3">
              <a:rPr lang="en-US" smtClean="0"/>
              <a:t>19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154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06D-FC16-4639-867F-8E3CE948A30C}" type="datetime3">
              <a:rPr lang="en-US" smtClean="0"/>
              <a:t>19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24915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06D-FC16-4639-867F-8E3CE948A30C}" type="datetime3">
              <a:rPr lang="en-US" smtClean="0"/>
              <a:t>19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6060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06D-FC16-4639-867F-8E3CE948A30C}" type="datetime3">
              <a:rPr lang="en-US" smtClean="0"/>
              <a:t>19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56472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506D-FC16-4639-867F-8E3CE948A30C}" type="datetime3">
              <a:rPr lang="en-US" smtClean="0"/>
              <a:t>19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6057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F81A-2F7C-48D9-A898-912BBDC835AD}" type="datetime3">
              <a:rPr lang="en-US" smtClean="0"/>
              <a:t>19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0400-AF81-4DEB-833E-E6B286F2A2C4}" type="datetime3">
              <a:rPr lang="en-US" smtClean="0"/>
              <a:t>19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529E-C58F-4C67-B49B-2D16CE1FE41A}" type="datetime3">
              <a:rPr lang="en-US" smtClean="0"/>
              <a:t>19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746E-E677-4FD6-A21E-2B87F41A9A7F}" type="datetime3">
              <a:rPr lang="en-US" smtClean="0"/>
              <a:t>19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DE0D-0908-4FF3-AAC5-526044B7A745}" type="datetime3">
              <a:rPr lang="en-US" smtClean="0"/>
              <a:t>19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5E13-4B30-4193-8D86-82E5C7ED9168}" type="datetime3">
              <a:rPr lang="en-US" smtClean="0"/>
              <a:t>19 January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CDA6-8660-4017-B810-949B0DFF4485}" type="datetime3">
              <a:rPr lang="en-US" smtClean="0"/>
              <a:t>19 January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4AF9-C4CB-4DF7-810B-59C809D4ECC5}" type="datetime3">
              <a:rPr lang="en-US" smtClean="0"/>
              <a:t>19 January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3E92-ACFB-4607-9001-B3DE1C1D589B}" type="datetime3">
              <a:rPr lang="en-US" smtClean="0"/>
              <a:t>19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2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F7D1-80B6-4299-94A1-6544F04C394D}" type="datetime3">
              <a:rPr lang="en-US" smtClean="0"/>
              <a:t>19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506D-FC16-4639-867F-8E3CE948A30C}" type="datetime3">
              <a:rPr lang="en-US" smtClean="0"/>
              <a:t>19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53A538-C96F-4E08-A5B0-A1E21E86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4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6542" y="552742"/>
            <a:ext cx="312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1674" y="165127"/>
            <a:ext cx="6182436" cy="57184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967" y="642367"/>
            <a:ext cx="10366612" cy="71304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 সূচি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966" y="1304204"/>
            <a:ext cx="10366613" cy="48316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 দাম ও যোগানের পরিমাণকে যখন তালিকায় প্রকাশ করা হয় তখন তাকে যোগান সূচি বলে।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যোগান সূচি মূলত যোগান বিধির গাণিতিক রূপ। </a:t>
            </a:r>
            <a:endParaRPr lang="en-US" sz="2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মাহমুদ আলম, ০১৭১৫-৮৫৮৫৬১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2125"/>
              </p:ext>
            </p:extLst>
          </p:nvPr>
        </p:nvGraphicFramePr>
        <p:xfrm>
          <a:off x="2977297" y="2831533"/>
          <a:ext cx="6088418" cy="1684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209"/>
                <a:gridCol w="3044209"/>
              </a:tblGrid>
              <a:tr h="587541">
                <a:tc>
                  <a:txBody>
                    <a:bodyPr/>
                    <a:lstStyle/>
                    <a:p>
                      <a:pPr algn="ctr"/>
                      <a:r>
                        <a:rPr lang="bn-IN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 একক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দ্রব্যের দাম  (টাকা)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যোগানের পরিমাণ  (একক)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2611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২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 ২০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90599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৩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২৫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3364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৪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৩০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11579" y="4642720"/>
            <a:ext cx="10548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সূচিতে দেখাযায় দ্রব্যের দাম যখন ২ টাকা তখন যোগানের পরিমাণ ২০ একক। দাম বৃদ্ধি পেয়ে ৩ টাকা হলে যোগানের পরিমাণ ও বৃদ্ধি পেয়ে ২৫ একক হয়। দাম আরো বৃদ্ধি পেয়ে ৪ টাকা হলে যোগানের পরিমাণ আরো বৃদ্ধি পেয়ে ৩০ একক হয়। বিপরীত অবস্থায় দাম ৪ টাকা থেকে হ্রাস পেয়ে ৩ টাকা ও ২ টাকা হলে যোগানের পরিমাণ ও হ্রাস পেয়ে  ২৫ একক ও ২০ একক হয়। অর্থাৎ দাম বাড়লে যোগান বাড়ে এবং দাম কমলে যোগান কমে।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8300" y="2475603"/>
            <a:ext cx="114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 সূচি</a:t>
            </a:r>
            <a:endParaRPr lang="en-US" sz="2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520" y="551935"/>
            <a:ext cx="9897040" cy="70492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 রেখা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24" y="1392072"/>
            <a:ext cx="10543035" cy="53121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যোগান বিধি এবং সূচির জ্যামিতিক প্রকাশকে যোগান রেখা বলে।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অর্থাৎ, দাম ও  যোগানের সমমূখী সম্পর্ককে যখন রেখা চিত্রে প্রকাশ করা হয় তখন তাকে যোগান রেখা বলে।</a:t>
            </a:r>
          </a:p>
          <a:p>
            <a:pPr marL="0" indent="0" algn="ctr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000" u="sng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11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88632" y="5684051"/>
            <a:ext cx="3753134" cy="2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88632" y="3473114"/>
            <a:ext cx="0" cy="2238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7634" y="5542473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474150" y="558696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26022" y="3220881"/>
            <a:ext cx="30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052179" y="6114197"/>
            <a:ext cx="0" cy="35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46850" y="5773003"/>
            <a:ext cx="51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771587" y="4858623"/>
            <a:ext cx="1112592" cy="11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845323" y="4836268"/>
            <a:ext cx="18822" cy="899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71587" y="4554095"/>
            <a:ext cx="1489532" cy="6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238047" y="4573108"/>
            <a:ext cx="0" cy="1124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96000" y="4245027"/>
            <a:ext cx="1822820" cy="9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8653553" y="4259340"/>
            <a:ext cx="19933" cy="1438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027521" y="3452736"/>
            <a:ext cx="2672192" cy="202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714595" y="5627618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86157" y="5634792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532785" y="563479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21021" y="4763488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11403" y="4395978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47315" y="4023682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388530" y="3284790"/>
            <a:ext cx="64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S’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5505" y="455409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8064833" y="42618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8474824" y="3953387"/>
            <a:ext cx="2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5810347" y="4425404"/>
            <a:ext cx="101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665199" y="5897556"/>
            <a:ext cx="144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02025" y="3299568"/>
            <a:ext cx="4869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ox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ভুমি অক্ষে যোগানের পরিমাণ 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oy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লম্ব অক্ষে দ্রব্যের দাম নির্দেশিত। দ্রব্যের দাম যখন ২ টাকা তখন যোগানের পরিমান ২০ একক 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বিন্দু দ্বারা নির্দেশিত। দাম বৃদ্ধি পেয়ে য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 ৩ টাকা ও ৪ টাকা হলে যোগানের পরিমাণ ও বৃদ্ধি পেয়ে যথাক্রমে ২৫ একক ও ৩০ একক হয় যা চিত্রে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বিন্দু দ্বারা নির্দেশিত। দ্রব্যের দাম ও যোগানের পরিমাণের সংমিশ্রন বিন্দু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a, b ও c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ss’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রেখাটি পাওয়া যায় তাই যোগান রেখা।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ডানদিকে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উর্ধ্বগামী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সমমূখী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কার্যকারীতা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871515" y="5135403"/>
            <a:ext cx="2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322" y="498428"/>
            <a:ext cx="9239535" cy="71788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322" y="1279715"/>
            <a:ext cx="9661478" cy="5202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একটি নির্দিষ্ট সময়ে ও নির্দিষ্ট দামে বিক্রেতা কোন দ্রব্যের যে পরিমাণ বিক্রয় করতে প্রস্তুত থাকে তাকে_____বলে।</a:t>
            </a:r>
          </a:p>
          <a:p>
            <a:pPr marL="0" indent="0">
              <a:buNone/>
            </a:pP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উপযোগ       খ) চাহিদা        গ) যোগান           ঘ) ভারসাম্য</a:t>
            </a:r>
          </a:p>
          <a:p>
            <a:pPr marL="0" indent="0">
              <a:buNone/>
            </a:pP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দাম বাড়লে যোগান______। </a:t>
            </a:r>
          </a:p>
          <a:p>
            <a:pPr marL="0" indent="0">
              <a:buNone/>
            </a:pP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কমে        খ) বাড়ে          গ) স্থির থাকে          ঘ) কোনোটিই নয়।</a:t>
            </a:r>
          </a:p>
          <a:p>
            <a:pPr marL="0" indent="0">
              <a:buNone/>
            </a:pP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দাম ও যোগানের মধ্যে সম্পর্ক কিরূপ?</a:t>
            </a:r>
          </a:p>
          <a:p>
            <a:pPr marL="0" indent="0">
              <a:buNone/>
            </a:pP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ক) সমমূখী         খ) বিপরীতমূখী          গ)  ক ও খ                  ঘ)কোনো সম্পর্ক নেই </a:t>
            </a:r>
          </a:p>
          <a:p>
            <a:pPr marL="0" indent="0">
              <a:buNone/>
            </a:pP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যোগান রেখার আকৃতি কিরূপ?</a:t>
            </a:r>
          </a:p>
          <a:p>
            <a:pPr marL="0" indent="0">
              <a:buNone/>
            </a:pP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বাম থেকে ডানদিকে নিম্নগামী                   খ) বাম থেকে ডানদিকে উর্ধ্বগামী</a:t>
            </a:r>
          </a:p>
          <a:p>
            <a:pPr marL="0" indent="0">
              <a:buNone/>
            </a:pP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গ) ভূমি অক্ষের সমান্তরাল                             ঘ) লম্ব অক্ষের সমান্তরাল</a:t>
            </a:r>
            <a:endParaRPr lang="bn-IN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দাম ও যোগানের পরিমাণ যে তালিকায় দেখানো হয় তাকে কি বলে?</a:t>
            </a:r>
          </a:p>
          <a:p>
            <a:pPr marL="0" indent="0">
              <a:buNone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যোগান বিধি     খ) যোগান রেখা      গ) যোগান সূচি        ঘ) কোনটিই নয়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17" y="573603"/>
            <a:ext cx="9675125" cy="80001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33516"/>
            <a:ext cx="8805530" cy="38777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দ্রব্যের যোগান সূচি নিম্নরূপ-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87722"/>
              </p:ext>
            </p:extLst>
          </p:nvPr>
        </p:nvGraphicFramePr>
        <p:xfrm>
          <a:off x="2755332" y="2534585"/>
          <a:ext cx="5418666" cy="153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773"/>
                <a:gridCol w="271489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দ্রব্যের দাম (টাকা)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যোগানের</a:t>
                      </a:r>
                      <a:r>
                        <a:rPr lang="bn-IN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পরিমাণ (একক)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32434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bn-IN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89212" y="4299045"/>
            <a:ext cx="723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 বিধিটি লিখ।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সূচির আলোকে একটি যোগান রেখা অংকন কর।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95" y="787782"/>
            <a:ext cx="6472456" cy="4020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2951" y="4566148"/>
            <a:ext cx="453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মাহমুদ আলম, ০১৭১৫-৮৫৮৫৬১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3266" y="507050"/>
            <a:ext cx="9743364" cy="926588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578" y="1624084"/>
            <a:ext cx="10165052" cy="4552880"/>
          </a:xfrm>
        </p:spPr>
        <p:txBody>
          <a:bodyPr/>
          <a:lstStyle/>
          <a:p>
            <a:pPr marL="0" indent="0">
              <a:buNone/>
            </a:pP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 marL="0" indent="0">
              <a:buNone/>
            </a:pP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মোঃ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 আলম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প্রভাষক,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বাহুবল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কলেজ, বাহুবল, হবিগঞ্জ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০১৭১৫-৮৫৮৫৬১</a:t>
            </a:r>
          </a:p>
          <a:p>
            <a:pPr marL="0" indent="0">
              <a:buNone/>
            </a:pPr>
            <a:r>
              <a:rPr lang="bn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ই-মেইলঃ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mahmudalambc@gmail.com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15199" y="2138687"/>
            <a:ext cx="3098041" cy="301615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674" y="491319"/>
            <a:ext cx="9675125" cy="88710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46757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একাদশ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(প্রথম পত্র)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দ্বিতিয়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 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  <a:endParaRPr lang="bn-IN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মাহমুদ আলম, ০১৭১৫-৮৫৮৫৬১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05315" y="1603941"/>
            <a:ext cx="3303896" cy="355491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379" y="634538"/>
            <a:ext cx="9702421" cy="66874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8" y="1453652"/>
            <a:ext cx="4749422" cy="438759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91869" y="1453652"/>
            <a:ext cx="4761931" cy="43875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436" y="559558"/>
            <a:ext cx="9743364" cy="77792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799"/>
            <a:ext cx="10489442" cy="4348163"/>
          </a:xfrm>
        </p:spPr>
        <p:txBody>
          <a:bodyPr/>
          <a:lstStyle/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5</a:t>
            </a:fld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3780430" y="1748384"/>
            <a:ext cx="5131558" cy="3001037"/>
          </a:xfrm>
          <a:prstGeom prst="flowChartManualOperation">
            <a:avLst/>
          </a:prstGeom>
          <a:solidFill>
            <a:srgbClr val="FFFF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084" y="464024"/>
            <a:ext cx="9729716" cy="1009935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4370" y="1916072"/>
            <a:ext cx="876458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bn-IN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 কী বলতে পারবে;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যোগান বিধিটি লিখতে পারবে;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 সূচি তৈরি করে যোগান রেখা অংকন করতে পারবে;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মাধ্যমে যোগান বিধিটি ব্যাখ্যা করতে পারবে;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151" y="565947"/>
            <a:ext cx="9538648" cy="80879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0" y="1637730"/>
            <a:ext cx="10384809" cy="45392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সরবরাহকে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অর্থনীতিতে যোগান বলতে একটি নির্দিষ্ট সময়ে ও নির্দিষ্ট দামে বিক্রেতা কোনো দ্রব্যের যে পরিমাণ বিক্রয় করতে রাজি থাকে তাকে যোগান বলে।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15151" y="3054984"/>
            <a:ext cx="4698609" cy="30808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53287" y="3054984"/>
            <a:ext cx="4360985" cy="30808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673" y="504638"/>
            <a:ext cx="9716069" cy="9314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 বিধি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152" y="1665027"/>
            <a:ext cx="9579590" cy="424619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অন্যান্য অবস্থা অপরিবর্তিত থেকে কোনো দ্রব্যের দাম বাড়লে যোগান বাড়ে এবং দাম কমলে   যোগান কমে, দাম ও যোগানের এই সমমুখী সম্পর্ককে যোগান বিধি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0172"/>
            <a:ext cx="9677399" cy="740344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65027"/>
            <a:ext cx="9677399" cy="451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১। যোগান কী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২। যোগান বিধি কী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৩। দামের সাথে যোগানের সম্পর্ক কিরুপ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মাহমুদ আলম, ০১৭১৫-৮৫৮৫৬১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253A538-C96F-4E08-A5B0-A1E21E8682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645</TotalTime>
  <Words>724</Words>
  <Application>Microsoft Office PowerPoint</Application>
  <PresentationFormat>Widescreen</PresentationFormat>
  <Paragraphs>125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NikoshBAN</vt:lpstr>
      <vt:lpstr>Vrinda</vt:lpstr>
      <vt:lpstr>Wingdings</vt:lpstr>
      <vt:lpstr>Wingdings 3</vt:lpstr>
      <vt:lpstr>Wisp</vt:lpstr>
      <vt:lpstr>PowerPoint Presentation</vt:lpstr>
      <vt:lpstr>পরিচিতি</vt:lpstr>
      <vt:lpstr>বিষয় পরিচিতি </vt:lpstr>
      <vt:lpstr>ছবিগুলো লক্ষ্য করি…… </vt:lpstr>
      <vt:lpstr>আজকের পাঠ</vt:lpstr>
      <vt:lpstr>শিখনফল</vt:lpstr>
      <vt:lpstr>যোগান…</vt:lpstr>
      <vt:lpstr>যোগান বিধি</vt:lpstr>
      <vt:lpstr>একক কাজ</vt:lpstr>
      <vt:lpstr>যোগান সূচি</vt:lpstr>
      <vt:lpstr>যোগান রেখা</vt:lpstr>
      <vt:lpstr>মূল্যায়ন</vt:lpstr>
      <vt:lpstr>বাড়ির কাজ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208</cp:revision>
  <dcterms:created xsi:type="dcterms:W3CDTF">2021-12-22T16:05:31Z</dcterms:created>
  <dcterms:modified xsi:type="dcterms:W3CDTF">2022-01-19T02:45:51Z</dcterms:modified>
</cp:coreProperties>
</file>