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6" r:id="rId9"/>
    <p:sldId id="277" r:id="rId10"/>
    <p:sldId id="278" r:id="rId11"/>
    <p:sldId id="264" r:id="rId12"/>
    <p:sldId id="265" r:id="rId13"/>
    <p:sldId id="266" r:id="rId14"/>
    <p:sldId id="267" r:id="rId15"/>
    <p:sldId id="268"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096BB6-4A62-4945-AC68-0C0024164F7B}" type="datetimeFigureOut">
              <a:rPr lang="en-US" smtClean="0"/>
              <a:t>19-Jan-22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9A4B4-D2F1-46D1-8F39-9023778AFC8B}" type="slidenum">
              <a:rPr lang="en-US" smtClean="0"/>
              <a:t>‹#›</a:t>
            </a:fld>
            <a:endParaRPr lang="en-US"/>
          </a:p>
        </p:txBody>
      </p:sp>
    </p:spTree>
    <p:extLst>
      <p:ext uri="{BB962C8B-B14F-4D97-AF65-F5344CB8AC3E}">
        <p14:creationId xmlns:p14="http://schemas.microsoft.com/office/powerpoint/2010/main" val="2533994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96BB6-4A62-4945-AC68-0C0024164F7B}" type="datetimeFigureOut">
              <a:rPr lang="en-US" smtClean="0"/>
              <a:t>19-Jan-22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9A4B4-D2F1-46D1-8F39-9023778AFC8B}" type="slidenum">
              <a:rPr lang="en-US" smtClean="0"/>
              <a:t>‹#›</a:t>
            </a:fld>
            <a:endParaRPr lang="en-US"/>
          </a:p>
        </p:txBody>
      </p:sp>
    </p:spTree>
    <p:extLst>
      <p:ext uri="{BB962C8B-B14F-4D97-AF65-F5344CB8AC3E}">
        <p14:creationId xmlns:p14="http://schemas.microsoft.com/office/powerpoint/2010/main" val="2997664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96BB6-4A62-4945-AC68-0C0024164F7B}" type="datetimeFigureOut">
              <a:rPr lang="en-US" smtClean="0"/>
              <a:t>19-Jan-22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9A4B4-D2F1-46D1-8F39-9023778AFC8B}" type="slidenum">
              <a:rPr lang="en-US" smtClean="0"/>
              <a:t>‹#›</a:t>
            </a:fld>
            <a:endParaRPr lang="en-US"/>
          </a:p>
        </p:txBody>
      </p:sp>
    </p:spTree>
    <p:extLst>
      <p:ext uri="{BB962C8B-B14F-4D97-AF65-F5344CB8AC3E}">
        <p14:creationId xmlns:p14="http://schemas.microsoft.com/office/powerpoint/2010/main" val="319196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96BB6-4A62-4945-AC68-0C0024164F7B}" type="datetimeFigureOut">
              <a:rPr lang="en-US" smtClean="0"/>
              <a:t>19-Jan-22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9A4B4-D2F1-46D1-8F39-9023778AFC8B}" type="slidenum">
              <a:rPr lang="en-US" smtClean="0"/>
              <a:t>‹#›</a:t>
            </a:fld>
            <a:endParaRPr lang="en-US"/>
          </a:p>
        </p:txBody>
      </p:sp>
    </p:spTree>
    <p:extLst>
      <p:ext uri="{BB962C8B-B14F-4D97-AF65-F5344CB8AC3E}">
        <p14:creationId xmlns:p14="http://schemas.microsoft.com/office/powerpoint/2010/main" val="2255712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096BB6-4A62-4945-AC68-0C0024164F7B}" type="datetimeFigureOut">
              <a:rPr lang="en-US" smtClean="0"/>
              <a:t>19-Jan-22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9A4B4-D2F1-46D1-8F39-9023778AFC8B}" type="slidenum">
              <a:rPr lang="en-US" smtClean="0"/>
              <a:t>‹#›</a:t>
            </a:fld>
            <a:endParaRPr lang="en-US"/>
          </a:p>
        </p:txBody>
      </p:sp>
    </p:spTree>
    <p:extLst>
      <p:ext uri="{BB962C8B-B14F-4D97-AF65-F5344CB8AC3E}">
        <p14:creationId xmlns:p14="http://schemas.microsoft.com/office/powerpoint/2010/main" val="1575741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096BB6-4A62-4945-AC68-0C0024164F7B}" type="datetimeFigureOut">
              <a:rPr lang="en-US" smtClean="0"/>
              <a:t>19-Jan-22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9A4B4-D2F1-46D1-8F39-9023778AFC8B}" type="slidenum">
              <a:rPr lang="en-US" smtClean="0"/>
              <a:t>‹#›</a:t>
            </a:fld>
            <a:endParaRPr lang="en-US"/>
          </a:p>
        </p:txBody>
      </p:sp>
    </p:spTree>
    <p:extLst>
      <p:ext uri="{BB962C8B-B14F-4D97-AF65-F5344CB8AC3E}">
        <p14:creationId xmlns:p14="http://schemas.microsoft.com/office/powerpoint/2010/main" val="182550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096BB6-4A62-4945-AC68-0C0024164F7B}" type="datetimeFigureOut">
              <a:rPr lang="en-US" smtClean="0"/>
              <a:t>19-Jan-22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E9A4B4-D2F1-46D1-8F39-9023778AFC8B}" type="slidenum">
              <a:rPr lang="en-US" smtClean="0"/>
              <a:t>‹#›</a:t>
            </a:fld>
            <a:endParaRPr lang="en-US"/>
          </a:p>
        </p:txBody>
      </p:sp>
    </p:spTree>
    <p:extLst>
      <p:ext uri="{BB962C8B-B14F-4D97-AF65-F5344CB8AC3E}">
        <p14:creationId xmlns:p14="http://schemas.microsoft.com/office/powerpoint/2010/main" val="2364945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096BB6-4A62-4945-AC68-0C0024164F7B}" type="datetimeFigureOut">
              <a:rPr lang="en-US" smtClean="0"/>
              <a:t>19-Jan-22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E9A4B4-D2F1-46D1-8F39-9023778AFC8B}" type="slidenum">
              <a:rPr lang="en-US" smtClean="0"/>
              <a:t>‹#›</a:t>
            </a:fld>
            <a:endParaRPr lang="en-US"/>
          </a:p>
        </p:txBody>
      </p:sp>
    </p:spTree>
    <p:extLst>
      <p:ext uri="{BB962C8B-B14F-4D97-AF65-F5344CB8AC3E}">
        <p14:creationId xmlns:p14="http://schemas.microsoft.com/office/powerpoint/2010/main" val="2018698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96BB6-4A62-4945-AC68-0C0024164F7B}" type="datetimeFigureOut">
              <a:rPr lang="en-US" smtClean="0"/>
              <a:t>19-Jan-22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E9A4B4-D2F1-46D1-8F39-9023778AFC8B}" type="slidenum">
              <a:rPr lang="en-US" smtClean="0"/>
              <a:t>‹#›</a:t>
            </a:fld>
            <a:endParaRPr lang="en-US"/>
          </a:p>
        </p:txBody>
      </p:sp>
    </p:spTree>
    <p:extLst>
      <p:ext uri="{BB962C8B-B14F-4D97-AF65-F5344CB8AC3E}">
        <p14:creationId xmlns:p14="http://schemas.microsoft.com/office/powerpoint/2010/main" val="4284024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096BB6-4A62-4945-AC68-0C0024164F7B}" type="datetimeFigureOut">
              <a:rPr lang="en-US" smtClean="0"/>
              <a:t>19-Jan-22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9A4B4-D2F1-46D1-8F39-9023778AFC8B}" type="slidenum">
              <a:rPr lang="en-US" smtClean="0"/>
              <a:t>‹#›</a:t>
            </a:fld>
            <a:endParaRPr lang="en-US"/>
          </a:p>
        </p:txBody>
      </p:sp>
    </p:spTree>
    <p:extLst>
      <p:ext uri="{BB962C8B-B14F-4D97-AF65-F5344CB8AC3E}">
        <p14:creationId xmlns:p14="http://schemas.microsoft.com/office/powerpoint/2010/main" val="1286815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096BB6-4A62-4945-AC68-0C0024164F7B}" type="datetimeFigureOut">
              <a:rPr lang="en-US" smtClean="0"/>
              <a:t>19-Jan-22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9A4B4-D2F1-46D1-8F39-9023778AFC8B}" type="slidenum">
              <a:rPr lang="en-US" smtClean="0"/>
              <a:t>‹#›</a:t>
            </a:fld>
            <a:endParaRPr lang="en-US"/>
          </a:p>
        </p:txBody>
      </p:sp>
    </p:spTree>
    <p:extLst>
      <p:ext uri="{BB962C8B-B14F-4D97-AF65-F5344CB8AC3E}">
        <p14:creationId xmlns:p14="http://schemas.microsoft.com/office/powerpoint/2010/main" val="306154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96BB6-4A62-4945-AC68-0C0024164F7B}" type="datetimeFigureOut">
              <a:rPr lang="en-US" smtClean="0"/>
              <a:t>19-Jan-22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E9A4B4-D2F1-46D1-8F39-9023778AFC8B}" type="slidenum">
              <a:rPr lang="en-US" smtClean="0"/>
              <a:t>‹#›</a:t>
            </a:fld>
            <a:endParaRPr lang="en-US"/>
          </a:p>
        </p:txBody>
      </p:sp>
    </p:spTree>
    <p:extLst>
      <p:ext uri="{BB962C8B-B14F-4D97-AF65-F5344CB8AC3E}">
        <p14:creationId xmlns:p14="http://schemas.microsoft.com/office/powerpoint/2010/main" val="2906526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82880"/>
            <a:ext cx="8900160" cy="6675120"/>
          </a:xfrm>
          <a:prstGeom prst="rect">
            <a:avLst/>
          </a:prstGeom>
        </p:spPr>
      </p:pic>
    </p:spTree>
    <p:extLst>
      <p:ext uri="{BB962C8B-B14F-4D97-AF65-F5344CB8AC3E}">
        <p14:creationId xmlns:p14="http://schemas.microsoft.com/office/powerpoint/2010/main" val="5743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85455" y="5865304"/>
            <a:ext cx="10446327" cy="584775"/>
          </a:xfrm>
          <a:prstGeom prst="rect">
            <a:avLst/>
          </a:prstGeom>
          <a:noFill/>
        </p:spPr>
        <p:txBody>
          <a:bodyPr wrap="square" rtlCol="0">
            <a:spAutoFit/>
          </a:bodyPr>
          <a:lstStyle/>
          <a:p>
            <a:r>
              <a:rPr lang="en-US" sz="3200" b="1" dirty="0" smtClean="0"/>
              <a:t>There was a full of quietness at </a:t>
            </a:r>
            <a:r>
              <a:rPr lang="en-US" sz="3200" b="1" dirty="0" err="1" smtClean="0"/>
              <a:t>Dhanmondi</a:t>
            </a:r>
            <a:r>
              <a:rPr lang="en-US" sz="3200" b="1" dirty="0" smtClean="0"/>
              <a:t> Road No. 32 </a:t>
            </a:r>
            <a:endParaRPr lang="en-US" sz="32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864" y="240288"/>
            <a:ext cx="7277100" cy="5450801"/>
          </a:xfrm>
          <a:prstGeom prst="rect">
            <a:avLst/>
          </a:prstGeom>
        </p:spPr>
      </p:pic>
    </p:spTree>
    <p:extLst>
      <p:ext uri="{BB962C8B-B14F-4D97-AF65-F5344CB8AC3E}">
        <p14:creationId xmlns:p14="http://schemas.microsoft.com/office/powerpoint/2010/main" val="365012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Horizontal 6">
            <a:extLst>
              <a:ext uri="{FF2B5EF4-FFF2-40B4-BE49-F238E27FC236}">
                <a16:creationId xmlns:a16="http://schemas.microsoft.com/office/drawing/2014/main" id="{6DE08EB7-284F-472C-837C-EBB692A66430}"/>
              </a:ext>
            </a:extLst>
          </p:cNvPr>
          <p:cNvSpPr/>
          <p:nvPr/>
        </p:nvSpPr>
        <p:spPr>
          <a:xfrm>
            <a:off x="8002587" y="115463"/>
            <a:ext cx="4114800" cy="7315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a:solidFill>
                  <a:schemeClr val="bg2">
                    <a:lumMod val="25000"/>
                  </a:schemeClr>
                </a:solidFill>
              </a:rPr>
              <a:t>Silent  Reading </a:t>
            </a:r>
          </a:p>
        </p:txBody>
      </p:sp>
      <p:sp>
        <p:nvSpPr>
          <p:cNvPr id="3" name="Rectangle 2">
            <a:extLst>
              <a:ext uri="{FF2B5EF4-FFF2-40B4-BE49-F238E27FC236}">
                <a16:creationId xmlns:a16="http://schemas.microsoft.com/office/drawing/2014/main" id="{7F3D8498-3543-44FD-A536-B4AE52DCFD97}"/>
              </a:ext>
            </a:extLst>
          </p:cNvPr>
          <p:cNvSpPr/>
          <p:nvPr/>
        </p:nvSpPr>
        <p:spPr>
          <a:xfrm>
            <a:off x="2122233" y="910345"/>
            <a:ext cx="8229600" cy="548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bg2">
                    <a:lumMod val="25000"/>
                  </a:schemeClr>
                </a:solidFill>
              </a:rPr>
              <a:t>It was the night of </a:t>
            </a:r>
            <a:r>
              <a:rPr lang="en-US" sz="2000" b="1" dirty="0" smtClean="0">
                <a:solidFill>
                  <a:schemeClr val="bg2">
                    <a:lumMod val="25000"/>
                  </a:schemeClr>
                </a:solidFill>
              </a:rPr>
              <a:t>March, 1971. </a:t>
            </a:r>
            <a:r>
              <a:rPr lang="en-US" sz="2000" b="1" dirty="0">
                <a:solidFill>
                  <a:schemeClr val="bg2">
                    <a:lumMod val="25000"/>
                  </a:schemeClr>
                </a:solidFill>
              </a:rPr>
              <a:t>There was a full of quietness at Bangabandhu’s home  at Dhanmondi Road No</a:t>
            </a:r>
            <a:r>
              <a:rPr lang="en-US" sz="2000" b="1" dirty="0" smtClean="0">
                <a:solidFill>
                  <a:schemeClr val="bg2">
                    <a:lumMod val="25000"/>
                  </a:schemeClr>
                </a:solidFill>
              </a:rPr>
              <a:t>. 32 </a:t>
            </a:r>
            <a:r>
              <a:rPr lang="en-US" sz="2000" b="1" dirty="0">
                <a:solidFill>
                  <a:schemeClr val="bg2">
                    <a:lumMod val="25000"/>
                  </a:schemeClr>
                </a:solidFill>
              </a:rPr>
              <a:t>throughout the day.</a:t>
            </a:r>
          </a:p>
          <a:p>
            <a:pPr algn="just"/>
            <a:r>
              <a:rPr lang="en-US" sz="2000" b="1" dirty="0">
                <a:solidFill>
                  <a:schemeClr val="bg2">
                    <a:lumMod val="25000"/>
                  </a:schemeClr>
                </a:solidFill>
              </a:rPr>
              <a:t>Bangabandhu Sheikh Mujibur Rahman and his family members could apprehend that something tragic was going to </a:t>
            </a:r>
            <a:r>
              <a:rPr lang="en-US" sz="2000" b="1" dirty="0" smtClean="0">
                <a:solidFill>
                  <a:schemeClr val="bg2">
                    <a:lumMod val="25000"/>
                  </a:schemeClr>
                </a:solidFill>
              </a:rPr>
              <a:t>happen. </a:t>
            </a:r>
            <a:r>
              <a:rPr lang="en-US" sz="2000" b="1" dirty="0">
                <a:solidFill>
                  <a:schemeClr val="bg2">
                    <a:lumMod val="25000"/>
                  </a:schemeClr>
                </a:solidFill>
              </a:rPr>
              <a:t>Gunshots were heard around the </a:t>
            </a:r>
            <a:r>
              <a:rPr lang="en-US" sz="2000" b="1" dirty="0" smtClean="0">
                <a:solidFill>
                  <a:schemeClr val="bg2">
                    <a:lumMod val="25000"/>
                  </a:schemeClr>
                </a:solidFill>
              </a:rPr>
              <a:t>city. </a:t>
            </a:r>
            <a:r>
              <a:rPr lang="en-US" sz="2000" b="1" dirty="0">
                <a:solidFill>
                  <a:schemeClr val="bg2">
                    <a:lumMod val="25000"/>
                  </a:schemeClr>
                </a:solidFill>
              </a:rPr>
              <a:t>Bangabandhu’s eldest son Sheikh Kamal was out of home for forming barricades against the Pakistan Army who had been killing people indiscriminately that </a:t>
            </a:r>
            <a:r>
              <a:rPr lang="en-US" sz="2000" b="1" dirty="0" smtClean="0">
                <a:solidFill>
                  <a:schemeClr val="bg2">
                    <a:lumMod val="25000"/>
                  </a:schemeClr>
                </a:solidFill>
              </a:rPr>
              <a:t>night. </a:t>
            </a:r>
            <a:r>
              <a:rPr lang="en-US" sz="2000" b="1" dirty="0">
                <a:solidFill>
                  <a:schemeClr val="bg2">
                    <a:lumMod val="25000"/>
                  </a:schemeClr>
                </a:solidFill>
              </a:rPr>
              <a:t>Bangabandhu decided  to send the girls of the family to a safer place for the night and he gave their responsibility to his son in law </a:t>
            </a:r>
            <a:r>
              <a:rPr lang="en-US" sz="2000" b="1" dirty="0" smtClean="0">
                <a:solidFill>
                  <a:schemeClr val="bg2">
                    <a:lumMod val="25000"/>
                  </a:schemeClr>
                </a:solidFill>
              </a:rPr>
              <a:t>Mr</a:t>
            </a:r>
            <a:r>
              <a:rPr lang="en-US" sz="2000" b="1" dirty="0">
                <a:solidFill>
                  <a:schemeClr val="bg2">
                    <a:lumMod val="25000"/>
                  </a:schemeClr>
                </a:solidFill>
              </a:rPr>
              <a:t>. </a:t>
            </a:r>
            <a:r>
              <a:rPr lang="en-US" sz="2000" b="1" dirty="0" err="1" smtClean="0">
                <a:solidFill>
                  <a:schemeClr val="bg2">
                    <a:lumMod val="25000"/>
                  </a:schemeClr>
                </a:solidFill>
              </a:rPr>
              <a:t>Wazed</a:t>
            </a:r>
            <a:r>
              <a:rPr lang="en-US" sz="2000" b="1" dirty="0" smtClean="0">
                <a:solidFill>
                  <a:schemeClr val="bg2">
                    <a:lumMod val="25000"/>
                  </a:schemeClr>
                </a:solidFill>
              </a:rPr>
              <a:t> </a:t>
            </a:r>
            <a:r>
              <a:rPr lang="en-US" sz="2000" b="1" dirty="0">
                <a:solidFill>
                  <a:schemeClr val="bg2">
                    <a:lumMod val="25000"/>
                  </a:schemeClr>
                </a:solidFill>
              </a:rPr>
              <a:t>Miah. Bangabandhu’s daughter Sheikh </a:t>
            </a:r>
            <a:r>
              <a:rPr lang="en-US" sz="2000" b="1" dirty="0" smtClean="0">
                <a:solidFill>
                  <a:schemeClr val="bg2">
                    <a:lumMod val="25000"/>
                  </a:schemeClr>
                </a:solidFill>
              </a:rPr>
              <a:t>Hasina, who </a:t>
            </a:r>
            <a:r>
              <a:rPr lang="en-US" sz="2000" b="1" dirty="0">
                <a:solidFill>
                  <a:schemeClr val="bg2">
                    <a:lumMod val="25000"/>
                  </a:schemeClr>
                </a:solidFill>
              </a:rPr>
              <a:t>was expecting a baby soon along with her sister Sheikh Rehana and her cousin Farida were sent to a house at Road no. </a:t>
            </a:r>
            <a:r>
              <a:rPr lang="en-US" sz="2000" b="1" dirty="0" smtClean="0">
                <a:solidFill>
                  <a:schemeClr val="bg2">
                    <a:lumMod val="25000"/>
                  </a:schemeClr>
                </a:solidFill>
              </a:rPr>
              <a:t>15, </a:t>
            </a:r>
            <a:r>
              <a:rPr lang="en-US" sz="2000" b="1" dirty="0" err="1" smtClean="0">
                <a:solidFill>
                  <a:schemeClr val="bg2">
                    <a:lumMod val="25000"/>
                  </a:schemeClr>
                </a:solidFill>
              </a:rPr>
              <a:t>Dhanmondi</a:t>
            </a:r>
            <a:r>
              <a:rPr lang="en-US" sz="2000" b="1" dirty="0" smtClean="0">
                <a:solidFill>
                  <a:schemeClr val="bg2">
                    <a:lumMod val="25000"/>
                  </a:schemeClr>
                </a:solidFill>
              </a:rPr>
              <a:t> </a:t>
            </a:r>
            <a:r>
              <a:rPr lang="en-US" sz="2000" b="1" dirty="0">
                <a:solidFill>
                  <a:schemeClr val="bg2">
                    <a:lumMod val="25000"/>
                  </a:schemeClr>
                </a:solidFill>
              </a:rPr>
              <a:t>for that </a:t>
            </a:r>
            <a:r>
              <a:rPr lang="en-US" sz="2000" b="1" dirty="0" smtClean="0">
                <a:solidFill>
                  <a:schemeClr val="bg2">
                    <a:lumMod val="25000"/>
                  </a:schemeClr>
                </a:solidFill>
              </a:rPr>
              <a:t>night. </a:t>
            </a:r>
            <a:r>
              <a:rPr lang="en-US" sz="2000" b="1" dirty="0" err="1" smtClean="0">
                <a:solidFill>
                  <a:schemeClr val="bg2">
                    <a:lumMod val="25000"/>
                  </a:schemeClr>
                </a:solidFill>
              </a:rPr>
              <a:t>Bangabandhu’s</a:t>
            </a:r>
            <a:r>
              <a:rPr lang="en-US" sz="2000" b="1" dirty="0" smtClean="0">
                <a:solidFill>
                  <a:schemeClr val="bg2">
                    <a:lumMod val="25000"/>
                  </a:schemeClr>
                </a:solidFill>
              </a:rPr>
              <a:t> </a:t>
            </a:r>
            <a:r>
              <a:rPr lang="en-US" sz="2000" b="1" dirty="0">
                <a:solidFill>
                  <a:schemeClr val="bg2">
                    <a:lumMod val="25000"/>
                  </a:schemeClr>
                </a:solidFill>
              </a:rPr>
              <a:t>wife Begum </a:t>
            </a:r>
            <a:r>
              <a:rPr lang="en-US" sz="2000" b="1" dirty="0" err="1">
                <a:solidFill>
                  <a:schemeClr val="bg2">
                    <a:lumMod val="25000"/>
                  </a:schemeClr>
                </a:solidFill>
              </a:rPr>
              <a:t>Fazilatunnesa</a:t>
            </a:r>
            <a:r>
              <a:rPr lang="en-US" sz="2000" b="1" dirty="0">
                <a:solidFill>
                  <a:schemeClr val="bg2">
                    <a:lumMod val="25000"/>
                  </a:schemeClr>
                </a:solidFill>
              </a:rPr>
              <a:t>  </a:t>
            </a:r>
            <a:r>
              <a:rPr lang="en-US" sz="2000" b="1" dirty="0" err="1" smtClean="0">
                <a:solidFill>
                  <a:schemeClr val="bg2">
                    <a:lumMod val="25000"/>
                  </a:schemeClr>
                </a:solidFill>
              </a:rPr>
              <a:t>Mujib</a:t>
            </a:r>
            <a:r>
              <a:rPr lang="en-US" sz="2000" b="1" dirty="0" smtClean="0">
                <a:solidFill>
                  <a:schemeClr val="bg2">
                    <a:lumMod val="25000"/>
                  </a:schemeClr>
                </a:solidFill>
              </a:rPr>
              <a:t>, stayed </a:t>
            </a:r>
            <a:r>
              <a:rPr lang="en-US" sz="2000" b="1" dirty="0">
                <a:solidFill>
                  <a:schemeClr val="bg2">
                    <a:lumMod val="25000"/>
                  </a:schemeClr>
                </a:solidFill>
              </a:rPr>
              <a:t>with him. </a:t>
            </a:r>
          </a:p>
          <a:p>
            <a:pPr algn="just"/>
            <a:r>
              <a:rPr lang="en-US" sz="2000" b="1" dirty="0">
                <a:solidFill>
                  <a:schemeClr val="bg2">
                    <a:lumMod val="25000"/>
                  </a:schemeClr>
                </a:solidFill>
              </a:rPr>
              <a:t>Just before </a:t>
            </a:r>
            <a:r>
              <a:rPr lang="en-US" sz="2000" b="1" dirty="0" smtClean="0">
                <a:solidFill>
                  <a:schemeClr val="bg2">
                    <a:lumMod val="25000"/>
                  </a:schemeClr>
                </a:solidFill>
              </a:rPr>
              <a:t>midnight, </a:t>
            </a:r>
            <a:r>
              <a:rPr lang="en-US" sz="2000" b="1" dirty="0" err="1" smtClean="0">
                <a:solidFill>
                  <a:schemeClr val="bg2">
                    <a:lumMod val="25000"/>
                  </a:schemeClr>
                </a:solidFill>
              </a:rPr>
              <a:t>Bangabandhu</a:t>
            </a:r>
            <a:r>
              <a:rPr lang="en-US" sz="2000" b="1" dirty="0" smtClean="0">
                <a:solidFill>
                  <a:schemeClr val="bg2">
                    <a:lumMod val="25000"/>
                  </a:schemeClr>
                </a:solidFill>
              </a:rPr>
              <a:t> </a:t>
            </a:r>
            <a:r>
              <a:rPr lang="en-US" sz="2000" b="1" dirty="0">
                <a:solidFill>
                  <a:schemeClr val="bg2">
                    <a:lumMod val="25000"/>
                  </a:schemeClr>
                </a:solidFill>
              </a:rPr>
              <a:t>sent the declaration of Independence to Mr. </a:t>
            </a:r>
            <a:r>
              <a:rPr lang="en-US" sz="2000" b="1" dirty="0" err="1">
                <a:solidFill>
                  <a:schemeClr val="bg2">
                    <a:lumMod val="25000"/>
                  </a:schemeClr>
                </a:solidFill>
              </a:rPr>
              <a:t>Zohur</a:t>
            </a:r>
            <a:r>
              <a:rPr lang="en-US" sz="2000" b="1" dirty="0">
                <a:solidFill>
                  <a:schemeClr val="bg2">
                    <a:lumMod val="25000"/>
                  </a:schemeClr>
                </a:solidFill>
              </a:rPr>
              <a:t> Ahmed </a:t>
            </a:r>
            <a:r>
              <a:rPr lang="en-US" sz="2000" b="1" dirty="0" smtClean="0">
                <a:solidFill>
                  <a:schemeClr val="bg2">
                    <a:lumMod val="25000"/>
                  </a:schemeClr>
                </a:solidFill>
              </a:rPr>
              <a:t>Chowdhury </a:t>
            </a:r>
            <a:r>
              <a:rPr lang="en-US" sz="2000" b="1" dirty="0">
                <a:solidFill>
                  <a:schemeClr val="bg2">
                    <a:lumMod val="25000"/>
                  </a:schemeClr>
                </a:solidFill>
              </a:rPr>
              <a:t>at Chittagong via wireless.</a:t>
            </a:r>
          </a:p>
        </p:txBody>
      </p:sp>
      <p:sp>
        <p:nvSpPr>
          <p:cNvPr id="5" name="Arrow: Right 8">
            <a:extLst>
              <a:ext uri="{FF2B5EF4-FFF2-40B4-BE49-F238E27FC236}">
                <a16:creationId xmlns:a16="http://schemas.microsoft.com/office/drawing/2014/main" id="{5FB190A5-2027-45C4-A831-B6FCF5350458}"/>
              </a:ext>
            </a:extLst>
          </p:cNvPr>
          <p:cNvSpPr/>
          <p:nvPr/>
        </p:nvSpPr>
        <p:spPr>
          <a:xfrm>
            <a:off x="0" y="147144"/>
            <a:ext cx="5486400" cy="7315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a:t>INDIVIDUAL WORK </a:t>
            </a:r>
          </a:p>
        </p:txBody>
      </p:sp>
      <p:sp>
        <p:nvSpPr>
          <p:cNvPr id="4" name="Rectangle 3">
            <a:extLst>
              <a:ext uri="{FF2B5EF4-FFF2-40B4-BE49-F238E27FC236}">
                <a16:creationId xmlns:a16="http://schemas.microsoft.com/office/drawing/2014/main" id="{BA4D7C02-5D7E-473A-9B16-9CB80B839607}"/>
              </a:ext>
            </a:extLst>
          </p:cNvPr>
          <p:cNvSpPr/>
          <p:nvPr/>
        </p:nvSpPr>
        <p:spPr>
          <a:xfrm>
            <a:off x="2223978" y="910345"/>
            <a:ext cx="8229600" cy="5486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b="1" dirty="0"/>
              <a:t>At the darkest part of that night</a:t>
            </a:r>
            <a:r>
              <a:rPr lang="en-US" b="1" dirty="0" smtClean="0"/>
              <a:t>, the </a:t>
            </a:r>
            <a:r>
              <a:rPr lang="en-US" b="1" dirty="0"/>
              <a:t>Pakistan Army surrounded his home and started firing at </a:t>
            </a:r>
            <a:r>
              <a:rPr lang="en-US" b="1" dirty="0" smtClean="0"/>
              <a:t>random. </a:t>
            </a:r>
            <a:r>
              <a:rPr lang="en-US" b="1" dirty="0"/>
              <a:t>The situation agitated Bangabandhu much and he asked them to </a:t>
            </a:r>
            <a:r>
              <a:rPr lang="en-US" b="1" dirty="0" smtClean="0"/>
              <a:t>stop. But, soon </a:t>
            </a:r>
            <a:r>
              <a:rPr lang="en-US" b="1" dirty="0"/>
              <a:t>he was instructed to get ready to go with </a:t>
            </a:r>
            <a:r>
              <a:rPr lang="en-US" b="1" dirty="0" smtClean="0"/>
              <a:t>them. </a:t>
            </a:r>
            <a:r>
              <a:rPr lang="en-US" b="1" dirty="0"/>
              <a:t>Begum Mujib packed his necessary belongings. After Bangabandhu left</a:t>
            </a:r>
            <a:r>
              <a:rPr lang="en-US" b="1" dirty="0" smtClean="0"/>
              <a:t>, she </a:t>
            </a:r>
            <a:r>
              <a:rPr lang="en-US" b="1" dirty="0"/>
              <a:t>was at a loss what to do and where to go with her </a:t>
            </a:r>
            <a:r>
              <a:rPr lang="en-US" b="1" dirty="0" smtClean="0"/>
              <a:t>children. </a:t>
            </a:r>
            <a:r>
              <a:rPr lang="en-US" b="1" dirty="0"/>
              <a:t>However, being a supportive wife of the great leader all through her </a:t>
            </a:r>
            <a:r>
              <a:rPr lang="en-US" b="1" dirty="0" smtClean="0"/>
              <a:t>life, </a:t>
            </a:r>
            <a:r>
              <a:rPr lang="en-US" b="1" dirty="0"/>
              <a:t>she soon pulled up her mental </a:t>
            </a:r>
            <a:r>
              <a:rPr lang="en-US" b="1" dirty="0" smtClean="0"/>
              <a:t>strength. </a:t>
            </a:r>
            <a:r>
              <a:rPr lang="en-US" b="1" dirty="0"/>
              <a:t>But, her anxiety continued till the end of the war.</a:t>
            </a:r>
          </a:p>
          <a:p>
            <a:pPr algn="just"/>
            <a:r>
              <a:rPr lang="en-US" b="1" dirty="0"/>
              <a:t>The next day Begum Mujib had to leave House No</a:t>
            </a:r>
            <a:r>
              <a:rPr lang="en-US" b="1" dirty="0" smtClean="0"/>
              <a:t>. 32 </a:t>
            </a:r>
            <a:r>
              <a:rPr lang="en-US" b="1" dirty="0"/>
              <a:t>with her children and other members of her </a:t>
            </a:r>
            <a:r>
              <a:rPr lang="en-US" b="1" dirty="0" smtClean="0"/>
              <a:t>home. </a:t>
            </a:r>
            <a:r>
              <a:rPr lang="en-US" b="1" dirty="0"/>
              <a:t>During the next couple of months</a:t>
            </a:r>
            <a:r>
              <a:rPr lang="en-US" b="1" dirty="0" smtClean="0"/>
              <a:t>, they </a:t>
            </a:r>
            <a:r>
              <a:rPr lang="en-US" b="1" dirty="0"/>
              <a:t>moved from one shelter to another in search of a safer place. During their stay in house places</a:t>
            </a:r>
            <a:r>
              <a:rPr lang="en-US" b="1" dirty="0" smtClean="0"/>
              <a:t>, some </a:t>
            </a:r>
            <a:r>
              <a:rPr lang="en-US" b="1" dirty="0"/>
              <a:t>people came forward to helping them while some refused to give them shelter for fear of their own safety. When their provision ran short, Sheikh Kamal, who had already joined the </a:t>
            </a:r>
            <a:r>
              <a:rPr lang="en-US" b="1" dirty="0" smtClean="0"/>
              <a:t>Liberation War, </a:t>
            </a:r>
            <a:r>
              <a:rPr lang="en-US" b="1" dirty="0"/>
              <a:t>came to them in disguise and delivered some </a:t>
            </a:r>
            <a:r>
              <a:rPr lang="en-US" b="1" dirty="0" smtClean="0"/>
              <a:t>money. </a:t>
            </a:r>
            <a:r>
              <a:rPr lang="en-US" b="1" dirty="0"/>
              <a:t>Some very close people also supported the family with money and food stuff.</a:t>
            </a:r>
          </a:p>
          <a:p>
            <a:pPr algn="just"/>
            <a:endParaRPr lang="en-US" dirty="0"/>
          </a:p>
        </p:txBody>
      </p:sp>
    </p:spTree>
    <p:extLst>
      <p:ext uri="{BB962C8B-B14F-4D97-AF65-F5344CB8AC3E}">
        <p14:creationId xmlns:p14="http://schemas.microsoft.com/office/powerpoint/2010/main" val="68513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3">
                                            <p:bg/>
                                          </p:spTgt>
                                        </p:tgtEl>
                                        <p:attrNameLst>
                                          <p:attrName>style.visibility</p:attrName>
                                        </p:attrNameLst>
                                      </p:cBhvr>
                                      <p:to>
                                        <p:strVal val="visible"/>
                                      </p:to>
                                    </p:set>
                                    <p:anim calcmode="lin" valueType="num">
                                      <p:cBhvr>
                                        <p:cTn id="18" dur="500" fill="hold"/>
                                        <p:tgtEl>
                                          <p:spTgt spid="3">
                                            <p:bg/>
                                          </p:spTgt>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3">
                                            <p:bg/>
                                          </p:spTgt>
                                        </p:tgtEl>
                                        <p:attrNameLst>
                                          <p:attrName>ppt_y</p:attrName>
                                        </p:attrNameLst>
                                      </p:cBhvr>
                                      <p:tavLst>
                                        <p:tav tm="0">
                                          <p:val>
                                            <p:strVal val="#ppt_y"/>
                                          </p:val>
                                        </p:tav>
                                        <p:tav tm="100000">
                                          <p:val>
                                            <p:strVal val="#ppt_y"/>
                                          </p:val>
                                        </p:tav>
                                      </p:tavLst>
                                    </p:anim>
                                    <p:anim calcmode="lin" valueType="num">
                                      <p:cBhvr>
                                        <p:cTn id="20" dur="500" fill="hold"/>
                                        <p:tgtEl>
                                          <p:spTgt spid="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3">
                                            <p:bg/>
                                          </p:spTgt>
                                        </p:tgtEl>
                                      </p:cBhvr>
                                    </p:animEffect>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p:cTn id="2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3">
                                            <p:txEl>
                                              <p:pRg st="1" end="1"/>
                                            </p:txEl>
                                          </p:spTgt>
                                        </p:tgtEl>
                                        <p:attrNameLst>
                                          <p:attrName>style.visibility</p:attrName>
                                        </p:attrNameLst>
                                      </p:cBhvr>
                                      <p:to>
                                        <p:strVal val="visible"/>
                                      </p:to>
                                    </p:set>
                                    <p:anim calcmode="lin" valueType="num">
                                      <p:cBhvr>
                                        <p:cTn id="3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3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1" presetClass="entr" presetSubtype="0" fill="hold" grpId="0" nodeType="clickEffect">
                                  <p:stCondLst>
                                    <p:cond delay="0"/>
                                  </p:stCondLst>
                                  <p:iterate type="lt">
                                    <p:tmPct val="10000"/>
                                  </p:iterate>
                                  <p:childTnLst>
                                    <p:set>
                                      <p:cBhvr>
                                        <p:cTn id="44" dur="1" fill="hold">
                                          <p:stCondLst>
                                            <p:cond delay="0"/>
                                          </p:stCondLst>
                                        </p:cTn>
                                        <p:tgtEl>
                                          <p:spTgt spid="3">
                                            <p:txEl>
                                              <p:pRg st="2" end="2"/>
                                            </p:txEl>
                                          </p:spTgt>
                                        </p:tgtEl>
                                        <p:attrNameLst>
                                          <p:attrName>style.visibility</p:attrName>
                                        </p:attrNameLst>
                                      </p:cBhvr>
                                      <p:to>
                                        <p:strVal val="visible"/>
                                      </p:to>
                                    </p:set>
                                    <p:anim calcmode="lin" valueType="num">
                                      <p:cBhvr>
                                        <p:cTn id="4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4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3">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1" presetClass="entr" presetSubtype="0" fill="hold" grpId="0" nodeType="clickEffect">
                                  <p:stCondLst>
                                    <p:cond delay="0"/>
                                  </p:stCondLst>
                                  <p:iterate type="lt">
                                    <p:tmPct val="10000"/>
                                  </p:iterate>
                                  <p:childTnLst>
                                    <p:set>
                                      <p:cBhvr>
                                        <p:cTn id="53" dur="1" fill="hold">
                                          <p:stCondLst>
                                            <p:cond delay="0"/>
                                          </p:stCondLst>
                                        </p:cTn>
                                        <p:tgtEl>
                                          <p:spTgt spid="4">
                                            <p:bg/>
                                          </p:spTgt>
                                        </p:tgtEl>
                                        <p:attrNameLst>
                                          <p:attrName>style.visibility</p:attrName>
                                        </p:attrNameLst>
                                      </p:cBhvr>
                                      <p:to>
                                        <p:strVal val="visible"/>
                                      </p:to>
                                    </p:set>
                                    <p:anim calcmode="lin" valueType="num">
                                      <p:cBhvr>
                                        <p:cTn id="54" dur="250" fill="hold"/>
                                        <p:tgtEl>
                                          <p:spTgt spid="4">
                                            <p:bg/>
                                          </p:spTgt>
                                        </p:tgtEl>
                                        <p:attrNameLst>
                                          <p:attrName>ppt_x</p:attrName>
                                        </p:attrNameLst>
                                      </p:cBhvr>
                                      <p:tavLst>
                                        <p:tav tm="0">
                                          <p:val>
                                            <p:strVal val="#ppt_x"/>
                                          </p:val>
                                        </p:tav>
                                        <p:tav tm="50000">
                                          <p:val>
                                            <p:strVal val="#ppt_x+.1"/>
                                          </p:val>
                                        </p:tav>
                                        <p:tav tm="100000">
                                          <p:val>
                                            <p:strVal val="#ppt_x"/>
                                          </p:val>
                                        </p:tav>
                                      </p:tavLst>
                                    </p:anim>
                                    <p:anim calcmode="lin" valueType="num">
                                      <p:cBhvr>
                                        <p:cTn id="55" dur="250" fill="hold"/>
                                        <p:tgtEl>
                                          <p:spTgt spid="4">
                                            <p:bg/>
                                          </p:spTgt>
                                        </p:tgtEl>
                                        <p:attrNameLst>
                                          <p:attrName>ppt_y</p:attrName>
                                        </p:attrNameLst>
                                      </p:cBhvr>
                                      <p:tavLst>
                                        <p:tav tm="0">
                                          <p:val>
                                            <p:strVal val="#ppt_y"/>
                                          </p:val>
                                        </p:tav>
                                        <p:tav tm="100000">
                                          <p:val>
                                            <p:strVal val="#ppt_y"/>
                                          </p:val>
                                        </p:tav>
                                      </p:tavLst>
                                    </p:anim>
                                    <p:anim calcmode="lin" valueType="num">
                                      <p:cBhvr>
                                        <p:cTn id="56" dur="250" fill="hold"/>
                                        <p:tgtEl>
                                          <p:spTgt spid="4">
                                            <p:bg/>
                                          </p:spTgt>
                                        </p:tgtEl>
                                        <p:attrNameLst>
                                          <p:attrName>ppt_h</p:attrName>
                                        </p:attrNameLst>
                                      </p:cBhvr>
                                      <p:tavLst>
                                        <p:tav tm="0">
                                          <p:val>
                                            <p:strVal val="#ppt_h/10"/>
                                          </p:val>
                                        </p:tav>
                                        <p:tav tm="50000">
                                          <p:val>
                                            <p:strVal val="#ppt_h+.01"/>
                                          </p:val>
                                        </p:tav>
                                        <p:tav tm="100000">
                                          <p:val>
                                            <p:strVal val="#ppt_h"/>
                                          </p:val>
                                        </p:tav>
                                      </p:tavLst>
                                    </p:anim>
                                    <p:anim calcmode="lin" valueType="num">
                                      <p:cBhvr>
                                        <p:cTn id="57" dur="250" fill="hold"/>
                                        <p:tgtEl>
                                          <p:spTgt spid="4">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8" dur="250" tmFilter="0,0; .5, 1; 1, 1"/>
                                        <p:tgtEl>
                                          <p:spTgt spid="4">
                                            <p:bg/>
                                          </p:spTgt>
                                        </p:tgtEl>
                                      </p:cBhvr>
                                    </p:animEffect>
                                  </p:childTnLst>
                                </p:cTn>
                              </p:par>
                            </p:childTnLst>
                          </p:cTn>
                        </p:par>
                      </p:childTnLst>
                    </p:cTn>
                  </p:par>
                  <p:par>
                    <p:cTn id="59" fill="hold">
                      <p:stCondLst>
                        <p:cond delay="indefinite"/>
                      </p:stCondLst>
                      <p:childTnLst>
                        <p:par>
                          <p:cTn id="60" fill="hold">
                            <p:stCondLst>
                              <p:cond delay="0"/>
                            </p:stCondLst>
                            <p:childTnLst>
                              <p:par>
                                <p:cTn id="61" presetID="41" presetClass="entr" presetSubtype="0" fill="hold" grpId="0" nodeType="clickEffect">
                                  <p:stCondLst>
                                    <p:cond delay="0"/>
                                  </p:stCondLst>
                                  <p:iterate type="lt">
                                    <p:tmPct val="10000"/>
                                  </p:iterate>
                                  <p:childTnLst>
                                    <p:set>
                                      <p:cBhvr>
                                        <p:cTn id="62" dur="1" fill="hold">
                                          <p:stCondLst>
                                            <p:cond delay="0"/>
                                          </p:stCondLst>
                                        </p:cTn>
                                        <p:tgtEl>
                                          <p:spTgt spid="4">
                                            <p:txEl>
                                              <p:pRg st="0" end="0"/>
                                            </p:txEl>
                                          </p:spTgt>
                                        </p:tgtEl>
                                        <p:attrNameLst>
                                          <p:attrName>style.visibility</p:attrName>
                                        </p:attrNameLst>
                                      </p:cBhvr>
                                      <p:to>
                                        <p:strVal val="visible"/>
                                      </p:to>
                                    </p:set>
                                    <p:anim calcmode="lin" valueType="num">
                                      <p:cBhvr>
                                        <p:cTn id="63" dur="25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4" dur="25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65" dur="25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6" dur="25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7" dur="250" tmFilter="0,0; .5, 1; 1, 1"/>
                                        <p:tgtEl>
                                          <p:spTgt spid="4">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1" presetClass="entr" presetSubtype="0" fill="hold" grpId="0" nodeType="clickEffect">
                                  <p:stCondLst>
                                    <p:cond delay="0"/>
                                  </p:stCondLst>
                                  <p:iterate type="lt">
                                    <p:tmPct val="10000"/>
                                  </p:iterate>
                                  <p:childTnLst>
                                    <p:set>
                                      <p:cBhvr>
                                        <p:cTn id="71" dur="1" fill="hold">
                                          <p:stCondLst>
                                            <p:cond delay="0"/>
                                          </p:stCondLst>
                                        </p:cTn>
                                        <p:tgtEl>
                                          <p:spTgt spid="4">
                                            <p:txEl>
                                              <p:pRg st="1" end="1"/>
                                            </p:txEl>
                                          </p:spTgt>
                                        </p:tgtEl>
                                        <p:attrNameLst>
                                          <p:attrName>style.visibility</p:attrName>
                                        </p:attrNameLst>
                                      </p:cBhvr>
                                      <p:to>
                                        <p:strVal val="visible"/>
                                      </p:to>
                                    </p:set>
                                    <p:anim calcmode="lin" valueType="num">
                                      <p:cBhvr>
                                        <p:cTn id="72" dur="25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73" dur="25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74" dur="25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5" dur="25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6" dur="250" tmFilter="0,0; .5, 1; 1, 1"/>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5" grpId="0" animBg="1"/>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DE7F60-3B27-4EB7-990B-1AE086C44ADE}"/>
              </a:ext>
            </a:extLst>
          </p:cNvPr>
          <p:cNvSpPr txBox="1"/>
          <p:nvPr/>
        </p:nvSpPr>
        <p:spPr>
          <a:xfrm>
            <a:off x="178841" y="1630017"/>
            <a:ext cx="11948160" cy="3970318"/>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Answer the following questions. First discuss then write the </a:t>
            </a:r>
            <a:r>
              <a:rPr lang="en-US" sz="2800" dirty="0" smtClean="0">
                <a:latin typeface="Arial" panose="020B0604020202020204" pitchFamily="34" charset="0"/>
                <a:cs typeface="Arial" panose="020B0604020202020204" pitchFamily="34" charset="0"/>
              </a:rPr>
              <a:t>answers.</a:t>
            </a:r>
            <a:endParaRPr lang="en-US" sz="2800" dirty="0">
              <a:latin typeface="Arial" panose="020B0604020202020204" pitchFamily="34" charset="0"/>
              <a:cs typeface="Arial" panose="020B0604020202020204" pitchFamily="34" charset="0"/>
            </a:endParaRPr>
          </a:p>
          <a:p>
            <a:pPr marL="342900" indent="-342900">
              <a:buAutoNum type="arabicPeriod"/>
            </a:pPr>
            <a:r>
              <a:rPr lang="en-US" sz="2800" dirty="0">
                <a:latin typeface="Arial" panose="020B0604020202020204" pitchFamily="34" charset="0"/>
                <a:cs typeface="Arial" panose="020B0604020202020204" pitchFamily="34" charset="0"/>
              </a:rPr>
              <a:t>Why was the family anxious on the 25</a:t>
            </a:r>
            <a:r>
              <a:rPr lang="en-US" sz="2800" baseline="30000" dirty="0">
                <a:latin typeface="Arial" panose="020B0604020202020204" pitchFamily="34" charset="0"/>
                <a:cs typeface="Arial" panose="020B0604020202020204" pitchFamily="34" charset="0"/>
              </a:rPr>
              <a:t>th</a:t>
            </a:r>
            <a:r>
              <a:rPr lang="en-US" sz="2800" dirty="0">
                <a:latin typeface="Arial" panose="020B0604020202020204" pitchFamily="34" charset="0"/>
                <a:cs typeface="Arial" panose="020B0604020202020204" pitchFamily="34" charset="0"/>
              </a:rPr>
              <a:t> March night in 1971 ?</a:t>
            </a:r>
          </a:p>
          <a:p>
            <a:pPr marL="342900" indent="-342900">
              <a:buAutoNum type="arabicPeriod"/>
            </a:pPr>
            <a:r>
              <a:rPr lang="en-US" sz="2800" dirty="0">
                <a:latin typeface="Arial" panose="020B0604020202020204" pitchFamily="34" charset="0"/>
                <a:cs typeface="Arial" panose="020B0604020202020204" pitchFamily="34" charset="0"/>
              </a:rPr>
              <a:t> Where did Bangabandhu send the girls on that night ? </a:t>
            </a:r>
          </a:p>
          <a:p>
            <a:pPr marL="342900" indent="-342900">
              <a:buAutoNum type="arabicPeriod"/>
            </a:pPr>
            <a:r>
              <a:rPr lang="en-US" sz="2800" dirty="0">
                <a:latin typeface="Arial" panose="020B0604020202020204" pitchFamily="34" charset="0"/>
                <a:cs typeface="Arial" panose="020B0604020202020204" pitchFamily="34" charset="0"/>
              </a:rPr>
              <a:t> How would the family communicate with people or freedom fighters while they were under house arrest ?</a:t>
            </a:r>
          </a:p>
          <a:p>
            <a:pPr marL="342900" indent="-342900">
              <a:buAutoNum type="arabicPeriod"/>
            </a:pPr>
            <a:r>
              <a:rPr lang="en-US" sz="2800" dirty="0">
                <a:latin typeface="Arial" panose="020B0604020202020204" pitchFamily="34" charset="0"/>
                <a:cs typeface="Arial" panose="020B0604020202020204" pitchFamily="34" charset="0"/>
              </a:rPr>
              <a:t> How did the Pakistan Army scare Sheikh Jamal? How did Sheikh Jamal manage to flee from captivity?</a:t>
            </a:r>
          </a:p>
          <a:p>
            <a:pPr marL="342900" indent="-342900">
              <a:buAutoNum type="arabicPeriod"/>
            </a:pPr>
            <a:r>
              <a:rPr lang="en-US" sz="2800" dirty="0">
                <a:latin typeface="Arial" panose="020B0604020202020204" pitchFamily="34" charset="0"/>
                <a:cs typeface="Arial" panose="020B0604020202020204" pitchFamily="34" charset="0"/>
              </a:rPr>
              <a:t> How do you explain Bangabandhu’s family’s contribution to Liberation War?</a:t>
            </a:r>
          </a:p>
        </p:txBody>
      </p:sp>
      <p:sp>
        <p:nvSpPr>
          <p:cNvPr id="3" name="Rounded Rectangle 2"/>
          <p:cNvSpPr/>
          <p:nvPr/>
        </p:nvSpPr>
        <p:spPr>
          <a:xfrm>
            <a:off x="2466109" y="277091"/>
            <a:ext cx="6927273" cy="8728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dirty="0">
                <a:solidFill>
                  <a:schemeClr val="tx1">
                    <a:lumMod val="85000"/>
                    <a:lumOff val="15000"/>
                  </a:schemeClr>
                </a:solidFill>
              </a:rPr>
              <a:t>PAIR WORK</a:t>
            </a:r>
            <a:endParaRPr lang="en-US" sz="5400" dirty="0"/>
          </a:p>
        </p:txBody>
      </p:sp>
    </p:spTree>
    <p:extLst>
      <p:ext uri="{BB962C8B-B14F-4D97-AF65-F5344CB8AC3E}">
        <p14:creationId xmlns:p14="http://schemas.microsoft.com/office/powerpoint/2010/main" val="304665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heckerboard(across)">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 calcmode="lin" valueType="num">
                                      <p:cBhvr additive="base">
                                        <p:cTn id="2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3"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additive="base">
                                        <p:cTn id="35"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 calcmode="lin" valueType="num">
                                      <p:cBhvr additive="base">
                                        <p:cTn id="41"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croll: Horizontal 10">
            <a:extLst>
              <a:ext uri="{FF2B5EF4-FFF2-40B4-BE49-F238E27FC236}">
                <a16:creationId xmlns:a16="http://schemas.microsoft.com/office/drawing/2014/main" id="{82CAE449-04B6-4ED3-AF32-38A6F15086D7}"/>
              </a:ext>
            </a:extLst>
          </p:cNvPr>
          <p:cNvSpPr/>
          <p:nvPr/>
        </p:nvSpPr>
        <p:spPr>
          <a:xfrm>
            <a:off x="2849217" y="159005"/>
            <a:ext cx="6056244" cy="7315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a:solidFill>
                  <a:schemeClr val="tx1">
                    <a:lumMod val="95000"/>
                    <a:lumOff val="5000"/>
                  </a:schemeClr>
                </a:solidFill>
              </a:rPr>
              <a:t>Check Your Answers </a:t>
            </a:r>
          </a:p>
        </p:txBody>
      </p:sp>
      <p:grpSp>
        <p:nvGrpSpPr>
          <p:cNvPr id="8" name="Group 7">
            <a:extLst>
              <a:ext uri="{FF2B5EF4-FFF2-40B4-BE49-F238E27FC236}">
                <a16:creationId xmlns:a16="http://schemas.microsoft.com/office/drawing/2014/main" id="{BE3093F3-73A9-4F4A-B419-0824F4C47B0E}"/>
              </a:ext>
            </a:extLst>
          </p:cNvPr>
          <p:cNvGrpSpPr/>
          <p:nvPr/>
        </p:nvGrpSpPr>
        <p:grpSpPr>
          <a:xfrm>
            <a:off x="296562" y="1016097"/>
            <a:ext cx="11659910" cy="988011"/>
            <a:chOff x="1608803" y="1043948"/>
            <a:chExt cx="10908600" cy="1414963"/>
          </a:xfrm>
        </p:grpSpPr>
        <p:sp>
          <p:nvSpPr>
            <p:cNvPr id="9" name="Rectangle: Rounded Corners 13">
              <a:extLst>
                <a:ext uri="{FF2B5EF4-FFF2-40B4-BE49-F238E27FC236}">
                  <a16:creationId xmlns:a16="http://schemas.microsoft.com/office/drawing/2014/main" id="{901BF90D-45E1-4762-8047-0FD2E2FA92B3}"/>
                </a:ext>
              </a:extLst>
            </p:cNvPr>
            <p:cNvSpPr/>
            <p:nvPr/>
          </p:nvSpPr>
          <p:spPr>
            <a:xfrm>
              <a:off x="2410662" y="1043948"/>
              <a:ext cx="10106741" cy="13479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400" dirty="0"/>
                <a:t>The family was anxious on the 25th March night in 1971 because something tragic was going to </a:t>
              </a:r>
              <a:r>
                <a:rPr lang="en-US" sz="2400" dirty="0" smtClean="0"/>
                <a:t>happen.</a:t>
              </a:r>
              <a:endParaRPr lang="en-US" sz="2400" dirty="0"/>
            </a:p>
          </p:txBody>
        </p:sp>
        <p:sp>
          <p:nvSpPr>
            <p:cNvPr id="10" name="Flowchart: Connector 9">
              <a:extLst>
                <a:ext uri="{FF2B5EF4-FFF2-40B4-BE49-F238E27FC236}">
                  <a16:creationId xmlns:a16="http://schemas.microsoft.com/office/drawing/2014/main" id="{7DAB289D-1E8F-47BF-B1B0-1F3A6E232780}"/>
                </a:ext>
              </a:extLst>
            </p:cNvPr>
            <p:cNvSpPr/>
            <p:nvPr/>
          </p:nvSpPr>
          <p:spPr>
            <a:xfrm>
              <a:off x="1608803" y="1126099"/>
              <a:ext cx="801859" cy="1332812"/>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800" b="1" dirty="0"/>
                <a:t>1</a:t>
              </a:r>
            </a:p>
          </p:txBody>
        </p:sp>
      </p:grpSp>
      <p:grpSp>
        <p:nvGrpSpPr>
          <p:cNvPr id="11" name="Group 10">
            <a:extLst>
              <a:ext uri="{FF2B5EF4-FFF2-40B4-BE49-F238E27FC236}">
                <a16:creationId xmlns:a16="http://schemas.microsoft.com/office/drawing/2014/main" id="{04CDF8D1-ADCB-457D-AF58-396A023BC66A}"/>
              </a:ext>
            </a:extLst>
          </p:cNvPr>
          <p:cNvGrpSpPr/>
          <p:nvPr/>
        </p:nvGrpSpPr>
        <p:grpSpPr>
          <a:xfrm>
            <a:off x="296562" y="2093975"/>
            <a:ext cx="11659909" cy="1130428"/>
            <a:chOff x="1064767" y="4252775"/>
            <a:chExt cx="10908598" cy="1130428"/>
          </a:xfrm>
        </p:grpSpPr>
        <p:sp>
          <p:nvSpPr>
            <p:cNvPr id="12" name="Rectangle: Rounded Corners 18">
              <a:extLst>
                <a:ext uri="{FF2B5EF4-FFF2-40B4-BE49-F238E27FC236}">
                  <a16:creationId xmlns:a16="http://schemas.microsoft.com/office/drawing/2014/main" id="{ACC092DA-8AE1-4324-9742-6CCFE4EF6E51}"/>
                </a:ext>
              </a:extLst>
            </p:cNvPr>
            <p:cNvSpPr/>
            <p:nvPr/>
          </p:nvSpPr>
          <p:spPr>
            <a:xfrm>
              <a:off x="1866626" y="4252775"/>
              <a:ext cx="10106739" cy="113042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2400" dirty="0"/>
                <a:t>Bangabandhu decided to send the girls of the family to a safer place for the night and he gave their responsibility to his son in law Mr</a:t>
              </a:r>
              <a:r>
                <a:rPr lang="en-US" sz="2400" dirty="0" smtClean="0"/>
                <a:t>. </a:t>
              </a:r>
              <a:r>
                <a:rPr lang="en-US" sz="2400" dirty="0" err="1" smtClean="0"/>
                <a:t>Wazed</a:t>
              </a:r>
              <a:r>
                <a:rPr lang="en-US" sz="2400" dirty="0" smtClean="0"/>
                <a:t> </a:t>
              </a:r>
              <a:r>
                <a:rPr lang="en-US" sz="2400" dirty="0"/>
                <a:t>Miah.</a:t>
              </a:r>
            </a:p>
          </p:txBody>
        </p:sp>
        <p:sp>
          <p:nvSpPr>
            <p:cNvPr id="13" name="Flowchart: Connector 12">
              <a:extLst>
                <a:ext uri="{FF2B5EF4-FFF2-40B4-BE49-F238E27FC236}">
                  <a16:creationId xmlns:a16="http://schemas.microsoft.com/office/drawing/2014/main" id="{6EA7163E-D634-4BD6-949B-88C17531AE4C}"/>
                </a:ext>
              </a:extLst>
            </p:cNvPr>
            <p:cNvSpPr/>
            <p:nvPr/>
          </p:nvSpPr>
          <p:spPr>
            <a:xfrm>
              <a:off x="1064767" y="4471277"/>
              <a:ext cx="801859" cy="911926"/>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800" b="1" dirty="0"/>
                <a:t>2</a:t>
              </a:r>
            </a:p>
          </p:txBody>
        </p:sp>
      </p:grpSp>
      <p:grpSp>
        <p:nvGrpSpPr>
          <p:cNvPr id="14" name="Group 13">
            <a:extLst>
              <a:ext uri="{FF2B5EF4-FFF2-40B4-BE49-F238E27FC236}">
                <a16:creationId xmlns:a16="http://schemas.microsoft.com/office/drawing/2014/main" id="{3CE7E269-64CD-477A-9488-87AAF90A7206}"/>
              </a:ext>
            </a:extLst>
          </p:cNvPr>
          <p:cNvGrpSpPr/>
          <p:nvPr/>
        </p:nvGrpSpPr>
        <p:grpSpPr>
          <a:xfrm>
            <a:off x="296561" y="4860052"/>
            <a:ext cx="11659908" cy="1655514"/>
            <a:chOff x="396013" y="4083298"/>
            <a:chExt cx="11329592" cy="1906576"/>
          </a:xfrm>
        </p:grpSpPr>
        <p:sp>
          <p:nvSpPr>
            <p:cNvPr id="15" name="Rectangle: Rounded Corners 24">
              <a:extLst>
                <a:ext uri="{FF2B5EF4-FFF2-40B4-BE49-F238E27FC236}">
                  <a16:creationId xmlns:a16="http://schemas.microsoft.com/office/drawing/2014/main" id="{8F4EACE4-2EF9-4A4F-A982-729B66148173}"/>
                </a:ext>
              </a:extLst>
            </p:cNvPr>
            <p:cNvSpPr/>
            <p:nvPr/>
          </p:nvSpPr>
          <p:spPr>
            <a:xfrm>
              <a:off x="1228330" y="4083298"/>
              <a:ext cx="10497275" cy="19065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2800" dirty="0"/>
                <a:t>The Pakistan Army often used to threaten Sheikh Jamal that they would hang him upside down</a:t>
              </a:r>
              <a:r>
                <a:rPr lang="en-US" sz="2800" dirty="0" smtClean="0"/>
                <a:t>. So </a:t>
              </a:r>
              <a:r>
                <a:rPr lang="en-US" sz="2800" dirty="0"/>
                <a:t>he find an opportunity and fled from the hospital and </a:t>
              </a:r>
              <a:r>
                <a:rPr lang="en-US" sz="2800" dirty="0" smtClean="0"/>
                <a:t>joined </a:t>
              </a:r>
              <a:r>
                <a:rPr lang="en-US" sz="2800" dirty="0"/>
                <a:t>the freedom fighters. </a:t>
              </a:r>
            </a:p>
          </p:txBody>
        </p:sp>
        <p:sp>
          <p:nvSpPr>
            <p:cNvPr id="16" name="Oval 15">
              <a:extLst>
                <a:ext uri="{FF2B5EF4-FFF2-40B4-BE49-F238E27FC236}">
                  <a16:creationId xmlns:a16="http://schemas.microsoft.com/office/drawing/2014/main" id="{E404CA83-D69E-454D-80AA-3F58D120AAA9}"/>
                </a:ext>
              </a:extLst>
            </p:cNvPr>
            <p:cNvSpPr/>
            <p:nvPr/>
          </p:nvSpPr>
          <p:spPr>
            <a:xfrm>
              <a:off x="396013" y="4415449"/>
              <a:ext cx="807280" cy="91850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800" b="1" dirty="0"/>
                <a:t>4</a:t>
              </a:r>
            </a:p>
          </p:txBody>
        </p:sp>
      </p:grpSp>
      <p:grpSp>
        <p:nvGrpSpPr>
          <p:cNvPr id="17" name="Group 16">
            <a:extLst>
              <a:ext uri="{FF2B5EF4-FFF2-40B4-BE49-F238E27FC236}">
                <a16:creationId xmlns:a16="http://schemas.microsoft.com/office/drawing/2014/main" id="{298241EC-DE0E-4701-B092-F6480A8D5F2B}"/>
              </a:ext>
            </a:extLst>
          </p:cNvPr>
          <p:cNvGrpSpPr/>
          <p:nvPr/>
        </p:nvGrpSpPr>
        <p:grpSpPr>
          <a:xfrm>
            <a:off x="296561" y="3303662"/>
            <a:ext cx="11659909" cy="1477130"/>
            <a:chOff x="173389" y="2217511"/>
            <a:chExt cx="11369886" cy="2863209"/>
          </a:xfrm>
        </p:grpSpPr>
        <p:sp>
          <p:nvSpPr>
            <p:cNvPr id="18" name="Rectangle: Rounded Corners 21">
              <a:extLst>
                <a:ext uri="{FF2B5EF4-FFF2-40B4-BE49-F238E27FC236}">
                  <a16:creationId xmlns:a16="http://schemas.microsoft.com/office/drawing/2014/main" id="{EE5E4CEB-C7E3-439F-88A8-6C248C699D1D}"/>
                </a:ext>
              </a:extLst>
            </p:cNvPr>
            <p:cNvSpPr/>
            <p:nvPr/>
          </p:nvSpPr>
          <p:spPr>
            <a:xfrm>
              <a:off x="983541" y="2217511"/>
              <a:ext cx="10559734" cy="286320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2400" dirty="0"/>
                <a:t>People would come to their home with valuable information in disguise of vendors also some would throw </a:t>
              </a:r>
              <a:r>
                <a:rPr lang="en-US" sz="2400" dirty="0" smtClean="0"/>
                <a:t>pieces </a:t>
              </a:r>
              <a:r>
                <a:rPr lang="en-US" sz="2400" dirty="0"/>
                <a:t>of waste paper with important information written on </a:t>
              </a:r>
              <a:r>
                <a:rPr lang="en-US" sz="2400" dirty="0" smtClean="0"/>
                <a:t>them. This </a:t>
              </a:r>
              <a:r>
                <a:rPr lang="en-US" sz="2400" dirty="0"/>
                <a:t>way the family would communicate with other people or freedom fighter while they were under house arrest </a:t>
              </a:r>
            </a:p>
          </p:txBody>
        </p:sp>
        <p:sp>
          <p:nvSpPr>
            <p:cNvPr id="19" name="Oval 18">
              <a:extLst>
                <a:ext uri="{FF2B5EF4-FFF2-40B4-BE49-F238E27FC236}">
                  <a16:creationId xmlns:a16="http://schemas.microsoft.com/office/drawing/2014/main" id="{6769B1AB-4755-4851-ACB7-4D0CD72770B1}"/>
                </a:ext>
              </a:extLst>
            </p:cNvPr>
            <p:cNvSpPr/>
            <p:nvPr/>
          </p:nvSpPr>
          <p:spPr>
            <a:xfrm>
              <a:off x="173389" y="3061124"/>
              <a:ext cx="810151" cy="13463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b="1" dirty="0"/>
                <a:t>3</a:t>
              </a:r>
            </a:p>
          </p:txBody>
        </p:sp>
      </p:grpSp>
    </p:spTree>
    <p:extLst>
      <p:ext uri="{BB962C8B-B14F-4D97-AF65-F5344CB8AC3E}">
        <p14:creationId xmlns:p14="http://schemas.microsoft.com/office/powerpoint/2010/main" val="134385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 calcmode="lin" valueType="num">
                                      <p:cBhvr>
                                        <p:cTn id="22" dur="1000" fill="hold"/>
                                        <p:tgtEl>
                                          <p:spTgt spid="11"/>
                                        </p:tgtEl>
                                        <p:attrNameLst>
                                          <p:attrName>style.rotation</p:attrName>
                                        </p:attrNameLst>
                                      </p:cBhvr>
                                      <p:tavLst>
                                        <p:tav tm="0">
                                          <p:val>
                                            <p:fltVal val="90"/>
                                          </p:val>
                                        </p:tav>
                                        <p:tav tm="100000">
                                          <p:val>
                                            <p:fltVal val="0"/>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1000" fill="hold"/>
                                        <p:tgtEl>
                                          <p:spTgt spid="17"/>
                                        </p:tgtEl>
                                        <p:attrNameLst>
                                          <p:attrName>ppt_w</p:attrName>
                                        </p:attrNameLst>
                                      </p:cBhvr>
                                      <p:tavLst>
                                        <p:tav tm="0">
                                          <p:val>
                                            <p:fltVal val="0"/>
                                          </p:val>
                                        </p:tav>
                                        <p:tav tm="100000">
                                          <p:val>
                                            <p:strVal val="#ppt_w"/>
                                          </p:val>
                                        </p:tav>
                                      </p:tavLst>
                                    </p:anim>
                                    <p:anim calcmode="lin" valueType="num">
                                      <p:cBhvr>
                                        <p:cTn id="29" dur="1000" fill="hold"/>
                                        <p:tgtEl>
                                          <p:spTgt spid="17"/>
                                        </p:tgtEl>
                                        <p:attrNameLst>
                                          <p:attrName>ppt_h</p:attrName>
                                        </p:attrNameLst>
                                      </p:cBhvr>
                                      <p:tavLst>
                                        <p:tav tm="0">
                                          <p:val>
                                            <p:fltVal val="0"/>
                                          </p:val>
                                        </p:tav>
                                        <p:tav tm="100000">
                                          <p:val>
                                            <p:strVal val="#ppt_h"/>
                                          </p:val>
                                        </p:tav>
                                      </p:tavLst>
                                    </p:anim>
                                    <p:anim calcmode="lin" valueType="num">
                                      <p:cBhvr>
                                        <p:cTn id="30" dur="1000" fill="hold"/>
                                        <p:tgtEl>
                                          <p:spTgt spid="17"/>
                                        </p:tgtEl>
                                        <p:attrNameLst>
                                          <p:attrName>style.rotation</p:attrName>
                                        </p:attrNameLst>
                                      </p:cBhvr>
                                      <p:tavLst>
                                        <p:tav tm="0">
                                          <p:val>
                                            <p:fltVal val="90"/>
                                          </p:val>
                                        </p:tav>
                                        <p:tav tm="100000">
                                          <p:val>
                                            <p:fltVal val="0"/>
                                          </p:val>
                                        </p:tav>
                                      </p:tavLst>
                                    </p:anim>
                                    <p:animEffect transition="in" filter="fade">
                                      <p:cBhvr>
                                        <p:cTn id="31" dur="10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fltVal val="0"/>
                                          </p:val>
                                        </p:tav>
                                        <p:tav tm="100000">
                                          <p:val>
                                            <p:strVal val="#ppt_w"/>
                                          </p:val>
                                        </p:tav>
                                      </p:tavLst>
                                    </p:anim>
                                    <p:anim calcmode="lin" valueType="num">
                                      <p:cBhvr>
                                        <p:cTn id="37" dur="1000" fill="hold"/>
                                        <p:tgtEl>
                                          <p:spTgt spid="14"/>
                                        </p:tgtEl>
                                        <p:attrNameLst>
                                          <p:attrName>ppt_h</p:attrName>
                                        </p:attrNameLst>
                                      </p:cBhvr>
                                      <p:tavLst>
                                        <p:tav tm="0">
                                          <p:val>
                                            <p:fltVal val="0"/>
                                          </p:val>
                                        </p:tav>
                                        <p:tav tm="100000">
                                          <p:val>
                                            <p:strVal val="#ppt_h"/>
                                          </p:val>
                                        </p:tav>
                                      </p:tavLst>
                                    </p:anim>
                                    <p:anim calcmode="lin" valueType="num">
                                      <p:cBhvr>
                                        <p:cTn id="38" dur="1000" fill="hold"/>
                                        <p:tgtEl>
                                          <p:spTgt spid="14"/>
                                        </p:tgtEl>
                                        <p:attrNameLst>
                                          <p:attrName>style.rotation</p:attrName>
                                        </p:attrNameLst>
                                      </p:cBhvr>
                                      <p:tavLst>
                                        <p:tav tm="0">
                                          <p:val>
                                            <p:fltVal val="90"/>
                                          </p:val>
                                        </p:tav>
                                        <p:tav tm="100000">
                                          <p:val>
                                            <p:fltVal val="0"/>
                                          </p:val>
                                        </p:tav>
                                      </p:tavLst>
                                    </p:anim>
                                    <p:animEffect transition="in" filter="fade">
                                      <p:cBhvr>
                                        <p:cTn id="3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4116" y="1987045"/>
            <a:ext cx="9220200" cy="3139321"/>
          </a:xfrm>
          <a:prstGeom prst="rect">
            <a:avLst/>
          </a:prstGeom>
        </p:spPr>
        <p:txBody>
          <a:bodyPr wrap="square">
            <a:spAutoFit/>
          </a:bodyPr>
          <a:lstStyle/>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kumimoji="0" lang="en-US" sz="3600" b="1" i="0" u="none" strike="noStrike" kern="0" cap="none" spc="0" normalizeH="0" baseline="0" noProof="0" dirty="0" smtClean="0">
                <a:ln>
                  <a:noFill/>
                </a:ln>
                <a:solidFill>
                  <a:prstClr val="black"/>
                </a:solidFill>
                <a:effectLst/>
                <a:uLnTx/>
                <a:uFillTx/>
              </a:rPr>
              <a:t>What was that night?</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kumimoji="0" lang="en-US" sz="3600" b="1" i="0" u="none" strike="noStrike" kern="0" cap="none" spc="0" normalizeH="0" baseline="0" noProof="0" dirty="0" smtClean="0">
                <a:ln>
                  <a:noFill/>
                </a:ln>
                <a:solidFill>
                  <a:prstClr val="black"/>
                </a:solidFill>
                <a:effectLst/>
                <a:uLnTx/>
                <a:uFillTx/>
              </a:rPr>
              <a:t> Who is Mr.  </a:t>
            </a:r>
            <a:r>
              <a:rPr kumimoji="0" lang="en-US" sz="3600" b="1" i="0" u="none" strike="noStrike" kern="0" cap="none" spc="0" normalizeH="0" baseline="0" noProof="0" dirty="0" err="1" smtClean="0">
                <a:ln>
                  <a:noFill/>
                </a:ln>
                <a:solidFill>
                  <a:prstClr val="black"/>
                </a:solidFill>
                <a:effectLst/>
                <a:uLnTx/>
                <a:uFillTx/>
              </a:rPr>
              <a:t>Wazed</a:t>
            </a:r>
            <a:r>
              <a:rPr kumimoji="0" lang="en-US" sz="3600" b="1" i="0" u="none" strike="noStrike" kern="0" cap="none" spc="0" normalizeH="0" baseline="0" noProof="0" dirty="0" smtClean="0">
                <a:ln>
                  <a:noFill/>
                </a:ln>
                <a:solidFill>
                  <a:prstClr val="black"/>
                </a:solidFill>
                <a:effectLst/>
                <a:uLnTx/>
                <a:uFillTx/>
              </a:rPr>
              <a:t> </a:t>
            </a:r>
            <a:r>
              <a:rPr kumimoji="0" lang="en-US" sz="3600" b="1" i="0" u="none" strike="noStrike" kern="0" cap="none" spc="0" normalizeH="0" baseline="0" noProof="0" dirty="0" err="1" smtClean="0">
                <a:ln>
                  <a:noFill/>
                </a:ln>
                <a:solidFill>
                  <a:prstClr val="black"/>
                </a:solidFill>
                <a:effectLst/>
                <a:uLnTx/>
                <a:uFillTx/>
              </a:rPr>
              <a:t>Miah</a:t>
            </a:r>
            <a:r>
              <a:rPr kumimoji="0" lang="en-US" sz="3600" b="1" i="0" u="none" strike="noStrike" kern="0" cap="none" spc="0" normalizeH="0" baseline="0" noProof="0" dirty="0" smtClean="0">
                <a:ln>
                  <a:noFill/>
                </a:ln>
                <a:solidFill>
                  <a:prstClr val="black"/>
                </a:solidFill>
                <a:effectLst/>
                <a:uLnTx/>
                <a:uFillTx/>
              </a:rPr>
              <a:t>? </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kumimoji="0" lang="en-US" sz="3600" b="1" i="0" u="none" strike="noStrike" kern="0" cap="none" spc="0" normalizeH="0" baseline="0" noProof="0" dirty="0" smtClean="0">
                <a:ln>
                  <a:noFill/>
                </a:ln>
                <a:solidFill>
                  <a:prstClr val="black"/>
                </a:solidFill>
                <a:effectLst/>
                <a:uLnTx/>
                <a:uFillTx/>
              </a:rPr>
              <a:t> Who declaration of Independence?</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kumimoji="0" lang="en-US" sz="3600" b="1" i="0" u="none" strike="noStrike" kern="0" cap="none" spc="0" normalizeH="0" baseline="0" noProof="0" dirty="0" smtClean="0">
                <a:ln>
                  <a:noFill/>
                </a:ln>
                <a:solidFill>
                  <a:prstClr val="black"/>
                </a:solidFill>
                <a:effectLst/>
                <a:uLnTx/>
                <a:uFillTx/>
              </a:rPr>
              <a:t>When was born </a:t>
            </a:r>
            <a:r>
              <a:rPr kumimoji="0" lang="en-US" sz="3600" b="1" i="0" u="none" strike="noStrike" kern="0" cap="none" spc="0" normalizeH="0" baseline="0" noProof="0" dirty="0" err="1" smtClean="0">
                <a:ln>
                  <a:noFill/>
                </a:ln>
                <a:solidFill>
                  <a:prstClr val="black"/>
                </a:solidFill>
                <a:effectLst/>
                <a:uLnTx/>
                <a:uFillTx/>
              </a:rPr>
              <a:t>Sajeeb</a:t>
            </a:r>
            <a:r>
              <a:rPr kumimoji="0" lang="en-US" sz="3600" b="1" i="0" u="none" strike="noStrike" kern="0" cap="none" spc="0" normalizeH="0" baseline="0" noProof="0" dirty="0" smtClean="0">
                <a:ln>
                  <a:noFill/>
                </a:ln>
                <a:solidFill>
                  <a:prstClr val="black"/>
                </a:solidFill>
                <a:effectLst/>
                <a:uLnTx/>
                <a:uFillTx/>
              </a:rPr>
              <a:t> </a:t>
            </a:r>
            <a:r>
              <a:rPr kumimoji="0" lang="en-US" sz="3600" b="1" i="0" u="none" strike="noStrike" kern="0" cap="none" spc="0" normalizeH="0" baseline="0" noProof="0" dirty="0" err="1" smtClean="0">
                <a:ln>
                  <a:noFill/>
                </a:ln>
                <a:solidFill>
                  <a:prstClr val="black"/>
                </a:solidFill>
                <a:effectLst/>
                <a:uLnTx/>
                <a:uFillTx/>
              </a:rPr>
              <a:t>Wazed</a:t>
            </a:r>
            <a:r>
              <a:rPr kumimoji="0" lang="en-US" sz="3600" b="1" i="0" u="none" strike="noStrike" kern="0" cap="none" spc="0" normalizeH="0" baseline="0" noProof="0" dirty="0" smtClean="0">
                <a:ln>
                  <a:noFill/>
                </a:ln>
                <a:solidFill>
                  <a:prstClr val="black"/>
                </a:solidFill>
                <a:effectLst/>
                <a:uLnTx/>
                <a:uFillTx/>
              </a:rPr>
              <a:t> Joy ?</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kumimoji="0" lang="en-US" sz="3600" b="1" i="0" u="none" strike="noStrike" kern="0" cap="none" spc="0" normalizeH="0" baseline="0" noProof="0" dirty="0" smtClean="0">
                <a:ln>
                  <a:noFill/>
                </a:ln>
                <a:solidFill>
                  <a:prstClr val="black"/>
                </a:solidFill>
                <a:effectLst/>
                <a:uLnTx/>
                <a:uFillTx/>
              </a:rPr>
              <a:t> Which Hospital was admitted </a:t>
            </a:r>
            <a:r>
              <a:rPr kumimoji="0" lang="en-US" sz="3600" b="1" i="0" u="none" strike="noStrike" kern="0" cap="none" spc="0" normalizeH="0" baseline="0" noProof="0" dirty="0" err="1" smtClean="0">
                <a:ln>
                  <a:noFill/>
                </a:ln>
                <a:solidFill>
                  <a:prstClr val="black"/>
                </a:solidFill>
                <a:effectLst/>
                <a:uLnTx/>
                <a:uFillTx/>
              </a:rPr>
              <a:t>Bangabandhu</a:t>
            </a:r>
            <a:r>
              <a:rPr kumimoji="0" lang="en-US" sz="3600" b="1" i="0" u="none" strike="noStrike" kern="0" cap="none" spc="0" normalizeH="0" baseline="0" noProof="0" dirty="0" smtClean="0">
                <a:ln>
                  <a:noFill/>
                </a:ln>
                <a:solidFill>
                  <a:prstClr val="black"/>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3" name="Rectangle 2"/>
          <p:cNvSpPr/>
          <p:nvPr/>
        </p:nvSpPr>
        <p:spPr>
          <a:xfrm>
            <a:off x="4032899" y="803564"/>
            <a:ext cx="3267241" cy="769441"/>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smtClean="0">
                <a:ln>
                  <a:noFill/>
                </a:ln>
                <a:solidFill>
                  <a:prstClr val="black"/>
                </a:solidFill>
                <a:effectLst/>
                <a:uLnTx/>
                <a:uFillTx/>
              </a:rPr>
              <a:t>EVALUATION</a:t>
            </a:r>
            <a:endParaRPr kumimoji="0" lang="en-US" sz="4400" b="1"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12333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nodeType="clickEffect">
                                  <p:stCondLst>
                                    <p:cond delay="0"/>
                                  </p:stCondLst>
                                  <p:iterate type="lt">
                                    <p:tmPct val="10000"/>
                                  </p:iterate>
                                  <p:childTnLst>
                                    <p:set>
                                      <p:cBhvr>
                                        <p:cTn id="29" dur="1" fill="hold">
                                          <p:stCondLst>
                                            <p:cond delay="0"/>
                                          </p:stCondLst>
                                        </p:cTn>
                                        <p:tgtEl>
                                          <p:spTgt spid="2">
                                            <p:txEl>
                                              <p:pRg st="2" end="2"/>
                                            </p:txEl>
                                          </p:spTgt>
                                        </p:tgtEl>
                                        <p:attrNameLst>
                                          <p:attrName>style.visibility</p:attrName>
                                        </p:attrNameLst>
                                      </p:cBhvr>
                                      <p:to>
                                        <p:strVal val="visible"/>
                                      </p:to>
                                    </p:set>
                                    <p:anim calcmode="lin" valueType="num">
                                      <p:cBhvr>
                                        <p:cTn id="30" dur="500" fill="hold"/>
                                        <p:tgtEl>
                                          <p:spTgt spid="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32" dur="500" fill="hold"/>
                                        <p:tgtEl>
                                          <p:spTgt spid="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2">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nodeType="clickEffect">
                                  <p:stCondLst>
                                    <p:cond delay="0"/>
                                  </p:stCondLst>
                                  <p:iterate type="lt">
                                    <p:tmPct val="10000"/>
                                  </p:iterate>
                                  <p:childTnLst>
                                    <p:set>
                                      <p:cBhvr>
                                        <p:cTn id="38" dur="1" fill="hold">
                                          <p:stCondLst>
                                            <p:cond delay="0"/>
                                          </p:stCondLst>
                                        </p:cTn>
                                        <p:tgtEl>
                                          <p:spTgt spid="2">
                                            <p:txEl>
                                              <p:pRg st="3" end="3"/>
                                            </p:txEl>
                                          </p:spTgt>
                                        </p:tgtEl>
                                        <p:attrNameLst>
                                          <p:attrName>style.visibility</p:attrName>
                                        </p:attrNameLst>
                                      </p:cBhvr>
                                      <p:to>
                                        <p:strVal val="visible"/>
                                      </p:to>
                                    </p:set>
                                    <p:anim calcmode="lin" valueType="num">
                                      <p:cBhvr>
                                        <p:cTn id="39" dur="500" fill="hold"/>
                                        <p:tgtEl>
                                          <p:spTgt spid="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2">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nodeType="clickEffect">
                                  <p:stCondLst>
                                    <p:cond delay="0"/>
                                  </p:stCondLst>
                                  <p:iterate type="lt">
                                    <p:tmPct val="10000"/>
                                  </p:iterate>
                                  <p:childTnLst>
                                    <p:set>
                                      <p:cBhvr>
                                        <p:cTn id="47" dur="1" fill="hold">
                                          <p:stCondLst>
                                            <p:cond delay="0"/>
                                          </p:stCondLst>
                                        </p:cTn>
                                        <p:tgtEl>
                                          <p:spTgt spid="2">
                                            <p:txEl>
                                              <p:pRg st="4" end="4"/>
                                            </p:txEl>
                                          </p:spTgt>
                                        </p:tgtEl>
                                        <p:attrNameLst>
                                          <p:attrName>style.visibility</p:attrName>
                                        </p:attrNameLst>
                                      </p:cBhvr>
                                      <p:to>
                                        <p:strVal val="visible"/>
                                      </p:to>
                                    </p:set>
                                    <p:anim calcmode="lin" valueType="num">
                                      <p:cBhvr>
                                        <p:cTn id="48" dur="500" fill="hold"/>
                                        <p:tgtEl>
                                          <p:spTgt spid="2">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2">
                                            <p:txEl>
                                              <p:pRg st="4" end="4"/>
                                            </p:txEl>
                                          </p:spTgt>
                                        </p:tgtEl>
                                        <p:attrNameLst>
                                          <p:attrName>ppt_y</p:attrName>
                                        </p:attrNameLst>
                                      </p:cBhvr>
                                      <p:tavLst>
                                        <p:tav tm="0">
                                          <p:val>
                                            <p:strVal val="#ppt_y"/>
                                          </p:val>
                                        </p:tav>
                                        <p:tav tm="100000">
                                          <p:val>
                                            <p:strVal val="#ppt_y"/>
                                          </p:val>
                                        </p:tav>
                                      </p:tavLst>
                                    </p:anim>
                                    <p:anim calcmode="lin" valueType="num">
                                      <p:cBhvr>
                                        <p:cTn id="50" dur="500" fill="hold"/>
                                        <p:tgtEl>
                                          <p:spTgt spid="2">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2">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018" y="5129013"/>
            <a:ext cx="10474037"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just">
              <a:defRPr/>
            </a:pPr>
            <a:r>
              <a:rPr lang="en-US" sz="3600" b="1" dirty="0"/>
              <a:t>Write down the suffering of </a:t>
            </a:r>
            <a:r>
              <a:rPr lang="en-US" sz="3600" b="1" dirty="0" err="1" smtClean="0"/>
              <a:t>Bangabandhu’s</a:t>
            </a:r>
            <a:r>
              <a:rPr lang="en-US" sz="3600" b="1" dirty="0" smtClean="0"/>
              <a:t> </a:t>
            </a:r>
            <a:r>
              <a:rPr lang="en-US" sz="3600" b="1" dirty="0"/>
              <a:t>family during </a:t>
            </a:r>
            <a:r>
              <a:rPr lang="en-US" sz="3600" b="1" dirty="0" smtClean="0"/>
              <a:t>Liberation War </a:t>
            </a:r>
            <a:r>
              <a:rPr lang="en-US" sz="3600" b="1" dirty="0"/>
              <a:t>in your own words</a:t>
            </a:r>
            <a:r>
              <a:rPr lang="en-US" sz="3600" b="1" dirty="0" smtClean="0"/>
              <a:t>​.</a:t>
            </a:r>
          </a:p>
        </p:txBody>
      </p:sp>
      <p:sp>
        <p:nvSpPr>
          <p:cNvPr id="3" name="Rectangle 2"/>
          <p:cNvSpPr/>
          <p:nvPr/>
        </p:nvSpPr>
        <p:spPr>
          <a:xfrm>
            <a:off x="997527" y="242454"/>
            <a:ext cx="4038600" cy="914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5400" dirty="0" smtClean="0"/>
              <a:t>Home work</a:t>
            </a:r>
            <a:endParaRPr lang="en-US" sz="5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6126" y="1156853"/>
            <a:ext cx="5303039" cy="3972160"/>
          </a:xfrm>
          <a:prstGeom prst="rect">
            <a:avLst/>
          </a:prstGeom>
        </p:spPr>
      </p:pic>
    </p:spTree>
    <p:extLst>
      <p:ext uri="{BB962C8B-B14F-4D97-AF65-F5344CB8AC3E}">
        <p14:creationId xmlns:p14="http://schemas.microsoft.com/office/powerpoint/2010/main" val="333927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302C6B-A543-4AEB-923D-AEDD649AA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7472" y="1504787"/>
            <a:ext cx="3438952" cy="403703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6424" y="1504787"/>
            <a:ext cx="5527103" cy="4037031"/>
          </a:xfrm>
          <a:prstGeom prst="rect">
            <a:avLst/>
          </a:prstGeom>
        </p:spPr>
      </p:pic>
    </p:spTree>
    <p:extLst>
      <p:ext uri="{BB962C8B-B14F-4D97-AF65-F5344CB8AC3E}">
        <p14:creationId xmlns:p14="http://schemas.microsoft.com/office/powerpoint/2010/main" val="41410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40977" y="1045027"/>
            <a:ext cx="9729452" cy="93815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dirty="0" smtClean="0">
                <a:solidFill>
                  <a:srgbClr val="FF0000"/>
                </a:solidFill>
                <a:latin typeface="Arial Black" panose="020B0A04020102020204" pitchFamily="34" charset="0"/>
              </a:rPr>
              <a:t>Introduction</a:t>
            </a:r>
            <a:endParaRPr lang="en-US" sz="6000" dirty="0">
              <a:solidFill>
                <a:srgbClr val="FF0000"/>
              </a:solidFill>
              <a:latin typeface="Arial Black" panose="020B0A04020102020204" pitchFamily="34" charset="0"/>
            </a:endParaRPr>
          </a:p>
        </p:txBody>
      </p:sp>
      <p:grpSp>
        <p:nvGrpSpPr>
          <p:cNvPr id="5" name="Group 4"/>
          <p:cNvGrpSpPr/>
          <p:nvPr/>
        </p:nvGrpSpPr>
        <p:grpSpPr>
          <a:xfrm>
            <a:off x="1240977" y="2037806"/>
            <a:ext cx="9729452" cy="2926080"/>
            <a:chOff x="1240977" y="2037806"/>
            <a:chExt cx="9729452" cy="2926080"/>
          </a:xfrm>
        </p:grpSpPr>
        <p:sp>
          <p:nvSpPr>
            <p:cNvPr id="3" name="Rounded Rectangle 2"/>
            <p:cNvSpPr/>
            <p:nvPr/>
          </p:nvSpPr>
          <p:spPr>
            <a:xfrm>
              <a:off x="1240977" y="2037806"/>
              <a:ext cx="7077692" cy="287857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smtClean="0">
                  <a:ln w="22225">
                    <a:solidFill>
                      <a:schemeClr val="accent2"/>
                    </a:solidFill>
                    <a:prstDash val="solid"/>
                  </a:ln>
                  <a:solidFill>
                    <a:srgbClr val="FF0000"/>
                  </a:solidFill>
                </a:rPr>
                <a:t>Md</a:t>
              </a:r>
              <a:r>
                <a:rPr lang="en-US" sz="3600" b="1" dirty="0">
                  <a:ln w="22225">
                    <a:solidFill>
                      <a:schemeClr val="accent2"/>
                    </a:solidFill>
                    <a:prstDash val="solid"/>
                  </a:ln>
                  <a:solidFill>
                    <a:srgbClr val="FF0000"/>
                  </a:solidFill>
                </a:rPr>
                <a:t>. </a:t>
              </a:r>
              <a:r>
                <a:rPr lang="en-US" sz="3600" b="1" dirty="0" err="1">
                  <a:ln w="22225">
                    <a:solidFill>
                      <a:schemeClr val="accent2"/>
                    </a:solidFill>
                    <a:prstDash val="solid"/>
                  </a:ln>
                  <a:solidFill>
                    <a:srgbClr val="FF0000"/>
                  </a:solidFill>
                </a:rPr>
                <a:t>Younus</a:t>
              </a:r>
              <a:r>
                <a:rPr lang="en-US" sz="3600" b="1" dirty="0">
                  <a:ln w="22225">
                    <a:solidFill>
                      <a:schemeClr val="accent2"/>
                    </a:solidFill>
                    <a:prstDash val="solid"/>
                  </a:ln>
                  <a:solidFill>
                    <a:srgbClr val="FF0000"/>
                  </a:solidFill>
                </a:rPr>
                <a:t> </a:t>
              </a:r>
              <a:r>
                <a:rPr lang="en-US" sz="3600" b="1" dirty="0" err="1">
                  <a:ln w="22225">
                    <a:solidFill>
                      <a:schemeClr val="accent2"/>
                    </a:solidFill>
                    <a:prstDash val="solid"/>
                  </a:ln>
                  <a:solidFill>
                    <a:srgbClr val="FF0000"/>
                  </a:solidFill>
                </a:rPr>
                <a:t>Patwary</a:t>
              </a:r>
              <a:endParaRPr lang="en-US" sz="3600" b="1" dirty="0">
                <a:ln w="22225">
                  <a:solidFill>
                    <a:schemeClr val="accent2"/>
                  </a:solidFill>
                  <a:prstDash val="solid"/>
                </a:ln>
                <a:solidFill>
                  <a:srgbClr val="FF0000"/>
                </a:solidFill>
              </a:endParaRPr>
            </a:p>
            <a:p>
              <a:pPr algn="ctr"/>
              <a:r>
                <a:rPr lang="en-US" sz="3600" b="1" dirty="0">
                  <a:ln w="22225">
                    <a:solidFill>
                      <a:schemeClr val="accent2"/>
                    </a:solidFill>
                    <a:prstDash val="solid"/>
                  </a:ln>
                  <a:solidFill>
                    <a:srgbClr val="FF0000"/>
                  </a:solidFill>
                </a:rPr>
                <a:t>Asst. Teacher (ICT)</a:t>
              </a:r>
            </a:p>
            <a:p>
              <a:pPr algn="ctr"/>
              <a:r>
                <a:rPr lang="en-US" sz="2800" b="1" dirty="0">
                  <a:ln w="22225">
                    <a:solidFill>
                      <a:schemeClr val="accent2"/>
                    </a:solidFill>
                    <a:prstDash val="solid"/>
                  </a:ln>
                  <a:solidFill>
                    <a:srgbClr val="FF0000"/>
                  </a:solidFill>
                </a:rPr>
                <a:t>West </a:t>
              </a:r>
              <a:r>
                <a:rPr lang="en-US" sz="2800" b="1" dirty="0" err="1">
                  <a:ln w="22225">
                    <a:solidFill>
                      <a:schemeClr val="accent2"/>
                    </a:solidFill>
                    <a:prstDash val="solid"/>
                  </a:ln>
                  <a:solidFill>
                    <a:srgbClr val="FF0000"/>
                  </a:solidFill>
                </a:rPr>
                <a:t>Larua</a:t>
              </a:r>
              <a:r>
                <a:rPr lang="en-US" sz="2800" b="1" dirty="0">
                  <a:ln w="22225">
                    <a:solidFill>
                      <a:schemeClr val="accent2"/>
                    </a:solidFill>
                    <a:prstDash val="solid"/>
                  </a:ln>
                  <a:solidFill>
                    <a:srgbClr val="FF0000"/>
                  </a:solidFill>
                </a:rPr>
                <a:t> </a:t>
              </a:r>
              <a:r>
                <a:rPr lang="en-US" sz="2800" b="1" dirty="0" err="1">
                  <a:ln w="22225">
                    <a:solidFill>
                      <a:schemeClr val="accent2"/>
                    </a:solidFill>
                    <a:prstDash val="solid"/>
                  </a:ln>
                  <a:solidFill>
                    <a:srgbClr val="FF0000"/>
                  </a:solidFill>
                </a:rPr>
                <a:t>Karamatia</a:t>
              </a:r>
              <a:r>
                <a:rPr lang="en-US" sz="2800" b="1" dirty="0">
                  <a:ln w="22225">
                    <a:solidFill>
                      <a:schemeClr val="accent2"/>
                    </a:solidFill>
                    <a:prstDash val="solid"/>
                  </a:ln>
                  <a:solidFill>
                    <a:srgbClr val="FF0000"/>
                  </a:solidFill>
                </a:rPr>
                <a:t> Girls </a:t>
              </a:r>
              <a:r>
                <a:rPr lang="en-US" sz="2800" b="1" dirty="0" err="1">
                  <a:ln w="22225">
                    <a:solidFill>
                      <a:schemeClr val="accent2"/>
                    </a:solidFill>
                    <a:prstDash val="solid"/>
                  </a:ln>
                  <a:solidFill>
                    <a:srgbClr val="FF0000"/>
                  </a:solidFill>
                </a:rPr>
                <a:t>Dakhil</a:t>
              </a:r>
              <a:r>
                <a:rPr lang="en-US" sz="2800" b="1" dirty="0">
                  <a:ln w="22225">
                    <a:solidFill>
                      <a:schemeClr val="accent2"/>
                    </a:solidFill>
                    <a:prstDash val="solid"/>
                  </a:ln>
                  <a:solidFill>
                    <a:srgbClr val="FF0000"/>
                  </a:solidFill>
                </a:rPr>
                <a:t> Madrasah</a:t>
              </a:r>
            </a:p>
            <a:p>
              <a:pPr algn="ctr"/>
              <a:r>
                <a:rPr lang="en-US" sz="3600" b="1" dirty="0" err="1">
                  <a:ln w="22225">
                    <a:solidFill>
                      <a:schemeClr val="accent2"/>
                    </a:solidFill>
                    <a:prstDash val="solid"/>
                  </a:ln>
                  <a:solidFill>
                    <a:srgbClr val="FF0000"/>
                  </a:solidFill>
                </a:rPr>
                <a:t>Faridganj</a:t>
              </a:r>
              <a:r>
                <a:rPr lang="en-US" sz="3600" b="1" dirty="0">
                  <a:ln w="22225">
                    <a:solidFill>
                      <a:schemeClr val="accent2"/>
                    </a:solidFill>
                    <a:prstDash val="solid"/>
                  </a:ln>
                  <a:solidFill>
                    <a:srgbClr val="FF0000"/>
                  </a:solidFill>
                </a:rPr>
                <a:t>, </a:t>
              </a:r>
              <a:r>
                <a:rPr lang="en-US" sz="3600" b="1" dirty="0" err="1">
                  <a:ln w="22225">
                    <a:solidFill>
                      <a:schemeClr val="accent2"/>
                    </a:solidFill>
                    <a:prstDash val="solid"/>
                  </a:ln>
                  <a:solidFill>
                    <a:srgbClr val="FF0000"/>
                  </a:solidFill>
                </a:rPr>
                <a:t>Chandpur</a:t>
              </a:r>
              <a:r>
                <a:rPr lang="en-US" sz="3600" b="1" dirty="0" smtClean="0">
                  <a:ln w="22225">
                    <a:solidFill>
                      <a:schemeClr val="accent2"/>
                    </a:solidFill>
                    <a:prstDash val="solid"/>
                  </a:ln>
                  <a:solidFill>
                    <a:srgbClr val="FF0000"/>
                  </a:solidFill>
                </a:rPr>
                <a:t>.</a:t>
              </a:r>
              <a:endParaRPr lang="en-US" sz="3600" b="1" dirty="0">
                <a:ln w="22225">
                  <a:solidFill>
                    <a:schemeClr val="accent2"/>
                  </a:solidFill>
                  <a:prstDash val="solid"/>
                </a:ln>
                <a:solidFill>
                  <a:srgbClr val="FF0000"/>
                </a:solidFill>
              </a:endParaRPr>
            </a:p>
          </p:txBody>
        </p:sp>
        <p:sp>
          <p:nvSpPr>
            <p:cNvPr id="4" name="Rounded Rectangle 3"/>
            <p:cNvSpPr/>
            <p:nvPr/>
          </p:nvSpPr>
          <p:spPr>
            <a:xfrm>
              <a:off x="8318669" y="2037806"/>
              <a:ext cx="2651760" cy="292608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3200" dirty="0" smtClean="0"/>
            </a:p>
          </p:txBody>
        </p:sp>
      </p:grpSp>
    </p:spTree>
    <p:extLst>
      <p:ext uri="{BB962C8B-B14F-4D97-AF65-F5344CB8AC3E}">
        <p14:creationId xmlns:p14="http://schemas.microsoft.com/office/powerpoint/2010/main" val="334774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6" presetClass="entr" presetSubtype="3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out)">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88182" y="1530925"/>
            <a:ext cx="4572000" cy="36922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smtClean="0"/>
              <a:t>Class: </a:t>
            </a:r>
            <a:r>
              <a:rPr lang="en-US" sz="4000" dirty="0" smtClean="0"/>
              <a:t>Nine</a:t>
            </a:r>
            <a:endParaRPr lang="en-US" sz="4000" dirty="0" smtClean="0"/>
          </a:p>
          <a:p>
            <a:pPr algn="ctr"/>
            <a:r>
              <a:rPr lang="en-US" sz="4000" dirty="0" smtClean="0"/>
              <a:t>Sub: English 1</a:t>
            </a:r>
            <a:r>
              <a:rPr lang="en-US" sz="4000" baseline="30000" dirty="0" smtClean="0"/>
              <a:t>st</a:t>
            </a:r>
            <a:r>
              <a:rPr lang="en-US" sz="4000" dirty="0" smtClean="0"/>
              <a:t> </a:t>
            </a:r>
            <a:r>
              <a:rPr lang="en-US" sz="4000" dirty="0" smtClean="0"/>
              <a:t>Paper</a:t>
            </a:r>
          </a:p>
          <a:p>
            <a:pPr algn="ctr"/>
            <a:r>
              <a:rPr lang="en-US" sz="4000" cap="none" spc="0" dirty="0" smtClean="0">
                <a:ln w="11430"/>
              </a:rPr>
              <a:t>Unit: 01</a:t>
            </a:r>
          </a:p>
          <a:p>
            <a:pPr algn="ctr"/>
            <a:r>
              <a:rPr lang="en-US" sz="4000" dirty="0" smtClean="0">
                <a:ln w="11430"/>
              </a:rPr>
              <a:t>Lesson: 01</a:t>
            </a:r>
            <a:endParaRPr lang="en-US" sz="4000" dirty="0" smtClean="0"/>
          </a:p>
          <a:p>
            <a:pPr algn="ctr"/>
            <a:r>
              <a:rPr lang="en-US" sz="4000" dirty="0" smtClean="0"/>
              <a:t>Time: 50 minutes</a:t>
            </a:r>
            <a:endParaRPr lang="en-US" sz="4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7127" y="519544"/>
            <a:ext cx="4267200" cy="5715000"/>
          </a:xfrm>
          <a:prstGeom prst="rect">
            <a:avLst/>
          </a:prstGeom>
        </p:spPr>
      </p:pic>
    </p:spTree>
    <p:extLst>
      <p:ext uri="{BB962C8B-B14F-4D97-AF65-F5344CB8AC3E}">
        <p14:creationId xmlns:p14="http://schemas.microsoft.com/office/powerpoint/2010/main" val="118514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6" presetClass="entr" presetSubtype="3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out)">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892" y="1097030"/>
            <a:ext cx="7164184" cy="4695474"/>
          </a:xfrm>
          <a:prstGeom prst="rect">
            <a:avLst/>
          </a:prstGeom>
        </p:spPr>
      </p:pic>
      <p:sp>
        <p:nvSpPr>
          <p:cNvPr id="3" name="Rounded Rectangle 2"/>
          <p:cNvSpPr/>
          <p:nvPr/>
        </p:nvSpPr>
        <p:spPr>
          <a:xfrm>
            <a:off x="1537855" y="277091"/>
            <a:ext cx="9448800" cy="7897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t>A group of people who are related to each other........</a:t>
            </a:r>
            <a:endParaRPr lang="en-US" sz="2800" dirty="0"/>
          </a:p>
        </p:txBody>
      </p:sp>
      <p:sp>
        <p:nvSpPr>
          <p:cNvPr id="4" name="Rounded Rectangle 3"/>
          <p:cNvSpPr/>
          <p:nvPr/>
        </p:nvSpPr>
        <p:spPr>
          <a:xfrm>
            <a:off x="1328652" y="5792504"/>
            <a:ext cx="9448800" cy="7897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cap="none" spc="0" dirty="0" smtClean="0">
                <a:ln w="11430"/>
                <a:effectLst>
                  <a:outerShdw blurRad="50800" dist="39000" dir="5460000" algn="tl">
                    <a:srgbClr val="000000">
                      <a:alpha val="38000"/>
                    </a:srgbClr>
                  </a:outerShdw>
                </a:effectLst>
              </a:rPr>
              <a:t>It</a:t>
            </a:r>
            <a:r>
              <a:rPr lang="en-US" sz="2800" b="1" dirty="0" smtClean="0">
                <a:ln w="11430"/>
                <a:effectLst>
                  <a:outerShdw blurRad="50800" dist="39000" dir="5460000" algn="tl">
                    <a:srgbClr val="000000">
                      <a:alpha val="38000"/>
                    </a:srgbClr>
                  </a:outerShdw>
                </a:effectLst>
              </a:rPr>
              <a:t>‘</a:t>
            </a:r>
            <a:r>
              <a:rPr lang="en-US" sz="2800" b="1" cap="none" spc="0" dirty="0" smtClean="0">
                <a:ln w="11430"/>
                <a:effectLst>
                  <a:outerShdw blurRad="50800" dist="39000" dir="5460000" algn="tl">
                    <a:srgbClr val="000000">
                      <a:alpha val="38000"/>
                    </a:srgbClr>
                  </a:outerShdw>
                </a:effectLst>
              </a:rPr>
              <a:t>s Called family !</a:t>
            </a:r>
            <a:endParaRPr lang="en-US" sz="2800" b="1" cap="none" spc="0" dirty="0">
              <a:ln w="11430"/>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35733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anim calcmode="lin" valueType="num">
                                      <p:cBhvr>
                                        <p:cTn id="2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28522" y="436414"/>
            <a:ext cx="455663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chemeClr val="accent6"/>
                </a:solidFill>
              </a:rPr>
              <a:t>Today’s Lesson </a:t>
            </a:r>
            <a:endParaRPr lang="en-US" sz="5400" b="1" cap="none" spc="0" dirty="0">
              <a:ln w="11430"/>
              <a:solidFill>
                <a:schemeClr val="accent6"/>
              </a:solidFill>
            </a:endParaRPr>
          </a:p>
        </p:txBody>
      </p:sp>
      <p:sp>
        <p:nvSpPr>
          <p:cNvPr id="3" name="Rectangle 2"/>
          <p:cNvSpPr/>
          <p:nvPr/>
        </p:nvSpPr>
        <p:spPr>
          <a:xfrm>
            <a:off x="1782743" y="1221195"/>
            <a:ext cx="884819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smtClean="0">
                <a:ln w="11430"/>
                <a:solidFill>
                  <a:srgbClr val="FFC000"/>
                </a:solidFill>
                <a:effectLst>
                  <a:outerShdw blurRad="50800" dist="39000" dir="5460000" algn="tl">
                    <a:srgbClr val="000000">
                      <a:alpha val="38000"/>
                    </a:srgbClr>
                  </a:outerShdw>
                </a:effectLst>
              </a:rPr>
              <a:t>Bangabandhu</a:t>
            </a:r>
            <a:r>
              <a:rPr lang="en-US" sz="5400" b="1" dirty="0" err="1" smtClean="0">
                <a:ln w="11430"/>
                <a:solidFill>
                  <a:srgbClr val="FFC000"/>
                </a:solidFill>
                <a:effectLst>
                  <a:outerShdw blurRad="50800" dist="39000" dir="5460000" algn="tl">
                    <a:srgbClr val="000000">
                      <a:alpha val="38000"/>
                    </a:srgbClr>
                  </a:outerShdw>
                </a:effectLst>
              </a:rPr>
              <a:t>’s</a:t>
            </a:r>
            <a:r>
              <a:rPr lang="en-US" sz="5400" b="1" dirty="0" smtClean="0">
                <a:ln w="11430"/>
                <a:solidFill>
                  <a:srgbClr val="FFC000"/>
                </a:solidFill>
                <a:effectLst>
                  <a:outerShdw blurRad="50800" dist="39000" dir="5460000" algn="tl">
                    <a:srgbClr val="000000">
                      <a:alpha val="38000"/>
                    </a:srgbClr>
                  </a:outerShdw>
                </a:effectLst>
              </a:rPr>
              <a:t> </a:t>
            </a:r>
            <a:r>
              <a:rPr lang="en-US" sz="5400" b="1" dirty="0" smtClean="0">
                <a:ln w="11430"/>
                <a:solidFill>
                  <a:srgbClr val="FFC000"/>
                </a:solidFill>
                <a:effectLst>
                  <a:outerShdw blurRad="50800" dist="39000" dir="5460000" algn="tl">
                    <a:srgbClr val="000000">
                      <a:alpha val="38000"/>
                    </a:srgbClr>
                  </a:outerShdw>
                </a:effectLst>
              </a:rPr>
              <a:t>Family </a:t>
            </a:r>
            <a:r>
              <a:rPr lang="en-US" sz="5400" b="1" dirty="0" smtClean="0">
                <a:ln w="11430"/>
                <a:solidFill>
                  <a:srgbClr val="FFC000"/>
                </a:solidFill>
                <a:effectLst>
                  <a:outerShdw blurRad="50800" dist="39000" dir="5460000" algn="tl">
                    <a:srgbClr val="000000">
                      <a:alpha val="38000"/>
                    </a:srgbClr>
                  </a:outerShdw>
                </a:effectLst>
              </a:rPr>
              <a:t>in 1971</a:t>
            </a:r>
            <a:endParaRPr lang="en-US" sz="5400" b="1" cap="none" spc="0" dirty="0">
              <a:ln w="11430"/>
              <a:solidFill>
                <a:srgbClr val="FFC000"/>
              </a:solidFill>
              <a:effectLst>
                <a:outerShdw blurRad="50800" dist="39000" dir="5460000" algn="tl">
                  <a:srgbClr val="000000">
                    <a:alpha val="38000"/>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5260" y="2144524"/>
            <a:ext cx="6126480" cy="4408203"/>
          </a:xfrm>
          <a:prstGeom prst="rect">
            <a:avLst/>
          </a:prstGeom>
        </p:spPr>
      </p:pic>
      <p:pic>
        <p:nvPicPr>
          <p:cNvPr id="5" name="Picture 4"/>
          <p:cNvPicPr>
            <a:picLocks noChangeAspect="1"/>
          </p:cNvPicPr>
          <p:nvPr/>
        </p:nvPicPr>
        <p:blipFill>
          <a:blip r:embed="rId3"/>
          <a:stretch>
            <a:fillRect/>
          </a:stretch>
        </p:blipFill>
        <p:spPr>
          <a:xfrm>
            <a:off x="277091" y="2144524"/>
            <a:ext cx="5588169" cy="4408203"/>
          </a:xfrm>
          <a:prstGeom prst="rect">
            <a:avLst/>
          </a:prstGeom>
        </p:spPr>
      </p:pic>
    </p:spTree>
    <p:extLst>
      <p:ext uri="{BB962C8B-B14F-4D97-AF65-F5344CB8AC3E}">
        <p14:creationId xmlns:p14="http://schemas.microsoft.com/office/powerpoint/2010/main" val="16875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out)">
                                      <p:cBhvr>
                                        <p:cTn id="13" dur="2000"/>
                                        <p:tgtEl>
                                          <p:spTgt spid="3"/>
                                        </p:tgtEl>
                                      </p:cBhvr>
                                    </p:animEffect>
                                  </p:childTnLst>
                                </p:cTn>
                              </p:par>
                              <p:par>
                                <p:cTn id="14" presetID="6" presetClass="entr" presetSubtype="32"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out)">
                                      <p:cBhvr>
                                        <p:cTn id="16" dur="2000"/>
                                        <p:tgtEl>
                                          <p:spTgt spid="4"/>
                                        </p:tgtEl>
                                      </p:cBhvr>
                                    </p:animEffect>
                                  </p:childTnLst>
                                </p:cTn>
                              </p:par>
                              <p:par>
                                <p:cTn id="17" presetID="6" presetClass="entr" presetSubtype="3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6909" y="2182505"/>
            <a:ext cx="10058400" cy="3539430"/>
          </a:xfrm>
          <a:prstGeom prst="rect">
            <a:avLst/>
          </a:prstGeom>
        </p:spPr>
        <p:txBody>
          <a:bodyPr wrap="square">
            <a:spAutoFit/>
          </a:bodyPr>
          <a:lstStyle/>
          <a:p>
            <a:pPr lvl="0"/>
            <a:r>
              <a:rPr lang="en-US" sz="3200" dirty="0" smtClean="0">
                <a:ln w="0"/>
                <a:solidFill>
                  <a:srgbClr val="002060"/>
                </a:solidFill>
                <a:latin typeface="Times New Roman" panose="02020603050405020304" pitchFamily="18" charset="0"/>
                <a:cs typeface="Times New Roman" panose="02020603050405020304" pitchFamily="18" charset="0"/>
              </a:rPr>
              <a:t>After completing the lesson students will be able to-</a:t>
            </a:r>
          </a:p>
          <a:p>
            <a:pPr lvl="0"/>
            <a:endParaRPr lang="en-US" sz="3200" dirty="0">
              <a:ln w="0"/>
              <a:solidFill>
                <a:prstClr val="black"/>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Ø"/>
            </a:pPr>
            <a:r>
              <a:rPr lang="en-US" sz="3200" dirty="0" smtClean="0">
                <a:ln w="0"/>
                <a:solidFill>
                  <a:prstClr val="black"/>
                </a:solidFill>
                <a:latin typeface="Times New Roman" panose="02020603050405020304" pitchFamily="18" charset="0"/>
                <a:cs typeface="Times New Roman" panose="02020603050405020304" pitchFamily="18" charset="0"/>
              </a:rPr>
              <a:t>Read </a:t>
            </a:r>
            <a:r>
              <a:rPr lang="en-US" sz="3200" dirty="0">
                <a:ln w="0"/>
                <a:solidFill>
                  <a:prstClr val="black"/>
                </a:solidFill>
                <a:latin typeface="Times New Roman" panose="02020603050405020304" pitchFamily="18" charset="0"/>
                <a:cs typeface="Times New Roman" panose="02020603050405020304" pitchFamily="18" charset="0"/>
              </a:rPr>
              <a:t>and </a:t>
            </a:r>
            <a:r>
              <a:rPr lang="en-US" sz="3200" dirty="0" smtClean="0">
                <a:ln w="0"/>
                <a:solidFill>
                  <a:prstClr val="black"/>
                </a:solidFill>
                <a:latin typeface="Times New Roman" panose="02020603050405020304" pitchFamily="18" charset="0"/>
                <a:cs typeface="Times New Roman" panose="02020603050405020304" pitchFamily="18" charset="0"/>
              </a:rPr>
              <a:t>Understand texts.</a:t>
            </a:r>
            <a:endParaRPr lang="en-US" sz="3200" dirty="0">
              <a:ln w="0"/>
              <a:solidFill>
                <a:prstClr val="black"/>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Ø"/>
            </a:pPr>
            <a:r>
              <a:rPr lang="en-US" sz="3200" dirty="0" smtClean="0">
                <a:ln w="0"/>
                <a:solidFill>
                  <a:prstClr val="black"/>
                </a:solidFill>
                <a:latin typeface="Times New Roman" panose="02020603050405020304" pitchFamily="18" charset="0"/>
                <a:cs typeface="Times New Roman" panose="02020603050405020304" pitchFamily="18" charset="0"/>
              </a:rPr>
              <a:t>Use </a:t>
            </a:r>
            <a:r>
              <a:rPr lang="en-US" sz="3200" dirty="0">
                <a:ln w="0"/>
                <a:solidFill>
                  <a:prstClr val="black"/>
                </a:solidFill>
                <a:latin typeface="Times New Roman" panose="02020603050405020304" pitchFamily="18" charset="0"/>
                <a:cs typeface="Times New Roman" panose="02020603050405020304" pitchFamily="18" charset="0"/>
              </a:rPr>
              <a:t>new vocabulary in the text.</a:t>
            </a:r>
          </a:p>
          <a:p>
            <a:pPr marL="342900" lvl="0" indent="-342900">
              <a:buFont typeface="Wingdings" panose="05000000000000000000" pitchFamily="2" charset="2"/>
              <a:buChar char="Ø"/>
            </a:pPr>
            <a:r>
              <a:rPr lang="en-US" sz="3200" dirty="0">
                <a:ln w="0"/>
                <a:solidFill>
                  <a:prstClr val="black"/>
                </a:solidFill>
                <a:latin typeface="Times New Roman" panose="02020603050405020304" pitchFamily="18" charset="0"/>
                <a:cs typeface="Times New Roman" panose="02020603050405020304" pitchFamily="18" charset="0"/>
              </a:rPr>
              <a:t> Narrate incidents and events in a logical </a:t>
            </a:r>
            <a:r>
              <a:rPr lang="en-US" sz="3200" dirty="0" smtClean="0">
                <a:ln w="0"/>
                <a:solidFill>
                  <a:prstClr val="black"/>
                </a:solidFill>
                <a:latin typeface="Times New Roman" panose="02020603050405020304" pitchFamily="18" charset="0"/>
                <a:cs typeface="Times New Roman" panose="02020603050405020304" pitchFamily="18" charset="0"/>
              </a:rPr>
              <a:t>sequence.</a:t>
            </a:r>
            <a:endParaRPr lang="en-US" sz="3200" dirty="0">
              <a:ln w="0"/>
              <a:solidFill>
                <a:prstClr val="black"/>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Ø"/>
            </a:pPr>
            <a:r>
              <a:rPr lang="en-US" sz="3200" dirty="0">
                <a:ln w="0"/>
                <a:solidFill>
                  <a:prstClr val="black"/>
                </a:solidFill>
                <a:latin typeface="Times New Roman" panose="02020603050405020304" pitchFamily="18" charset="0"/>
                <a:cs typeface="Times New Roman" panose="02020603050405020304" pitchFamily="18" charset="0"/>
              </a:rPr>
              <a:t> Participate in conversation, discussions and </a:t>
            </a:r>
            <a:r>
              <a:rPr lang="en-US" sz="3200" dirty="0" smtClean="0">
                <a:ln w="0"/>
                <a:solidFill>
                  <a:prstClr val="black"/>
                </a:solidFill>
                <a:latin typeface="Times New Roman" panose="02020603050405020304" pitchFamily="18" charset="0"/>
                <a:cs typeface="Times New Roman" panose="02020603050405020304" pitchFamily="18" charset="0"/>
              </a:rPr>
              <a:t>debates.</a:t>
            </a:r>
            <a:endParaRPr lang="en-US" sz="3200" dirty="0">
              <a:ln w="0"/>
              <a:solidFill>
                <a:prstClr val="black"/>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Ø"/>
            </a:pPr>
            <a:r>
              <a:rPr lang="en-US" sz="3200" dirty="0">
                <a:ln w="0"/>
                <a:solidFill>
                  <a:prstClr val="black"/>
                </a:solidFill>
                <a:latin typeface="Times New Roman" panose="02020603050405020304" pitchFamily="18" charset="0"/>
                <a:cs typeface="Times New Roman" panose="02020603050405020304" pitchFamily="18" charset="0"/>
              </a:rPr>
              <a:t> </a:t>
            </a:r>
            <a:r>
              <a:rPr lang="en-US" sz="3200" dirty="0" smtClean="0">
                <a:ln w="0"/>
                <a:solidFill>
                  <a:prstClr val="black"/>
                </a:solidFill>
                <a:latin typeface="Times New Roman" panose="02020603050405020304" pitchFamily="18" charset="0"/>
                <a:cs typeface="Times New Roman" panose="02020603050405020304" pitchFamily="18" charset="0"/>
              </a:rPr>
              <a:t>Tell stories.</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1246909" y="929558"/>
            <a:ext cx="9448800" cy="10516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4800" b="1" cap="none" spc="0" dirty="0" smtClean="0">
                <a:ln w="11430"/>
                <a:effectLst>
                  <a:outerShdw blurRad="50800" dist="39000" dir="5460000" algn="tl">
                    <a:srgbClr val="000000">
                      <a:alpha val="38000"/>
                    </a:srgbClr>
                  </a:outerShdw>
                </a:effectLst>
              </a:rPr>
              <a:t>Learning Outcomes:</a:t>
            </a:r>
            <a:endParaRPr lang="en-US" sz="4800" b="1" cap="none" spc="0" dirty="0">
              <a:ln w="11430"/>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28835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3"/>
                                        </p:tgtEl>
                                        <p:attrNameLst>
                                          <p:attrName>ppt_y</p:attrName>
                                        </p:attrNameLst>
                                      </p:cBhvr>
                                      <p:tavLst>
                                        <p:tav tm="0">
                                          <p:val>
                                            <p:strVal val="#ppt_y"/>
                                          </p:val>
                                        </p:tav>
                                        <p:tav tm="100000">
                                          <p:val>
                                            <p:strVal val="#ppt_y"/>
                                          </p:val>
                                        </p:tav>
                                      </p:tavLst>
                                    </p:anim>
                                    <p:anim calcmode="lin" valueType="num">
                                      <p:cBhvr>
                                        <p:cTn id="9"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2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250" fill="hold"/>
                                        <p:tgtEl>
                                          <p:spTgt spid="2"/>
                                        </p:tgtEl>
                                        <p:attrNameLst>
                                          <p:attrName>ppt_y</p:attrName>
                                        </p:attrNameLst>
                                      </p:cBhvr>
                                      <p:tavLst>
                                        <p:tav tm="0">
                                          <p:val>
                                            <p:strVal val="#ppt_y"/>
                                          </p:val>
                                        </p:tav>
                                        <p:tav tm="100000">
                                          <p:val>
                                            <p:strVal val="#ppt_y"/>
                                          </p:val>
                                        </p:tav>
                                      </p:tavLst>
                                    </p:anim>
                                    <p:anim calcmode="lin" valueType="num">
                                      <p:cBhvr>
                                        <p:cTn id="18" dur="2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2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25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22396" y="154678"/>
            <a:ext cx="3869895" cy="851297"/>
          </a:xfrm>
          <a:prstGeom prst="round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400" b="1"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vocabulary</a:t>
            </a:r>
            <a:endParaRPr lang="en-US" sz="4400" b="1" dirty="0"/>
          </a:p>
        </p:txBody>
      </p:sp>
      <p:sp>
        <p:nvSpPr>
          <p:cNvPr id="8" name="TextBox 7"/>
          <p:cNvSpPr txBox="1"/>
          <p:nvPr/>
        </p:nvSpPr>
        <p:spPr>
          <a:xfrm>
            <a:off x="420395" y="1281215"/>
            <a:ext cx="3291840" cy="7315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dirty="0"/>
              <a:t>Apprehend </a:t>
            </a:r>
          </a:p>
        </p:txBody>
      </p:sp>
      <p:sp>
        <p:nvSpPr>
          <p:cNvPr id="9" name="TextBox 8"/>
          <p:cNvSpPr txBox="1"/>
          <p:nvPr/>
        </p:nvSpPr>
        <p:spPr>
          <a:xfrm>
            <a:off x="420396" y="2142028"/>
            <a:ext cx="3291840" cy="7315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dirty="0"/>
              <a:t>Indiscriminately </a:t>
            </a:r>
          </a:p>
        </p:txBody>
      </p:sp>
      <p:sp>
        <p:nvSpPr>
          <p:cNvPr id="10" name="TextBox 9"/>
          <p:cNvSpPr txBox="1"/>
          <p:nvPr/>
        </p:nvSpPr>
        <p:spPr>
          <a:xfrm>
            <a:off x="420395" y="3309383"/>
            <a:ext cx="3291840" cy="7315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dirty="0"/>
              <a:t>Instructed</a:t>
            </a:r>
          </a:p>
        </p:txBody>
      </p:sp>
      <p:sp>
        <p:nvSpPr>
          <p:cNvPr id="11" name="TextBox 10"/>
          <p:cNvSpPr txBox="1"/>
          <p:nvPr/>
        </p:nvSpPr>
        <p:spPr>
          <a:xfrm>
            <a:off x="420395" y="4918243"/>
            <a:ext cx="3291840" cy="7315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dirty="0"/>
              <a:t>Supportive </a:t>
            </a:r>
          </a:p>
        </p:txBody>
      </p:sp>
      <p:sp>
        <p:nvSpPr>
          <p:cNvPr id="12" name="Rectangle 11">
            <a:extLst>
              <a:ext uri="{FF2B5EF4-FFF2-40B4-BE49-F238E27FC236}">
                <a16:creationId xmlns:a16="http://schemas.microsoft.com/office/drawing/2014/main" id="{10BD1B30-D27D-464B-A0B9-BFC218465A86}"/>
              </a:ext>
            </a:extLst>
          </p:cNvPr>
          <p:cNvSpPr/>
          <p:nvPr/>
        </p:nvSpPr>
        <p:spPr>
          <a:xfrm>
            <a:off x="5455072" y="1281215"/>
            <a:ext cx="6400800" cy="73152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3200" dirty="0"/>
              <a:t>Ready to accept </a:t>
            </a:r>
            <a:r>
              <a:rPr lang="en-US" sz="3200" dirty="0" smtClean="0"/>
              <a:t>offer</a:t>
            </a:r>
            <a:endParaRPr lang="en-US" sz="3200" dirty="0"/>
          </a:p>
        </p:txBody>
      </p:sp>
      <p:sp>
        <p:nvSpPr>
          <p:cNvPr id="13" name="Rectangle 12">
            <a:extLst>
              <a:ext uri="{FF2B5EF4-FFF2-40B4-BE49-F238E27FC236}">
                <a16:creationId xmlns:a16="http://schemas.microsoft.com/office/drawing/2014/main" id="{7271DDA4-19F5-4B0D-B151-C6B728A2CA8D}"/>
              </a:ext>
            </a:extLst>
          </p:cNvPr>
          <p:cNvSpPr/>
          <p:nvPr/>
        </p:nvSpPr>
        <p:spPr>
          <a:xfrm>
            <a:off x="5455072" y="2169585"/>
            <a:ext cx="6400800" cy="73152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3200" dirty="0"/>
              <a:t>In a random manner </a:t>
            </a:r>
          </a:p>
        </p:txBody>
      </p:sp>
      <p:sp>
        <p:nvSpPr>
          <p:cNvPr id="14" name="Rectangle 13">
            <a:extLst>
              <a:ext uri="{FF2B5EF4-FFF2-40B4-BE49-F238E27FC236}">
                <a16:creationId xmlns:a16="http://schemas.microsoft.com/office/drawing/2014/main" id="{E759FB2E-AC13-44F4-8385-EB7D97CABD23}"/>
              </a:ext>
            </a:extLst>
          </p:cNvPr>
          <p:cNvSpPr/>
          <p:nvPr/>
        </p:nvSpPr>
        <p:spPr>
          <a:xfrm>
            <a:off x="5455072" y="3057955"/>
            <a:ext cx="6400800" cy="146304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2800" dirty="0"/>
              <a:t>Tell or order someone to do something  especially in a formal or official way.</a:t>
            </a:r>
          </a:p>
        </p:txBody>
      </p:sp>
      <p:sp>
        <p:nvSpPr>
          <p:cNvPr id="15" name="Rectangle 14">
            <a:extLst>
              <a:ext uri="{FF2B5EF4-FFF2-40B4-BE49-F238E27FC236}">
                <a16:creationId xmlns:a16="http://schemas.microsoft.com/office/drawing/2014/main" id="{467E551A-B3B1-45FC-BC51-9CE04ED7FAAA}"/>
              </a:ext>
            </a:extLst>
          </p:cNvPr>
          <p:cNvSpPr/>
          <p:nvPr/>
        </p:nvSpPr>
        <p:spPr>
          <a:xfrm>
            <a:off x="5455072" y="4668861"/>
            <a:ext cx="6400800" cy="146304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3200" dirty="0"/>
              <a:t>Providing encouragement or emotional help.</a:t>
            </a:r>
          </a:p>
        </p:txBody>
      </p:sp>
      <p:sp>
        <p:nvSpPr>
          <p:cNvPr id="16" name="Arrow: Down 22">
            <a:extLst>
              <a:ext uri="{FF2B5EF4-FFF2-40B4-BE49-F238E27FC236}">
                <a16:creationId xmlns:a16="http://schemas.microsoft.com/office/drawing/2014/main" id="{FAC0F173-CDCC-45F0-A5A7-9FA4CC8D23A0}"/>
              </a:ext>
            </a:extLst>
          </p:cNvPr>
          <p:cNvSpPr/>
          <p:nvPr/>
        </p:nvSpPr>
        <p:spPr>
          <a:xfrm rot="16200000">
            <a:off x="4326882" y="911609"/>
            <a:ext cx="731520" cy="1371600"/>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0" name="Arrow: Down 22">
            <a:extLst>
              <a:ext uri="{FF2B5EF4-FFF2-40B4-BE49-F238E27FC236}">
                <a16:creationId xmlns:a16="http://schemas.microsoft.com/office/drawing/2014/main" id="{FAC0F173-CDCC-45F0-A5A7-9FA4CC8D23A0}"/>
              </a:ext>
            </a:extLst>
          </p:cNvPr>
          <p:cNvSpPr/>
          <p:nvPr/>
        </p:nvSpPr>
        <p:spPr>
          <a:xfrm rot="16200000">
            <a:off x="4326885" y="1849545"/>
            <a:ext cx="731520" cy="1371600"/>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1" name="Arrow: Down 22">
            <a:extLst>
              <a:ext uri="{FF2B5EF4-FFF2-40B4-BE49-F238E27FC236}">
                <a16:creationId xmlns:a16="http://schemas.microsoft.com/office/drawing/2014/main" id="{FAC0F173-CDCC-45F0-A5A7-9FA4CC8D23A0}"/>
              </a:ext>
            </a:extLst>
          </p:cNvPr>
          <p:cNvSpPr/>
          <p:nvPr/>
        </p:nvSpPr>
        <p:spPr>
          <a:xfrm rot="16200000">
            <a:off x="4326882" y="4598204"/>
            <a:ext cx="731520" cy="1371600"/>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2" name="Arrow: Down 22">
            <a:extLst>
              <a:ext uri="{FF2B5EF4-FFF2-40B4-BE49-F238E27FC236}">
                <a16:creationId xmlns:a16="http://schemas.microsoft.com/office/drawing/2014/main" id="{FAC0F173-CDCC-45F0-A5A7-9FA4CC8D23A0}"/>
              </a:ext>
            </a:extLst>
          </p:cNvPr>
          <p:cNvSpPr/>
          <p:nvPr/>
        </p:nvSpPr>
        <p:spPr>
          <a:xfrm rot="16200000">
            <a:off x="4326882" y="2989343"/>
            <a:ext cx="731520" cy="1371600"/>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3785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ppt_x"/>
                                          </p:val>
                                        </p:tav>
                                        <p:tav tm="100000">
                                          <p:val>
                                            <p:strVal val="#ppt_x"/>
                                          </p:val>
                                        </p:tav>
                                      </p:tavLst>
                                    </p:anim>
                                    <p:anim calcmode="lin" valueType="num">
                                      <p:cBhvr additive="base">
                                        <p:cTn id="39"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1000" fill="hold"/>
                                        <p:tgtEl>
                                          <p:spTgt spid="13"/>
                                        </p:tgtEl>
                                        <p:attrNameLst>
                                          <p:attrName>ppt_w</p:attrName>
                                        </p:attrNameLst>
                                      </p:cBhvr>
                                      <p:tavLst>
                                        <p:tav tm="0">
                                          <p:val>
                                            <p:fltVal val="0"/>
                                          </p:val>
                                        </p:tav>
                                        <p:tav tm="100000">
                                          <p:val>
                                            <p:strVal val="#ppt_w"/>
                                          </p:val>
                                        </p:tav>
                                      </p:tavLst>
                                    </p:anim>
                                    <p:anim calcmode="lin" valueType="num">
                                      <p:cBhvr>
                                        <p:cTn id="45" dur="1000" fill="hold"/>
                                        <p:tgtEl>
                                          <p:spTgt spid="13"/>
                                        </p:tgtEl>
                                        <p:attrNameLst>
                                          <p:attrName>ppt_h</p:attrName>
                                        </p:attrNameLst>
                                      </p:cBhvr>
                                      <p:tavLst>
                                        <p:tav tm="0">
                                          <p:val>
                                            <p:fltVal val="0"/>
                                          </p:val>
                                        </p:tav>
                                        <p:tav tm="100000">
                                          <p:val>
                                            <p:strVal val="#ppt_h"/>
                                          </p:val>
                                        </p:tav>
                                      </p:tavLst>
                                    </p:anim>
                                    <p:anim calcmode="lin" valueType="num">
                                      <p:cBhvr>
                                        <p:cTn id="46" dur="1000" fill="hold"/>
                                        <p:tgtEl>
                                          <p:spTgt spid="13"/>
                                        </p:tgtEl>
                                        <p:attrNameLst>
                                          <p:attrName>style.rotation</p:attrName>
                                        </p:attrNameLst>
                                      </p:cBhvr>
                                      <p:tavLst>
                                        <p:tav tm="0">
                                          <p:val>
                                            <p:fltVal val="90"/>
                                          </p:val>
                                        </p:tav>
                                        <p:tav tm="100000">
                                          <p:val>
                                            <p:fltVal val="0"/>
                                          </p:val>
                                        </p:tav>
                                      </p:tavLst>
                                    </p:anim>
                                    <p:animEffect transition="in" filter="fade">
                                      <p:cBhvr>
                                        <p:cTn id="47" dur="1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0-#ppt_w/2"/>
                                          </p:val>
                                        </p:tav>
                                        <p:tav tm="100000">
                                          <p:val>
                                            <p:strVal val="#ppt_x"/>
                                          </p:val>
                                        </p:tav>
                                      </p:tavLst>
                                    </p:anim>
                                    <p:anim calcmode="lin" valueType="num">
                                      <p:cBhvr additive="base">
                                        <p:cTn id="5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1"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fill="hold"/>
                                        <p:tgtEl>
                                          <p:spTgt spid="22"/>
                                        </p:tgtEl>
                                        <p:attrNameLst>
                                          <p:attrName>ppt_x</p:attrName>
                                        </p:attrNameLst>
                                      </p:cBhvr>
                                      <p:tavLst>
                                        <p:tav tm="0">
                                          <p:val>
                                            <p:strVal val="#ppt_x"/>
                                          </p:val>
                                        </p:tav>
                                        <p:tav tm="100000">
                                          <p:val>
                                            <p:strVal val="#ppt_x"/>
                                          </p:val>
                                        </p:tav>
                                      </p:tavLst>
                                    </p:anim>
                                    <p:anim calcmode="lin" valueType="num">
                                      <p:cBhvr additive="base">
                                        <p:cTn id="59"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1000" fill="hold"/>
                                        <p:tgtEl>
                                          <p:spTgt spid="14"/>
                                        </p:tgtEl>
                                        <p:attrNameLst>
                                          <p:attrName>ppt_w</p:attrName>
                                        </p:attrNameLst>
                                      </p:cBhvr>
                                      <p:tavLst>
                                        <p:tav tm="0">
                                          <p:val>
                                            <p:fltVal val="0"/>
                                          </p:val>
                                        </p:tav>
                                        <p:tav tm="100000">
                                          <p:val>
                                            <p:strVal val="#ppt_w"/>
                                          </p:val>
                                        </p:tav>
                                      </p:tavLst>
                                    </p:anim>
                                    <p:anim calcmode="lin" valueType="num">
                                      <p:cBhvr>
                                        <p:cTn id="65" dur="1000" fill="hold"/>
                                        <p:tgtEl>
                                          <p:spTgt spid="14"/>
                                        </p:tgtEl>
                                        <p:attrNameLst>
                                          <p:attrName>ppt_h</p:attrName>
                                        </p:attrNameLst>
                                      </p:cBhvr>
                                      <p:tavLst>
                                        <p:tav tm="0">
                                          <p:val>
                                            <p:fltVal val="0"/>
                                          </p:val>
                                        </p:tav>
                                        <p:tav tm="100000">
                                          <p:val>
                                            <p:strVal val="#ppt_h"/>
                                          </p:val>
                                        </p:tav>
                                      </p:tavLst>
                                    </p:anim>
                                    <p:anim calcmode="lin" valueType="num">
                                      <p:cBhvr>
                                        <p:cTn id="66" dur="1000" fill="hold"/>
                                        <p:tgtEl>
                                          <p:spTgt spid="14"/>
                                        </p:tgtEl>
                                        <p:attrNameLst>
                                          <p:attrName>style.rotation</p:attrName>
                                        </p:attrNameLst>
                                      </p:cBhvr>
                                      <p:tavLst>
                                        <p:tav tm="0">
                                          <p:val>
                                            <p:fltVal val="90"/>
                                          </p:val>
                                        </p:tav>
                                        <p:tav tm="100000">
                                          <p:val>
                                            <p:fltVal val="0"/>
                                          </p:val>
                                        </p:tav>
                                      </p:tavLst>
                                    </p:anim>
                                    <p:animEffect transition="in" filter="fade">
                                      <p:cBhvr>
                                        <p:cTn id="67" dur="10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additive="base">
                                        <p:cTn id="72" dur="500" fill="hold"/>
                                        <p:tgtEl>
                                          <p:spTgt spid="11"/>
                                        </p:tgtEl>
                                        <p:attrNameLst>
                                          <p:attrName>ppt_x</p:attrName>
                                        </p:attrNameLst>
                                      </p:cBhvr>
                                      <p:tavLst>
                                        <p:tav tm="0">
                                          <p:val>
                                            <p:strVal val="1+#ppt_w/2"/>
                                          </p:val>
                                        </p:tav>
                                        <p:tav tm="100000">
                                          <p:val>
                                            <p:strVal val="#ppt_x"/>
                                          </p:val>
                                        </p:tav>
                                      </p:tavLst>
                                    </p:anim>
                                    <p:anim calcmode="lin" valueType="num">
                                      <p:cBhvr additive="base">
                                        <p:cTn id="7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1"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additive="base">
                                        <p:cTn id="78" dur="500" fill="hold"/>
                                        <p:tgtEl>
                                          <p:spTgt spid="21"/>
                                        </p:tgtEl>
                                        <p:attrNameLst>
                                          <p:attrName>ppt_x</p:attrName>
                                        </p:attrNameLst>
                                      </p:cBhvr>
                                      <p:tavLst>
                                        <p:tav tm="0">
                                          <p:val>
                                            <p:strVal val="#ppt_x"/>
                                          </p:val>
                                        </p:tav>
                                        <p:tav tm="100000">
                                          <p:val>
                                            <p:strVal val="#ppt_x"/>
                                          </p:val>
                                        </p:tav>
                                      </p:tavLst>
                                    </p:anim>
                                    <p:anim calcmode="lin" valueType="num">
                                      <p:cBhvr additive="base">
                                        <p:cTn id="79"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 calcmode="lin" valueType="num">
                                      <p:cBhvr>
                                        <p:cTn id="84" dur="1000" fill="hold"/>
                                        <p:tgtEl>
                                          <p:spTgt spid="15"/>
                                        </p:tgtEl>
                                        <p:attrNameLst>
                                          <p:attrName>ppt_w</p:attrName>
                                        </p:attrNameLst>
                                      </p:cBhvr>
                                      <p:tavLst>
                                        <p:tav tm="0">
                                          <p:val>
                                            <p:fltVal val="0"/>
                                          </p:val>
                                        </p:tav>
                                        <p:tav tm="100000">
                                          <p:val>
                                            <p:strVal val="#ppt_w"/>
                                          </p:val>
                                        </p:tav>
                                      </p:tavLst>
                                    </p:anim>
                                    <p:anim calcmode="lin" valueType="num">
                                      <p:cBhvr>
                                        <p:cTn id="85" dur="1000" fill="hold"/>
                                        <p:tgtEl>
                                          <p:spTgt spid="15"/>
                                        </p:tgtEl>
                                        <p:attrNameLst>
                                          <p:attrName>ppt_h</p:attrName>
                                        </p:attrNameLst>
                                      </p:cBhvr>
                                      <p:tavLst>
                                        <p:tav tm="0">
                                          <p:val>
                                            <p:fltVal val="0"/>
                                          </p:val>
                                        </p:tav>
                                        <p:tav tm="100000">
                                          <p:val>
                                            <p:strVal val="#ppt_h"/>
                                          </p:val>
                                        </p:tav>
                                      </p:tavLst>
                                    </p:anim>
                                    <p:anim calcmode="lin" valueType="num">
                                      <p:cBhvr>
                                        <p:cTn id="86" dur="1000" fill="hold"/>
                                        <p:tgtEl>
                                          <p:spTgt spid="15"/>
                                        </p:tgtEl>
                                        <p:attrNameLst>
                                          <p:attrName>style.rotation</p:attrName>
                                        </p:attrNameLst>
                                      </p:cBhvr>
                                      <p:tavLst>
                                        <p:tav tm="0">
                                          <p:val>
                                            <p:fltVal val="90"/>
                                          </p:val>
                                        </p:tav>
                                        <p:tav tm="100000">
                                          <p:val>
                                            <p:fltVal val="0"/>
                                          </p:val>
                                        </p:tav>
                                      </p:tavLst>
                                    </p:anim>
                                    <p:animEffect transition="in" filter="fade">
                                      <p:cBhvr>
                                        <p:cTn id="8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22396" y="154678"/>
            <a:ext cx="3869895" cy="851297"/>
          </a:xfrm>
          <a:prstGeom prst="round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400" b="1" dirty="0" smtClean="0">
                <a:ln w="0"/>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vocabulary</a:t>
            </a:r>
            <a:endParaRPr lang="en-US" sz="4400" b="1" dirty="0"/>
          </a:p>
        </p:txBody>
      </p:sp>
      <p:sp>
        <p:nvSpPr>
          <p:cNvPr id="8" name="TextBox 7"/>
          <p:cNvSpPr txBox="1"/>
          <p:nvPr/>
        </p:nvSpPr>
        <p:spPr>
          <a:xfrm>
            <a:off x="420395" y="1281215"/>
            <a:ext cx="329184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dirty="0" smtClean="0"/>
              <a:t>Ignorant </a:t>
            </a:r>
            <a:endParaRPr lang="en-US" sz="3600" b="1" dirty="0"/>
          </a:p>
        </p:txBody>
      </p:sp>
      <p:sp>
        <p:nvSpPr>
          <p:cNvPr id="9" name="TextBox 8"/>
          <p:cNvSpPr txBox="1"/>
          <p:nvPr/>
        </p:nvSpPr>
        <p:spPr>
          <a:xfrm>
            <a:off x="420396" y="2377559"/>
            <a:ext cx="329184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dirty="0" smtClean="0"/>
              <a:t>Anxiety </a:t>
            </a:r>
            <a:endParaRPr lang="en-US" sz="3600" b="1" dirty="0"/>
          </a:p>
        </p:txBody>
      </p:sp>
      <p:sp>
        <p:nvSpPr>
          <p:cNvPr id="10" name="TextBox 9"/>
          <p:cNvSpPr txBox="1"/>
          <p:nvPr/>
        </p:nvSpPr>
        <p:spPr>
          <a:xfrm>
            <a:off x="420395" y="3835870"/>
            <a:ext cx="329184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dirty="0" smtClean="0"/>
              <a:t>Accompanied</a:t>
            </a:r>
            <a:endParaRPr lang="en-US" sz="3600" b="1" dirty="0"/>
          </a:p>
        </p:txBody>
      </p:sp>
      <p:sp>
        <p:nvSpPr>
          <p:cNvPr id="11" name="TextBox 10"/>
          <p:cNvSpPr txBox="1"/>
          <p:nvPr/>
        </p:nvSpPr>
        <p:spPr>
          <a:xfrm>
            <a:off x="420395" y="5444730"/>
            <a:ext cx="329184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dirty="0" smtClean="0"/>
              <a:t>Disguise </a:t>
            </a:r>
            <a:endParaRPr lang="en-US" sz="3600" b="1" dirty="0"/>
          </a:p>
        </p:txBody>
      </p:sp>
      <p:sp>
        <p:nvSpPr>
          <p:cNvPr id="12" name="Rectangle 11">
            <a:extLst>
              <a:ext uri="{FF2B5EF4-FFF2-40B4-BE49-F238E27FC236}">
                <a16:creationId xmlns:a16="http://schemas.microsoft.com/office/drawing/2014/main" id="{10BD1B30-D27D-464B-A0B9-BFC218465A86}"/>
              </a:ext>
            </a:extLst>
          </p:cNvPr>
          <p:cNvSpPr/>
          <p:nvPr/>
        </p:nvSpPr>
        <p:spPr>
          <a:xfrm>
            <a:off x="5455072" y="1281215"/>
            <a:ext cx="6400800" cy="73152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r>
              <a:rPr lang="en-US" sz="2400" dirty="0" smtClean="0"/>
              <a:t>Lacking knowledge or awareness in general </a:t>
            </a:r>
            <a:endParaRPr lang="en-US" sz="2400" dirty="0"/>
          </a:p>
        </p:txBody>
      </p:sp>
      <p:sp>
        <p:nvSpPr>
          <p:cNvPr id="13" name="Rectangle 12">
            <a:extLst>
              <a:ext uri="{FF2B5EF4-FFF2-40B4-BE49-F238E27FC236}">
                <a16:creationId xmlns:a16="http://schemas.microsoft.com/office/drawing/2014/main" id="{7271DDA4-19F5-4B0D-B151-C6B728A2CA8D}"/>
              </a:ext>
            </a:extLst>
          </p:cNvPr>
          <p:cNvSpPr/>
          <p:nvPr/>
        </p:nvSpPr>
        <p:spPr>
          <a:xfrm>
            <a:off x="5455072" y="2058746"/>
            <a:ext cx="6400800" cy="146304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r>
              <a:rPr lang="en-US" sz="2800" spc="-150" dirty="0" smtClean="0"/>
              <a:t>A feeling of worry, nervousness or unease about something with an uncertain outcome</a:t>
            </a:r>
            <a:endParaRPr lang="en-US" sz="2800" spc="-150" dirty="0"/>
          </a:p>
        </p:txBody>
      </p:sp>
      <p:sp>
        <p:nvSpPr>
          <p:cNvPr id="14" name="Rectangle 13">
            <a:extLst>
              <a:ext uri="{FF2B5EF4-FFF2-40B4-BE49-F238E27FC236}">
                <a16:creationId xmlns:a16="http://schemas.microsoft.com/office/drawing/2014/main" id="{E759FB2E-AC13-44F4-8385-EB7D97CABD23}"/>
              </a:ext>
            </a:extLst>
          </p:cNvPr>
          <p:cNvSpPr/>
          <p:nvPr/>
        </p:nvSpPr>
        <p:spPr>
          <a:xfrm>
            <a:off x="5455072" y="3584442"/>
            <a:ext cx="6400800" cy="146304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r>
              <a:rPr lang="en-US" sz="3200" dirty="0" smtClean="0"/>
              <a:t>Go somewhere with as a companion or escort.</a:t>
            </a:r>
            <a:endParaRPr lang="en-US" sz="3200" dirty="0"/>
          </a:p>
        </p:txBody>
      </p:sp>
      <p:sp>
        <p:nvSpPr>
          <p:cNvPr id="15" name="Rectangle 14">
            <a:extLst>
              <a:ext uri="{FF2B5EF4-FFF2-40B4-BE49-F238E27FC236}">
                <a16:creationId xmlns:a16="http://schemas.microsoft.com/office/drawing/2014/main" id="{467E551A-B3B1-45FC-BC51-9CE04ED7FAAA}"/>
              </a:ext>
            </a:extLst>
          </p:cNvPr>
          <p:cNvSpPr/>
          <p:nvPr/>
        </p:nvSpPr>
        <p:spPr>
          <a:xfrm>
            <a:off x="5455072" y="5195348"/>
            <a:ext cx="6400800" cy="146304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r>
              <a:rPr lang="en-US" sz="3200" dirty="0" smtClean="0"/>
              <a:t>Give a different appearance in order to conceal one’s identity.</a:t>
            </a:r>
            <a:endParaRPr lang="en-US" sz="3200" dirty="0"/>
          </a:p>
        </p:txBody>
      </p:sp>
      <p:sp>
        <p:nvSpPr>
          <p:cNvPr id="16" name="Arrow: Down 22">
            <a:extLst>
              <a:ext uri="{FF2B5EF4-FFF2-40B4-BE49-F238E27FC236}">
                <a16:creationId xmlns:a16="http://schemas.microsoft.com/office/drawing/2014/main" id="{FAC0F173-CDCC-45F0-A5A7-9FA4CC8D23A0}"/>
              </a:ext>
            </a:extLst>
          </p:cNvPr>
          <p:cNvSpPr/>
          <p:nvPr/>
        </p:nvSpPr>
        <p:spPr>
          <a:xfrm rot="16200000">
            <a:off x="4326882" y="911609"/>
            <a:ext cx="731520" cy="1371600"/>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0" name="Arrow: Down 22">
            <a:extLst>
              <a:ext uri="{FF2B5EF4-FFF2-40B4-BE49-F238E27FC236}">
                <a16:creationId xmlns:a16="http://schemas.microsoft.com/office/drawing/2014/main" id="{FAC0F173-CDCC-45F0-A5A7-9FA4CC8D23A0}"/>
              </a:ext>
            </a:extLst>
          </p:cNvPr>
          <p:cNvSpPr/>
          <p:nvPr/>
        </p:nvSpPr>
        <p:spPr>
          <a:xfrm rot="16200000">
            <a:off x="4326885" y="2085076"/>
            <a:ext cx="731520" cy="1371600"/>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1" name="Arrow: Down 22">
            <a:extLst>
              <a:ext uri="{FF2B5EF4-FFF2-40B4-BE49-F238E27FC236}">
                <a16:creationId xmlns:a16="http://schemas.microsoft.com/office/drawing/2014/main" id="{FAC0F173-CDCC-45F0-A5A7-9FA4CC8D23A0}"/>
              </a:ext>
            </a:extLst>
          </p:cNvPr>
          <p:cNvSpPr/>
          <p:nvPr/>
        </p:nvSpPr>
        <p:spPr>
          <a:xfrm rot="16200000">
            <a:off x="4326882" y="5124691"/>
            <a:ext cx="731520" cy="1371600"/>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2" name="Arrow: Down 22">
            <a:extLst>
              <a:ext uri="{FF2B5EF4-FFF2-40B4-BE49-F238E27FC236}">
                <a16:creationId xmlns:a16="http://schemas.microsoft.com/office/drawing/2014/main" id="{FAC0F173-CDCC-45F0-A5A7-9FA4CC8D23A0}"/>
              </a:ext>
            </a:extLst>
          </p:cNvPr>
          <p:cNvSpPr/>
          <p:nvPr/>
        </p:nvSpPr>
        <p:spPr>
          <a:xfrm rot="16200000">
            <a:off x="4326882" y="3515830"/>
            <a:ext cx="731520" cy="1371600"/>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3160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ppt_x"/>
                                          </p:val>
                                        </p:tav>
                                        <p:tav tm="100000">
                                          <p:val>
                                            <p:strVal val="#ppt_x"/>
                                          </p:val>
                                        </p:tav>
                                      </p:tavLst>
                                    </p:anim>
                                    <p:anim calcmode="lin" valueType="num">
                                      <p:cBhvr additive="base">
                                        <p:cTn id="39"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1000" fill="hold"/>
                                        <p:tgtEl>
                                          <p:spTgt spid="13"/>
                                        </p:tgtEl>
                                        <p:attrNameLst>
                                          <p:attrName>ppt_w</p:attrName>
                                        </p:attrNameLst>
                                      </p:cBhvr>
                                      <p:tavLst>
                                        <p:tav tm="0">
                                          <p:val>
                                            <p:fltVal val="0"/>
                                          </p:val>
                                        </p:tav>
                                        <p:tav tm="100000">
                                          <p:val>
                                            <p:strVal val="#ppt_w"/>
                                          </p:val>
                                        </p:tav>
                                      </p:tavLst>
                                    </p:anim>
                                    <p:anim calcmode="lin" valueType="num">
                                      <p:cBhvr>
                                        <p:cTn id="45" dur="1000" fill="hold"/>
                                        <p:tgtEl>
                                          <p:spTgt spid="13"/>
                                        </p:tgtEl>
                                        <p:attrNameLst>
                                          <p:attrName>ppt_h</p:attrName>
                                        </p:attrNameLst>
                                      </p:cBhvr>
                                      <p:tavLst>
                                        <p:tav tm="0">
                                          <p:val>
                                            <p:fltVal val="0"/>
                                          </p:val>
                                        </p:tav>
                                        <p:tav tm="100000">
                                          <p:val>
                                            <p:strVal val="#ppt_h"/>
                                          </p:val>
                                        </p:tav>
                                      </p:tavLst>
                                    </p:anim>
                                    <p:anim calcmode="lin" valueType="num">
                                      <p:cBhvr>
                                        <p:cTn id="46" dur="1000" fill="hold"/>
                                        <p:tgtEl>
                                          <p:spTgt spid="13"/>
                                        </p:tgtEl>
                                        <p:attrNameLst>
                                          <p:attrName>style.rotation</p:attrName>
                                        </p:attrNameLst>
                                      </p:cBhvr>
                                      <p:tavLst>
                                        <p:tav tm="0">
                                          <p:val>
                                            <p:fltVal val="90"/>
                                          </p:val>
                                        </p:tav>
                                        <p:tav tm="100000">
                                          <p:val>
                                            <p:fltVal val="0"/>
                                          </p:val>
                                        </p:tav>
                                      </p:tavLst>
                                    </p:anim>
                                    <p:animEffect transition="in" filter="fade">
                                      <p:cBhvr>
                                        <p:cTn id="47" dur="1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0-#ppt_w/2"/>
                                          </p:val>
                                        </p:tav>
                                        <p:tav tm="100000">
                                          <p:val>
                                            <p:strVal val="#ppt_x"/>
                                          </p:val>
                                        </p:tav>
                                      </p:tavLst>
                                    </p:anim>
                                    <p:anim calcmode="lin" valueType="num">
                                      <p:cBhvr additive="base">
                                        <p:cTn id="5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1"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fill="hold"/>
                                        <p:tgtEl>
                                          <p:spTgt spid="22"/>
                                        </p:tgtEl>
                                        <p:attrNameLst>
                                          <p:attrName>ppt_x</p:attrName>
                                        </p:attrNameLst>
                                      </p:cBhvr>
                                      <p:tavLst>
                                        <p:tav tm="0">
                                          <p:val>
                                            <p:strVal val="#ppt_x"/>
                                          </p:val>
                                        </p:tav>
                                        <p:tav tm="100000">
                                          <p:val>
                                            <p:strVal val="#ppt_x"/>
                                          </p:val>
                                        </p:tav>
                                      </p:tavLst>
                                    </p:anim>
                                    <p:anim calcmode="lin" valueType="num">
                                      <p:cBhvr additive="base">
                                        <p:cTn id="59"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1000" fill="hold"/>
                                        <p:tgtEl>
                                          <p:spTgt spid="14"/>
                                        </p:tgtEl>
                                        <p:attrNameLst>
                                          <p:attrName>ppt_w</p:attrName>
                                        </p:attrNameLst>
                                      </p:cBhvr>
                                      <p:tavLst>
                                        <p:tav tm="0">
                                          <p:val>
                                            <p:fltVal val="0"/>
                                          </p:val>
                                        </p:tav>
                                        <p:tav tm="100000">
                                          <p:val>
                                            <p:strVal val="#ppt_w"/>
                                          </p:val>
                                        </p:tav>
                                      </p:tavLst>
                                    </p:anim>
                                    <p:anim calcmode="lin" valueType="num">
                                      <p:cBhvr>
                                        <p:cTn id="65" dur="1000" fill="hold"/>
                                        <p:tgtEl>
                                          <p:spTgt spid="14"/>
                                        </p:tgtEl>
                                        <p:attrNameLst>
                                          <p:attrName>ppt_h</p:attrName>
                                        </p:attrNameLst>
                                      </p:cBhvr>
                                      <p:tavLst>
                                        <p:tav tm="0">
                                          <p:val>
                                            <p:fltVal val="0"/>
                                          </p:val>
                                        </p:tav>
                                        <p:tav tm="100000">
                                          <p:val>
                                            <p:strVal val="#ppt_h"/>
                                          </p:val>
                                        </p:tav>
                                      </p:tavLst>
                                    </p:anim>
                                    <p:anim calcmode="lin" valueType="num">
                                      <p:cBhvr>
                                        <p:cTn id="66" dur="1000" fill="hold"/>
                                        <p:tgtEl>
                                          <p:spTgt spid="14"/>
                                        </p:tgtEl>
                                        <p:attrNameLst>
                                          <p:attrName>style.rotation</p:attrName>
                                        </p:attrNameLst>
                                      </p:cBhvr>
                                      <p:tavLst>
                                        <p:tav tm="0">
                                          <p:val>
                                            <p:fltVal val="90"/>
                                          </p:val>
                                        </p:tav>
                                        <p:tav tm="100000">
                                          <p:val>
                                            <p:fltVal val="0"/>
                                          </p:val>
                                        </p:tav>
                                      </p:tavLst>
                                    </p:anim>
                                    <p:animEffect transition="in" filter="fade">
                                      <p:cBhvr>
                                        <p:cTn id="67" dur="10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additive="base">
                                        <p:cTn id="72" dur="500" fill="hold"/>
                                        <p:tgtEl>
                                          <p:spTgt spid="11"/>
                                        </p:tgtEl>
                                        <p:attrNameLst>
                                          <p:attrName>ppt_x</p:attrName>
                                        </p:attrNameLst>
                                      </p:cBhvr>
                                      <p:tavLst>
                                        <p:tav tm="0">
                                          <p:val>
                                            <p:strVal val="1+#ppt_w/2"/>
                                          </p:val>
                                        </p:tav>
                                        <p:tav tm="100000">
                                          <p:val>
                                            <p:strVal val="#ppt_x"/>
                                          </p:val>
                                        </p:tav>
                                      </p:tavLst>
                                    </p:anim>
                                    <p:anim calcmode="lin" valueType="num">
                                      <p:cBhvr additive="base">
                                        <p:cTn id="7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1"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additive="base">
                                        <p:cTn id="78" dur="500" fill="hold"/>
                                        <p:tgtEl>
                                          <p:spTgt spid="21"/>
                                        </p:tgtEl>
                                        <p:attrNameLst>
                                          <p:attrName>ppt_x</p:attrName>
                                        </p:attrNameLst>
                                      </p:cBhvr>
                                      <p:tavLst>
                                        <p:tav tm="0">
                                          <p:val>
                                            <p:strVal val="#ppt_x"/>
                                          </p:val>
                                        </p:tav>
                                        <p:tav tm="100000">
                                          <p:val>
                                            <p:strVal val="#ppt_x"/>
                                          </p:val>
                                        </p:tav>
                                      </p:tavLst>
                                    </p:anim>
                                    <p:anim calcmode="lin" valueType="num">
                                      <p:cBhvr additive="base">
                                        <p:cTn id="79"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 calcmode="lin" valueType="num">
                                      <p:cBhvr>
                                        <p:cTn id="84" dur="1000" fill="hold"/>
                                        <p:tgtEl>
                                          <p:spTgt spid="15"/>
                                        </p:tgtEl>
                                        <p:attrNameLst>
                                          <p:attrName>ppt_w</p:attrName>
                                        </p:attrNameLst>
                                      </p:cBhvr>
                                      <p:tavLst>
                                        <p:tav tm="0">
                                          <p:val>
                                            <p:fltVal val="0"/>
                                          </p:val>
                                        </p:tav>
                                        <p:tav tm="100000">
                                          <p:val>
                                            <p:strVal val="#ppt_w"/>
                                          </p:val>
                                        </p:tav>
                                      </p:tavLst>
                                    </p:anim>
                                    <p:anim calcmode="lin" valueType="num">
                                      <p:cBhvr>
                                        <p:cTn id="85" dur="1000" fill="hold"/>
                                        <p:tgtEl>
                                          <p:spTgt spid="15"/>
                                        </p:tgtEl>
                                        <p:attrNameLst>
                                          <p:attrName>ppt_h</p:attrName>
                                        </p:attrNameLst>
                                      </p:cBhvr>
                                      <p:tavLst>
                                        <p:tav tm="0">
                                          <p:val>
                                            <p:fltVal val="0"/>
                                          </p:val>
                                        </p:tav>
                                        <p:tav tm="100000">
                                          <p:val>
                                            <p:strVal val="#ppt_h"/>
                                          </p:val>
                                        </p:tav>
                                      </p:tavLst>
                                    </p:anim>
                                    <p:anim calcmode="lin" valueType="num">
                                      <p:cBhvr>
                                        <p:cTn id="86" dur="1000" fill="hold"/>
                                        <p:tgtEl>
                                          <p:spTgt spid="15"/>
                                        </p:tgtEl>
                                        <p:attrNameLst>
                                          <p:attrName>style.rotation</p:attrName>
                                        </p:attrNameLst>
                                      </p:cBhvr>
                                      <p:tavLst>
                                        <p:tav tm="0">
                                          <p:val>
                                            <p:fltVal val="90"/>
                                          </p:val>
                                        </p:tav>
                                        <p:tav tm="100000">
                                          <p:val>
                                            <p:fltVal val="0"/>
                                          </p:val>
                                        </p:tav>
                                      </p:tavLst>
                                    </p:anim>
                                    <p:animEffect transition="in" filter="fade">
                                      <p:cBhvr>
                                        <p:cTn id="8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3782" y="5645732"/>
            <a:ext cx="6781800" cy="523220"/>
          </a:xfrm>
          <a:prstGeom prst="rect">
            <a:avLst/>
          </a:prstGeom>
          <a:noFill/>
        </p:spPr>
        <p:txBody>
          <a:bodyPr wrap="square" rtlCol="0">
            <a:spAutoFit/>
          </a:bodyPr>
          <a:lstStyle/>
          <a:p>
            <a:r>
              <a:rPr lang="en-US" sz="2800" b="1" dirty="0" smtClean="0"/>
              <a:t>It was the night of 25 March,1971………..</a:t>
            </a:r>
            <a:endParaRPr lang="en-US" sz="28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681" y="226218"/>
            <a:ext cx="10058400" cy="5284589"/>
          </a:xfrm>
          <a:prstGeom prst="rect">
            <a:avLst/>
          </a:prstGeom>
        </p:spPr>
      </p:pic>
    </p:spTree>
    <p:extLst>
      <p:ext uri="{BB962C8B-B14F-4D97-AF65-F5344CB8AC3E}">
        <p14:creationId xmlns:p14="http://schemas.microsoft.com/office/powerpoint/2010/main" val="183580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883</Words>
  <Application>Microsoft Office PowerPoint</Application>
  <PresentationFormat>Widescreen</PresentationFormat>
  <Paragraphs>73</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Black</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ypmasud@gmail.com</dc:creator>
  <cp:lastModifiedBy>ypmasud@gmail.com</cp:lastModifiedBy>
  <cp:revision>16</cp:revision>
  <dcterms:created xsi:type="dcterms:W3CDTF">2022-01-18T18:35:36Z</dcterms:created>
  <dcterms:modified xsi:type="dcterms:W3CDTF">2022-01-18T21:12:32Z</dcterms:modified>
</cp:coreProperties>
</file>