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0"/>
  </p:notesMasterIdLst>
  <p:sldIdLst>
    <p:sldId id="256" r:id="rId3"/>
    <p:sldId id="484" r:id="rId4"/>
    <p:sldId id="257" r:id="rId5"/>
    <p:sldId id="269" r:id="rId6"/>
    <p:sldId id="258" r:id="rId7"/>
    <p:sldId id="267" r:id="rId8"/>
    <p:sldId id="259" r:id="rId9"/>
    <p:sldId id="487" r:id="rId10"/>
    <p:sldId id="261" r:id="rId11"/>
    <p:sldId id="485" r:id="rId12"/>
    <p:sldId id="489" r:id="rId13"/>
    <p:sldId id="490" r:id="rId14"/>
    <p:sldId id="279" r:id="rId15"/>
    <p:sldId id="262" r:id="rId16"/>
    <p:sldId id="276" r:id="rId17"/>
    <p:sldId id="493" r:id="rId18"/>
    <p:sldId id="494" r:id="rId19"/>
    <p:sldId id="277" r:id="rId20"/>
    <p:sldId id="275" r:id="rId21"/>
    <p:sldId id="270" r:id="rId22"/>
    <p:sldId id="271" r:id="rId23"/>
    <p:sldId id="278" r:id="rId24"/>
    <p:sldId id="486" r:id="rId25"/>
    <p:sldId id="488" r:id="rId26"/>
    <p:sldId id="495" r:id="rId27"/>
    <p:sldId id="265"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381"/>
    <a:srgbClr val="464646"/>
    <a:srgbClr val="C76631"/>
    <a:srgbClr val="1C3D9A"/>
    <a:srgbClr val="484D4A"/>
    <a:srgbClr val="C44143"/>
    <a:srgbClr val="F7A27B"/>
    <a:srgbClr val="AE0501"/>
    <a:srgbClr val="F0ED9E"/>
    <a:srgbClr val="9CB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22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E2FA3-1A16-4285-B4A7-9EE388FE3FB6}" type="datetimeFigureOut">
              <a:rPr lang="en-US" smtClean="0"/>
              <a:t>27-Oct-20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B5FA2-DED4-4B03-92A3-32B53169DA6B}" type="slidenum">
              <a:rPr lang="en-US" smtClean="0"/>
              <a:t>‹#›</a:t>
            </a:fld>
            <a:endParaRPr lang="en-US"/>
          </a:p>
        </p:txBody>
      </p:sp>
    </p:spTree>
    <p:extLst>
      <p:ext uri="{BB962C8B-B14F-4D97-AF65-F5344CB8AC3E}">
        <p14:creationId xmlns:p14="http://schemas.microsoft.com/office/powerpoint/2010/main" val="145154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2FE617A-99B9-4544-8C2C-D1C7E8AA45CB}" type="datetime1">
              <a:rPr lang="en-US" smtClean="0"/>
              <a:t>27-Oct-20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084C25F-324C-4A3C-A194-A837E560C89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23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5C72FA-A44C-4DAE-AE7C-EFBB212A3D3C}" type="datetime1">
              <a:rPr lang="en-US" smtClean="0"/>
              <a:t>27-Oct-20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4C25F-324C-4A3C-A194-A837E560C893}" type="slidenum">
              <a:rPr lang="en-US" smtClean="0"/>
              <a:t>‹#›</a:t>
            </a:fld>
            <a:endParaRPr lang="en-US"/>
          </a:p>
        </p:txBody>
      </p:sp>
    </p:spTree>
    <p:extLst>
      <p:ext uri="{BB962C8B-B14F-4D97-AF65-F5344CB8AC3E}">
        <p14:creationId xmlns:p14="http://schemas.microsoft.com/office/powerpoint/2010/main" val="32513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D1558-825A-45F5-812A-120001EE0BAD}"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89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5C737-01E8-4B58-B07C-14EE1D0D1B6C}"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85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CDB1CD-FE43-4033-AB7A-F44928C11CDE}"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spTree>
    <p:extLst>
      <p:ext uri="{BB962C8B-B14F-4D97-AF65-F5344CB8AC3E}">
        <p14:creationId xmlns:p14="http://schemas.microsoft.com/office/powerpoint/2010/main" val="379728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3F4D6-B1B5-4293-8DEA-7F0FDE08EEA3}"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23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F63B0A-99D5-4611-A866-3832784AD44B}"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92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EA056-D303-4C5D-A6D2-EA04B74B58AC}"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30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66171-8297-40B4-948F-5446570AA0E9}"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54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8F56-5F77-40C5-9F49-D8B63455EAE4}"/>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5069394-A4A6-4FFB-8254-862120CB65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B5142B6-485B-4A3B-AD92-2D15C748405F}"/>
              </a:ext>
            </a:extLst>
          </p:cNvPr>
          <p:cNvSpPr>
            <a:spLocks noGrp="1"/>
          </p:cNvSpPr>
          <p:nvPr>
            <p:ph type="dt" sz="half" idx="10"/>
          </p:nvPr>
        </p:nvSpPr>
        <p:spPr/>
        <p:txBody>
          <a:bodyPr/>
          <a:lstStyle/>
          <a:p>
            <a:fld id="{CF0B2677-F4C2-4A64-AA6E-6EB8AA4480BB}" type="datetime1">
              <a:rPr lang="en-US" smtClean="0"/>
              <a:t>27-Oct-20</a:t>
            </a:fld>
            <a:endParaRPr lang="en-US"/>
          </a:p>
        </p:txBody>
      </p:sp>
      <p:sp>
        <p:nvSpPr>
          <p:cNvPr id="5" name="Footer Placeholder 4">
            <a:extLst>
              <a:ext uri="{FF2B5EF4-FFF2-40B4-BE49-F238E27FC236}">
                <a16:creationId xmlns:a16="http://schemas.microsoft.com/office/drawing/2014/main" id="{F2431373-5D06-4234-A5F3-262E8E2E0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DCB49-CC00-4722-ABE0-68EA42C4589B}"/>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2754045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DD31-CE03-4F28-8BE4-A2B082EEEBAC}"/>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0901586-AD64-472B-B75B-7D57685E8ED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36620-2E34-4779-9D41-AEB0059EA798}"/>
              </a:ext>
            </a:extLst>
          </p:cNvPr>
          <p:cNvSpPr>
            <a:spLocks noGrp="1"/>
          </p:cNvSpPr>
          <p:nvPr>
            <p:ph type="dt" sz="half" idx="10"/>
          </p:nvPr>
        </p:nvSpPr>
        <p:spPr/>
        <p:txBody>
          <a:bodyPr/>
          <a:lstStyle/>
          <a:p>
            <a:fld id="{7CEBE4A3-4C59-4DA7-B8F3-112540396FE4}" type="datetime1">
              <a:rPr lang="en-US" smtClean="0"/>
              <a:t>27-Oct-20</a:t>
            </a:fld>
            <a:endParaRPr lang="en-US"/>
          </a:p>
        </p:txBody>
      </p:sp>
      <p:sp>
        <p:nvSpPr>
          <p:cNvPr id="5" name="Footer Placeholder 4">
            <a:extLst>
              <a:ext uri="{FF2B5EF4-FFF2-40B4-BE49-F238E27FC236}">
                <a16:creationId xmlns:a16="http://schemas.microsoft.com/office/drawing/2014/main" id="{410EA389-3BE4-4CB1-90BA-6CBBEBF18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9B8F4-C4B2-4D17-919A-0C6A870A0D42}"/>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28370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3EA35-8B74-45CF-B89B-F04D0D21CA92}"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spTree>
    <p:extLst>
      <p:ext uri="{BB962C8B-B14F-4D97-AF65-F5344CB8AC3E}">
        <p14:creationId xmlns:p14="http://schemas.microsoft.com/office/powerpoint/2010/main" val="307764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3E5D-3667-4B0E-AB33-45DAE3339CCE}"/>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5D9330C-29B3-4527-AAF7-052CAE27EC49}"/>
              </a:ext>
            </a:extLst>
          </p:cNvPr>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241509-7A7C-46B3-A095-87C09B1F5B03}"/>
              </a:ext>
            </a:extLst>
          </p:cNvPr>
          <p:cNvSpPr>
            <a:spLocks noGrp="1"/>
          </p:cNvSpPr>
          <p:nvPr>
            <p:ph type="dt" sz="half" idx="10"/>
          </p:nvPr>
        </p:nvSpPr>
        <p:spPr/>
        <p:txBody>
          <a:bodyPr/>
          <a:lstStyle/>
          <a:p>
            <a:fld id="{8DFBFAD3-72BC-4606-962E-69CC7768417C}" type="datetime1">
              <a:rPr lang="en-US" smtClean="0"/>
              <a:t>27-Oct-20</a:t>
            </a:fld>
            <a:endParaRPr lang="en-US"/>
          </a:p>
        </p:txBody>
      </p:sp>
      <p:sp>
        <p:nvSpPr>
          <p:cNvPr id="5" name="Footer Placeholder 4">
            <a:extLst>
              <a:ext uri="{FF2B5EF4-FFF2-40B4-BE49-F238E27FC236}">
                <a16:creationId xmlns:a16="http://schemas.microsoft.com/office/drawing/2014/main" id="{EABEA461-F4C7-478B-A36C-1A32A3000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36445-A9D2-4511-9738-A3FC577DE224}"/>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1152786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6EE5-A5F0-49AE-B315-986F1B198FFF}"/>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705416-5187-4303-BF60-BEE6B1C7187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291D95-68EC-435E-8360-0517FF8745E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8D87C-904A-4B47-9334-6FF9882933C0}"/>
              </a:ext>
            </a:extLst>
          </p:cNvPr>
          <p:cNvSpPr>
            <a:spLocks noGrp="1"/>
          </p:cNvSpPr>
          <p:nvPr>
            <p:ph type="dt" sz="half" idx="10"/>
          </p:nvPr>
        </p:nvSpPr>
        <p:spPr/>
        <p:txBody>
          <a:bodyPr/>
          <a:lstStyle/>
          <a:p>
            <a:fld id="{3FB65BB8-F440-4A8B-8B65-DB303552BC4D}" type="datetime1">
              <a:rPr lang="en-US" smtClean="0"/>
              <a:t>27-Oct-20</a:t>
            </a:fld>
            <a:endParaRPr lang="en-US"/>
          </a:p>
        </p:txBody>
      </p:sp>
      <p:sp>
        <p:nvSpPr>
          <p:cNvPr id="6" name="Footer Placeholder 5">
            <a:extLst>
              <a:ext uri="{FF2B5EF4-FFF2-40B4-BE49-F238E27FC236}">
                <a16:creationId xmlns:a16="http://schemas.microsoft.com/office/drawing/2014/main" id="{B93E43ED-357B-4ADF-94D9-8FC876D9A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FADDD-E556-4183-B7E8-2DF6DBFB31AC}"/>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3902851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1302-8FC1-41E6-9198-458B93950F0F}"/>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DD0815-88B6-463A-9536-26C0EE804279}"/>
              </a:ext>
            </a:extLst>
          </p:cNvPr>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B0AA08-77E1-4998-86B6-3D8949FF856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E23D1-C53A-49C0-8CC8-FA89350AA2BD}"/>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B1B2AF-2798-4710-998D-D50CE7A369B6}"/>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8ECC9D-340E-4747-8F24-70FA6334CEE7}"/>
              </a:ext>
            </a:extLst>
          </p:cNvPr>
          <p:cNvSpPr>
            <a:spLocks noGrp="1"/>
          </p:cNvSpPr>
          <p:nvPr>
            <p:ph type="dt" sz="half" idx="10"/>
          </p:nvPr>
        </p:nvSpPr>
        <p:spPr/>
        <p:txBody>
          <a:bodyPr/>
          <a:lstStyle/>
          <a:p>
            <a:fld id="{E5F705E8-B330-492C-9BB4-FDE1BE25AA6B}" type="datetime1">
              <a:rPr lang="en-US" smtClean="0"/>
              <a:t>27-Oct-20</a:t>
            </a:fld>
            <a:endParaRPr lang="en-US"/>
          </a:p>
        </p:txBody>
      </p:sp>
      <p:sp>
        <p:nvSpPr>
          <p:cNvPr id="8" name="Footer Placeholder 7">
            <a:extLst>
              <a:ext uri="{FF2B5EF4-FFF2-40B4-BE49-F238E27FC236}">
                <a16:creationId xmlns:a16="http://schemas.microsoft.com/office/drawing/2014/main" id="{90593D65-F21F-403C-9EDC-DE40F20BD7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E09C3-63E5-45EC-BD86-44B7E1F29C97}"/>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198843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F4B5-A3FA-4E52-B6A6-FE04F14B153A}"/>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E1FBB1E-D68B-43AF-8ADC-0A1A664C64BE}"/>
              </a:ext>
            </a:extLst>
          </p:cNvPr>
          <p:cNvSpPr>
            <a:spLocks noGrp="1"/>
          </p:cNvSpPr>
          <p:nvPr>
            <p:ph type="dt" sz="half" idx="10"/>
          </p:nvPr>
        </p:nvSpPr>
        <p:spPr/>
        <p:txBody>
          <a:bodyPr/>
          <a:lstStyle/>
          <a:p>
            <a:fld id="{46106B4A-F826-485C-B1C3-C85DDAA6AA50}" type="datetime1">
              <a:rPr lang="en-US" smtClean="0"/>
              <a:t>27-Oct-20</a:t>
            </a:fld>
            <a:endParaRPr lang="en-US"/>
          </a:p>
        </p:txBody>
      </p:sp>
      <p:sp>
        <p:nvSpPr>
          <p:cNvPr id="4" name="Footer Placeholder 3">
            <a:extLst>
              <a:ext uri="{FF2B5EF4-FFF2-40B4-BE49-F238E27FC236}">
                <a16:creationId xmlns:a16="http://schemas.microsoft.com/office/drawing/2014/main" id="{D2BBF253-33FF-4820-A64F-CE85C744F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773E86-A570-4884-8AFC-D6520FC27B06}"/>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1957142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5B9F2-63A5-4481-B35E-1C468901A4F9}"/>
              </a:ext>
            </a:extLst>
          </p:cNvPr>
          <p:cNvSpPr>
            <a:spLocks noGrp="1"/>
          </p:cNvSpPr>
          <p:nvPr>
            <p:ph type="dt" sz="half" idx="10"/>
          </p:nvPr>
        </p:nvSpPr>
        <p:spPr>
          <a:xfrm>
            <a:off x="1" y="6356352"/>
            <a:ext cx="1249907" cy="365125"/>
          </a:xfrm>
        </p:spPr>
        <p:txBody>
          <a:bodyPr/>
          <a:lstStyle/>
          <a:p>
            <a:fld id="{C3E37147-F2D1-4193-83FD-61B2C2319DBE}" type="datetime1">
              <a:rPr lang="en-US" smtClean="0"/>
              <a:t>27-Oct-20</a:t>
            </a:fld>
            <a:endParaRPr lang="en-US"/>
          </a:p>
        </p:txBody>
      </p:sp>
      <p:sp>
        <p:nvSpPr>
          <p:cNvPr id="4" name="Slide Number Placeholder 3">
            <a:extLst>
              <a:ext uri="{FF2B5EF4-FFF2-40B4-BE49-F238E27FC236}">
                <a16:creationId xmlns:a16="http://schemas.microsoft.com/office/drawing/2014/main" id="{841AA951-27C0-4647-9396-2E429003D7BF}"/>
              </a:ext>
            </a:extLst>
          </p:cNvPr>
          <p:cNvSpPr>
            <a:spLocks noGrp="1"/>
          </p:cNvSpPr>
          <p:nvPr>
            <p:ph type="sldNum" sz="quarter" idx="12"/>
          </p:nvPr>
        </p:nvSpPr>
        <p:spPr>
          <a:xfrm>
            <a:off x="10762278" y="6339198"/>
            <a:ext cx="1254457" cy="365125"/>
          </a:xfrm>
        </p:spPr>
        <p:txBody>
          <a:bodyPr/>
          <a:lstStyle/>
          <a:p>
            <a:fld id="{71E7B0C3-9D88-4D06-B9C3-B04C627AFD71}" type="slidenum">
              <a:rPr lang="en-US" smtClean="0"/>
              <a:t>‹#›</a:t>
            </a:fld>
            <a:endParaRPr lang="en-US"/>
          </a:p>
        </p:txBody>
      </p:sp>
      <p:sp>
        <p:nvSpPr>
          <p:cNvPr id="5" name="TextBox 4">
            <a:extLst>
              <a:ext uri="{FF2B5EF4-FFF2-40B4-BE49-F238E27FC236}">
                <a16:creationId xmlns:a16="http://schemas.microsoft.com/office/drawing/2014/main" id="{BBF6C6BA-C834-4C36-BF75-EB449AA499EC}"/>
              </a:ext>
            </a:extLst>
          </p:cNvPr>
          <p:cNvSpPr txBox="1"/>
          <p:nvPr userDrawn="1"/>
        </p:nvSpPr>
        <p:spPr>
          <a:xfrm>
            <a:off x="1669007" y="6398311"/>
            <a:ext cx="6555000"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dirty="0">
                <a:latin typeface="Century Gothic" panose="020B0502020202020204" pitchFamily="34" charset="0"/>
              </a:rPr>
              <a:t>MD. Nurul Islam Headteacher </a:t>
            </a:r>
            <a:r>
              <a:rPr lang="en-US" sz="1350" dirty="0" err="1">
                <a:latin typeface="Century Gothic" panose="020B0502020202020204" pitchFamily="34" charset="0"/>
              </a:rPr>
              <a:t>Sherua</a:t>
            </a:r>
            <a:r>
              <a:rPr lang="en-US" sz="1350" dirty="0">
                <a:latin typeface="Century Gothic" panose="020B0502020202020204" pitchFamily="34" charset="0"/>
              </a:rPr>
              <a:t> Adarsha High School, </a:t>
            </a:r>
            <a:r>
              <a:rPr lang="en-US" sz="1350" dirty="0" err="1">
                <a:latin typeface="Century Gothic" panose="020B0502020202020204" pitchFamily="34" charset="0"/>
              </a:rPr>
              <a:t>Sherpur</a:t>
            </a:r>
            <a:r>
              <a:rPr lang="en-US" sz="1350" dirty="0">
                <a:latin typeface="Century Gothic" panose="020B0502020202020204" pitchFamily="34" charset="0"/>
              </a:rPr>
              <a:t>, </a:t>
            </a:r>
            <a:r>
              <a:rPr lang="en-US" sz="1350" dirty="0" err="1">
                <a:latin typeface="Century Gothic" panose="020B0502020202020204" pitchFamily="34" charset="0"/>
              </a:rPr>
              <a:t>Bogura</a:t>
            </a:r>
            <a:r>
              <a:rPr lang="en-US" sz="1350" dirty="0">
                <a:latin typeface="Century Gothic" panose="020B0502020202020204" pitchFamily="34" charset="0"/>
              </a:rPr>
              <a:t> </a:t>
            </a:r>
          </a:p>
          <a:p>
            <a:endParaRPr lang="en-US" sz="1350" dirty="0">
              <a:latin typeface="Century Gothic" panose="020B0502020202020204" pitchFamily="34" charset="0"/>
            </a:endParaRPr>
          </a:p>
        </p:txBody>
      </p:sp>
    </p:spTree>
    <p:extLst>
      <p:ext uri="{BB962C8B-B14F-4D97-AF65-F5344CB8AC3E}">
        <p14:creationId xmlns:p14="http://schemas.microsoft.com/office/powerpoint/2010/main" val="460636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837C-1394-46AA-BE02-F789C31F4E84}"/>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DDFDE5F-8887-4D15-B540-CDB332C6CF6D}"/>
              </a:ext>
            </a:extLst>
          </p:cNvPr>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4245E0-B2C7-4727-BEDB-C21025719FDE}"/>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55A4A4-2109-44B9-86B7-427965EAB8B6}"/>
              </a:ext>
            </a:extLst>
          </p:cNvPr>
          <p:cNvSpPr>
            <a:spLocks noGrp="1"/>
          </p:cNvSpPr>
          <p:nvPr>
            <p:ph type="dt" sz="half" idx="10"/>
          </p:nvPr>
        </p:nvSpPr>
        <p:spPr/>
        <p:txBody>
          <a:bodyPr/>
          <a:lstStyle/>
          <a:p>
            <a:fld id="{84436920-33FA-47CD-BFFA-9D8EF6290D7B}" type="datetime1">
              <a:rPr lang="en-US" smtClean="0"/>
              <a:t>27-Oct-20</a:t>
            </a:fld>
            <a:endParaRPr lang="en-US"/>
          </a:p>
        </p:txBody>
      </p:sp>
      <p:sp>
        <p:nvSpPr>
          <p:cNvPr id="6" name="Footer Placeholder 5">
            <a:extLst>
              <a:ext uri="{FF2B5EF4-FFF2-40B4-BE49-F238E27FC236}">
                <a16:creationId xmlns:a16="http://schemas.microsoft.com/office/drawing/2014/main" id="{844367E1-5538-427C-ABB2-E663FD743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E1841-A28F-4FC7-87DE-AEC2D42E1A28}"/>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2039249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BEF0-0F5B-4F63-A861-CAF035502840}"/>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3E3DA9D-713F-4DF6-9BCC-AB1930629F02}"/>
              </a:ext>
            </a:extLst>
          </p:cNvPr>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E633A15-79AC-412B-8A91-FA9273C49A85}"/>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A16042-4AAF-4F39-A454-33FE37E92273}"/>
              </a:ext>
            </a:extLst>
          </p:cNvPr>
          <p:cNvSpPr>
            <a:spLocks noGrp="1"/>
          </p:cNvSpPr>
          <p:nvPr>
            <p:ph type="dt" sz="half" idx="10"/>
          </p:nvPr>
        </p:nvSpPr>
        <p:spPr/>
        <p:txBody>
          <a:bodyPr/>
          <a:lstStyle/>
          <a:p>
            <a:fld id="{1DCC6BB4-0E29-41FF-AAE5-89C66BD141F3}" type="datetime1">
              <a:rPr lang="en-US" smtClean="0"/>
              <a:t>27-Oct-20</a:t>
            </a:fld>
            <a:endParaRPr lang="en-US"/>
          </a:p>
        </p:txBody>
      </p:sp>
      <p:sp>
        <p:nvSpPr>
          <p:cNvPr id="6" name="Footer Placeholder 5">
            <a:extLst>
              <a:ext uri="{FF2B5EF4-FFF2-40B4-BE49-F238E27FC236}">
                <a16:creationId xmlns:a16="http://schemas.microsoft.com/office/drawing/2014/main" id="{C248D578-0B7A-43F0-9DF8-49CAF2646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63338-A1FC-4640-9555-01ABFC7E62DF}"/>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309131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C5F1-55E3-4AE7-8F22-88D455ACF7E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E76501-0CB5-4365-9DF3-3C6129C6206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6EE32-B3C4-424B-89F7-3C5EBBB9FB3E}"/>
              </a:ext>
            </a:extLst>
          </p:cNvPr>
          <p:cNvSpPr>
            <a:spLocks noGrp="1"/>
          </p:cNvSpPr>
          <p:nvPr>
            <p:ph type="dt" sz="half" idx="10"/>
          </p:nvPr>
        </p:nvSpPr>
        <p:spPr/>
        <p:txBody>
          <a:bodyPr/>
          <a:lstStyle/>
          <a:p>
            <a:fld id="{439574A8-E331-47DF-836E-1FE8E66FC6C3}" type="datetime1">
              <a:rPr lang="en-US" smtClean="0"/>
              <a:t>27-Oct-20</a:t>
            </a:fld>
            <a:endParaRPr lang="en-US"/>
          </a:p>
        </p:txBody>
      </p:sp>
      <p:sp>
        <p:nvSpPr>
          <p:cNvPr id="5" name="Footer Placeholder 4">
            <a:extLst>
              <a:ext uri="{FF2B5EF4-FFF2-40B4-BE49-F238E27FC236}">
                <a16:creationId xmlns:a16="http://schemas.microsoft.com/office/drawing/2014/main" id="{F8F07083-0BB3-4A4F-9838-1AD5A9AAD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6B9E8-5281-4FA5-9B3A-F96D8A3D5F95}"/>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2959740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9653D-D848-4980-9EC9-F4C584E3A8EE}"/>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6E6C7-BC5A-4F5D-85B5-838618FA54D1}"/>
              </a:ext>
            </a:extLst>
          </p:cNvPr>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A3892-4F99-41CF-B9C2-D7E4436EAA61}"/>
              </a:ext>
            </a:extLst>
          </p:cNvPr>
          <p:cNvSpPr>
            <a:spLocks noGrp="1"/>
          </p:cNvSpPr>
          <p:nvPr>
            <p:ph type="dt" sz="half" idx="10"/>
          </p:nvPr>
        </p:nvSpPr>
        <p:spPr/>
        <p:txBody>
          <a:bodyPr/>
          <a:lstStyle/>
          <a:p>
            <a:fld id="{82ED16DB-50E7-43AB-A315-91685E1B41FF}" type="datetime1">
              <a:rPr lang="en-US" smtClean="0"/>
              <a:t>27-Oct-20</a:t>
            </a:fld>
            <a:endParaRPr lang="en-US"/>
          </a:p>
        </p:txBody>
      </p:sp>
      <p:sp>
        <p:nvSpPr>
          <p:cNvPr id="5" name="Footer Placeholder 4">
            <a:extLst>
              <a:ext uri="{FF2B5EF4-FFF2-40B4-BE49-F238E27FC236}">
                <a16:creationId xmlns:a16="http://schemas.microsoft.com/office/drawing/2014/main" id="{0F02D7CC-B506-4428-90C2-809C3F241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9DB4F-0E9D-432D-BCD6-AC3BB7F71D76}"/>
              </a:ext>
            </a:extLst>
          </p:cNvPr>
          <p:cNvSpPr>
            <a:spLocks noGrp="1"/>
          </p:cNvSpPr>
          <p:nvPr>
            <p:ph type="sldNum" sz="quarter" idx="12"/>
          </p:nvPr>
        </p:nvSpPr>
        <p:spPr/>
        <p:txBody>
          <a:bodyPr/>
          <a:lstStyle/>
          <a:p>
            <a:fld id="{71E7B0C3-9D88-4D06-B9C3-B04C627AFD71}" type="slidenum">
              <a:rPr lang="en-US" smtClean="0"/>
              <a:t>‹#›</a:t>
            </a:fld>
            <a:endParaRPr lang="en-US"/>
          </a:p>
        </p:txBody>
      </p:sp>
    </p:spTree>
    <p:extLst>
      <p:ext uri="{BB962C8B-B14F-4D97-AF65-F5344CB8AC3E}">
        <p14:creationId xmlns:p14="http://schemas.microsoft.com/office/powerpoint/2010/main" val="115995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901398-7FC8-43BC-ACAD-CA71680D1793}" type="datetime1">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4C25F-324C-4A3C-A194-A837E560C89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1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0A473C-BCA6-482F-AAA8-C5DF6E2A054C}" type="datetime1">
              <a:rPr lang="en-US" smtClean="0"/>
              <a:t>27-Oct-20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4C25F-324C-4A3C-A194-A837E560C893}" type="slidenum">
              <a:rPr lang="en-US" smtClean="0"/>
              <a:t>‹#›</a:t>
            </a:fld>
            <a:endParaRPr lang="en-US"/>
          </a:p>
        </p:txBody>
      </p:sp>
    </p:spTree>
    <p:extLst>
      <p:ext uri="{BB962C8B-B14F-4D97-AF65-F5344CB8AC3E}">
        <p14:creationId xmlns:p14="http://schemas.microsoft.com/office/powerpoint/2010/main" val="332090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C948D-31A9-4A04-B34F-06893231C593}" type="datetime1">
              <a:rPr lang="en-US" smtClean="0"/>
              <a:t>27-Oct-20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4C25F-324C-4A3C-A194-A837E560C89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87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8CAA74-DDE7-469B-A7AC-7E2F90073FC1}" type="datetime1">
              <a:rPr lang="en-US" smtClean="0"/>
              <a:t>27-Oct-20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4C25F-324C-4A3C-A194-A837E560C8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89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EFD9B-B40D-49CE-8E09-CA5514694735}" type="datetime1">
              <a:rPr lang="en-US" smtClean="0"/>
              <a:t>27-Oct-20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4C25F-324C-4A3C-A194-A837E560C893}" type="slidenum">
              <a:rPr lang="en-US" smtClean="0"/>
              <a:t>‹#›</a:t>
            </a:fld>
            <a:endParaRPr lang="en-US"/>
          </a:p>
        </p:txBody>
      </p:sp>
    </p:spTree>
    <p:extLst>
      <p:ext uri="{BB962C8B-B14F-4D97-AF65-F5344CB8AC3E}">
        <p14:creationId xmlns:p14="http://schemas.microsoft.com/office/powerpoint/2010/main" val="261239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E84A4-13BF-47E0-ACAB-2DEF0CA77680}" type="datetime1">
              <a:rPr lang="en-US" smtClean="0"/>
              <a:t>27-Oct-20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4C25F-324C-4A3C-A194-A837E560C89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6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41CE77-2A8F-4727-A460-F8AD4A091B7C}" type="datetime1">
              <a:rPr lang="en-US" smtClean="0"/>
              <a:t>27-Oct-20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4C25F-324C-4A3C-A194-A837E560C893}" type="slidenum">
              <a:rPr lang="en-US" smtClean="0"/>
              <a:t>‹#›</a:t>
            </a:fld>
            <a:endParaRPr lang="en-US"/>
          </a:p>
        </p:txBody>
      </p:sp>
    </p:spTree>
    <p:extLst>
      <p:ext uri="{BB962C8B-B14F-4D97-AF65-F5344CB8AC3E}">
        <p14:creationId xmlns:p14="http://schemas.microsoft.com/office/powerpoint/2010/main" val="412699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C58CBB-9B5F-4CAE-AB2A-CE0AE2CC40C5}" type="datetime1">
              <a:rPr lang="en-US" smtClean="0"/>
              <a:t>27-Oct-20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84C25F-324C-4A3C-A194-A837E560C893}" type="slidenum">
              <a:rPr lang="en-US" smtClean="0"/>
              <a:t>‹#›</a:t>
            </a:fld>
            <a:endParaRPr lang="en-US"/>
          </a:p>
        </p:txBody>
      </p:sp>
    </p:spTree>
    <p:extLst>
      <p:ext uri="{BB962C8B-B14F-4D97-AF65-F5344CB8AC3E}">
        <p14:creationId xmlns:p14="http://schemas.microsoft.com/office/powerpoint/2010/main" val="4262521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5B32DC-6DF9-4A69-BB9D-35C9541924BB}"/>
              </a:ext>
            </a:extLst>
          </p:cNvPr>
          <p:cNvSpPr>
            <a:spLocks noGrp="1"/>
          </p:cNvSpPr>
          <p:nvPr>
            <p:ph type="dt" sz="half" idx="2"/>
          </p:nvPr>
        </p:nvSpPr>
        <p:spPr>
          <a:xfrm>
            <a:off x="838201" y="6356352"/>
            <a:ext cx="124990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DFE652-2C3F-4579-B9AE-AC032F41B2C4}" type="datetime1">
              <a:rPr lang="en-US" smtClean="0"/>
              <a:t>27-Oct-20</a:t>
            </a:fld>
            <a:endParaRPr lang="en-US"/>
          </a:p>
        </p:txBody>
      </p:sp>
      <p:sp>
        <p:nvSpPr>
          <p:cNvPr id="5" name="Footer Placeholder 4">
            <a:extLst>
              <a:ext uri="{FF2B5EF4-FFF2-40B4-BE49-F238E27FC236}">
                <a16:creationId xmlns:a16="http://schemas.microsoft.com/office/drawing/2014/main" id="{FE52A50F-B8FF-4E38-A047-4BBB5743B821}"/>
              </a:ext>
            </a:extLst>
          </p:cNvPr>
          <p:cNvSpPr>
            <a:spLocks noGrp="1"/>
          </p:cNvSpPr>
          <p:nvPr>
            <p:ph type="ftr" sz="quarter" idx="3"/>
          </p:nvPr>
        </p:nvSpPr>
        <p:spPr>
          <a:xfrm>
            <a:off x="2292826" y="6356352"/>
            <a:ext cx="7301551" cy="365125"/>
          </a:xfrm>
          <a:prstGeom prst="rect">
            <a:avLst/>
          </a:prstGeom>
        </p:spPr>
        <p:txBody>
          <a:bodyPr vert="horz" lIns="91440" tIns="45720" rIns="91440" bIns="45720" rtlCol="0" anchor="ctr"/>
          <a:lstStyle>
            <a:lvl1pPr algn="ctr">
              <a:defRPr sz="1050">
                <a:solidFill>
                  <a:schemeClr val="tx1">
                    <a:tint val="75000"/>
                  </a:schemeClr>
                </a:solidFill>
                <a:latin typeface="Arial Black" panose="020B0A04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8EB9B8F-2EAE-4C6A-BDFB-6E6D078A8EF8}"/>
              </a:ext>
            </a:extLst>
          </p:cNvPr>
          <p:cNvSpPr>
            <a:spLocks noGrp="1"/>
          </p:cNvSpPr>
          <p:nvPr>
            <p:ph type="sldNum" sz="quarter" idx="4"/>
          </p:nvPr>
        </p:nvSpPr>
        <p:spPr>
          <a:xfrm>
            <a:off x="10099344" y="6356352"/>
            <a:ext cx="12544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E7B0C3-9D88-4D06-B9C3-B04C627AFD71}" type="slidenum">
              <a:rPr lang="en-US" smtClean="0"/>
              <a:t>‹#›</a:t>
            </a:fld>
            <a:endParaRPr lang="en-US"/>
          </a:p>
        </p:txBody>
      </p:sp>
    </p:spTree>
    <p:extLst>
      <p:ext uri="{BB962C8B-B14F-4D97-AF65-F5344CB8AC3E}">
        <p14:creationId xmlns:p14="http://schemas.microsoft.com/office/powerpoint/2010/main" val="6742600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0B22">
            <a:alpha val="6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1621" y="5139376"/>
            <a:ext cx="10168758" cy="943897"/>
          </a:xfr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6600" dirty="0" err="1">
                <a:latin typeface="NikoshBAN" panose="02000000000000000000" pitchFamily="2" charset="0"/>
                <a:cs typeface="NikoshBAN" panose="02000000000000000000" pitchFamily="2" charset="0"/>
              </a:rPr>
              <a:t>মাল্টিমিডিয়া</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ক্লাসে</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সকলকে</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স্বাগতম</a:t>
            </a:r>
            <a:r>
              <a:rPr lang="en-US" sz="6600" dirty="0">
                <a:latin typeface="NikoshBAN" panose="02000000000000000000" pitchFamily="2" charset="0"/>
                <a:cs typeface="NikoshBAN" panose="02000000000000000000" pitchFamily="2" charset="0"/>
              </a:rPr>
              <a:t> </a:t>
            </a:r>
          </a:p>
        </p:txBody>
      </p:sp>
      <p:sp>
        <p:nvSpPr>
          <p:cNvPr id="3" name="Date Placeholder 2">
            <a:extLst>
              <a:ext uri="{FF2B5EF4-FFF2-40B4-BE49-F238E27FC236}">
                <a16:creationId xmlns:a16="http://schemas.microsoft.com/office/drawing/2014/main" id="{FBE978DF-7569-4BE3-9986-CC0B61FB21A2}"/>
              </a:ext>
            </a:extLst>
          </p:cNvPr>
          <p:cNvSpPr>
            <a:spLocks noGrp="1"/>
          </p:cNvSpPr>
          <p:nvPr>
            <p:ph type="dt" sz="half" idx="10"/>
          </p:nvPr>
        </p:nvSpPr>
        <p:spPr>
          <a:xfrm>
            <a:off x="9966206" y="6451988"/>
            <a:ext cx="1600200" cy="279400"/>
          </a:xfrm>
        </p:spPr>
        <p:txBody>
          <a:bodyPr/>
          <a:lstStyle/>
          <a:p>
            <a:fld id="{1F8BF26B-593F-4743-AC5F-A49103525F2F}" type="datetime1">
              <a:rPr lang="en-US" sz="2000" smtClean="0"/>
              <a:t>27-Oct-20</a:t>
            </a:fld>
            <a:endParaRPr lang="en-US" sz="2000" dirty="0"/>
          </a:p>
        </p:txBody>
      </p:sp>
      <p:sp>
        <p:nvSpPr>
          <p:cNvPr id="4" name="TextBox 3">
            <a:extLst>
              <a:ext uri="{FF2B5EF4-FFF2-40B4-BE49-F238E27FC236}">
                <a16:creationId xmlns:a16="http://schemas.microsoft.com/office/drawing/2014/main" id="{F9E8FC4C-ABFE-42A2-8C51-23EABF612418}"/>
              </a:ext>
            </a:extLst>
          </p:cNvPr>
          <p:cNvSpPr txBox="1"/>
          <p:nvPr/>
        </p:nvSpPr>
        <p:spPr>
          <a:xfrm>
            <a:off x="1011621" y="560446"/>
            <a:ext cx="10168758" cy="923330"/>
          </a:xfrm>
          <a:prstGeom prst="rect">
            <a:avLst/>
          </a:prstGeom>
          <a:noFill/>
        </p:spPr>
        <p:txBody>
          <a:bodyPr wrap="square" rtlCol="0">
            <a:spAutoFit/>
          </a:bodyPr>
          <a:lstStyle/>
          <a:p>
            <a:pPr algn="ct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সেরুয়া</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শেরপুর</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বগুড়া</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p>
        </p:txBody>
      </p:sp>
      <p:pic>
        <p:nvPicPr>
          <p:cNvPr id="7" name="Picture 6">
            <a:extLst>
              <a:ext uri="{FF2B5EF4-FFF2-40B4-BE49-F238E27FC236}">
                <a16:creationId xmlns:a16="http://schemas.microsoft.com/office/drawing/2014/main" id="{B661F3DC-784C-442B-B274-420B8831A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621" y="1344210"/>
            <a:ext cx="10168758" cy="3795166"/>
          </a:xfrm>
          <a:prstGeom prst="rect">
            <a:avLst/>
          </a:prstGeom>
        </p:spPr>
      </p:pic>
    </p:spTree>
    <p:extLst>
      <p:ext uri="{BB962C8B-B14F-4D97-AF65-F5344CB8AC3E}">
        <p14:creationId xmlns:p14="http://schemas.microsoft.com/office/powerpoint/2010/main" val="1901476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7A27B"/>
            </a:gs>
            <a:gs pos="35000">
              <a:srgbClr val="00B050">
                <a:alpha val="59000"/>
              </a:srgbClr>
            </a:gs>
            <a:gs pos="67000">
              <a:schemeClr val="accent1">
                <a:lumMod val="45000"/>
                <a:lumOff val="55000"/>
              </a:schemeClr>
            </a:gs>
            <a:gs pos="100000">
              <a:srgbClr val="9CBFD3"/>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5DC1E-C1CE-4807-9419-6DB596F8A402}"/>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3" name="TextBox 2">
            <a:extLst>
              <a:ext uri="{FF2B5EF4-FFF2-40B4-BE49-F238E27FC236}">
                <a16:creationId xmlns:a16="http://schemas.microsoft.com/office/drawing/2014/main" id="{438BE816-A16A-4629-8DA4-FA6A709C84F9}"/>
              </a:ext>
            </a:extLst>
          </p:cNvPr>
          <p:cNvSpPr txBox="1"/>
          <p:nvPr/>
        </p:nvSpPr>
        <p:spPr>
          <a:xfrm>
            <a:off x="942862" y="708057"/>
            <a:ext cx="2475186" cy="83099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sz="4800" dirty="0" err="1">
                <a:latin typeface="NikoshBAN" panose="02000000000000000000" pitchFamily="2" charset="0"/>
                <a:cs typeface="NikoshBAN" panose="02000000000000000000" pitchFamily="2" charset="0"/>
              </a:rPr>
              <a:t>একক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BD9A2675-9E1C-4838-9985-7A50AF36D760}"/>
              </a:ext>
            </a:extLst>
          </p:cNvPr>
          <p:cNvSpPr txBox="1"/>
          <p:nvPr/>
        </p:nvSpPr>
        <p:spPr>
          <a:xfrm>
            <a:off x="8337246" y="732758"/>
            <a:ext cx="3168869" cy="76944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400" dirty="0" err="1">
                <a:latin typeface="NikoshBAN" panose="02000000000000000000" pitchFamily="2" charset="0"/>
                <a:cs typeface="NikoshBAN" panose="02000000000000000000" pitchFamily="2" charset="0"/>
              </a:rPr>
              <a:t>সময়ঃ</a:t>
            </a:r>
            <a:r>
              <a:rPr lang="en-US" sz="4400" dirty="0">
                <a:latin typeface="NikoshBAN" panose="02000000000000000000" pitchFamily="2" charset="0"/>
                <a:cs typeface="NikoshBAN" panose="02000000000000000000" pitchFamily="2" charset="0"/>
              </a:rPr>
              <a:t> ৪ </a:t>
            </a:r>
            <a:r>
              <a:rPr lang="en-US" sz="4400" dirty="0" err="1">
                <a:latin typeface="NikoshBAN" panose="02000000000000000000" pitchFamily="2" charset="0"/>
                <a:cs typeface="NikoshBAN" panose="02000000000000000000" pitchFamily="2" charset="0"/>
              </a:rPr>
              <a:t>মিনিট</a:t>
            </a:r>
            <a:r>
              <a:rPr lang="en-US" sz="4400" dirty="0">
                <a:latin typeface="NikoshBAN" panose="02000000000000000000" pitchFamily="2" charset="0"/>
                <a:cs typeface="NikoshBAN" panose="02000000000000000000" pitchFamily="2" charset="0"/>
              </a:rPr>
              <a:t> </a:t>
            </a:r>
          </a:p>
        </p:txBody>
      </p:sp>
      <p:pic>
        <p:nvPicPr>
          <p:cNvPr id="9" name="Picture 8">
            <a:extLst>
              <a:ext uri="{FF2B5EF4-FFF2-40B4-BE49-F238E27FC236}">
                <a16:creationId xmlns:a16="http://schemas.microsoft.com/office/drawing/2014/main" id="{C82A392B-A0D1-4BA4-B127-5C367D20E1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10"/>
          <a:stretch/>
        </p:blipFill>
        <p:spPr>
          <a:xfrm>
            <a:off x="5260433" y="614328"/>
            <a:ext cx="1618997" cy="1358120"/>
          </a:xfrm>
          <a:prstGeom prst="rect">
            <a:avLst/>
          </a:prstGeom>
        </p:spPr>
      </p:pic>
      <p:sp>
        <p:nvSpPr>
          <p:cNvPr id="8" name="TextBox 7">
            <a:extLst>
              <a:ext uri="{FF2B5EF4-FFF2-40B4-BE49-F238E27FC236}">
                <a16:creationId xmlns:a16="http://schemas.microsoft.com/office/drawing/2014/main" id="{1A6C9A55-BE46-4A5F-956C-4A626AC93C4B}"/>
              </a:ext>
            </a:extLst>
          </p:cNvPr>
          <p:cNvSpPr txBox="1"/>
          <p:nvPr/>
        </p:nvSpPr>
        <p:spPr>
          <a:xfrm>
            <a:off x="3697558" y="1760723"/>
            <a:ext cx="6580143"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মহাদেশ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আবৃত</a:t>
            </a:r>
            <a:r>
              <a:rPr lang="en-US" sz="3600" dirty="0">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CA175889-52DF-486C-B851-94776A44D5A8}"/>
              </a:ext>
            </a:extLst>
          </p:cNvPr>
          <p:cNvSpPr txBox="1"/>
          <p:nvPr/>
        </p:nvSpPr>
        <p:spPr>
          <a:xfrm>
            <a:off x="3697558" y="2504773"/>
            <a:ext cx="5927889"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আয়তন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কত</a:t>
            </a:r>
            <a:r>
              <a:rPr lang="en-US" sz="3600" dirty="0">
                <a:latin typeface="NikoshBAN" panose="02000000000000000000" pitchFamily="2" charset="0"/>
                <a:cs typeface="NikoshBAN" panose="02000000000000000000" pitchFamily="2" charset="0"/>
              </a:rPr>
              <a:t> ?  </a:t>
            </a:r>
          </a:p>
        </p:txBody>
      </p:sp>
      <p:sp>
        <p:nvSpPr>
          <p:cNvPr id="11" name="TextBox 10">
            <a:extLst>
              <a:ext uri="{FF2B5EF4-FFF2-40B4-BE49-F238E27FC236}">
                <a16:creationId xmlns:a16="http://schemas.microsoft.com/office/drawing/2014/main" id="{2959E709-4ED8-4BB8-9281-0B2ACCB44086}"/>
              </a:ext>
            </a:extLst>
          </p:cNvPr>
          <p:cNvSpPr txBox="1"/>
          <p:nvPr/>
        </p:nvSpPr>
        <p:spPr>
          <a:xfrm>
            <a:off x="3702474" y="3249761"/>
            <a:ext cx="7506300" cy="584775"/>
          </a:xfrm>
          <a:prstGeom prst="rect">
            <a:avLst/>
          </a:prstGeom>
          <a:noFill/>
        </p:spPr>
        <p:txBody>
          <a:bodyPr wrap="square" rtlCol="0">
            <a:spAutoFit/>
          </a:bodyPr>
          <a:lstStyle/>
          <a:p>
            <a:r>
              <a:rPr lang="en-US" sz="3200">
                <a:latin typeface="NikoshBAN" panose="02000000000000000000" pitchFamily="2" charset="0"/>
                <a:cs typeface="NikoshBAN" panose="02000000000000000000" pitchFamily="2" charset="0"/>
              </a:rPr>
              <a:t>৩। নিচের ক, খ, গ এবং ঘ চিহ্নিত স্থানে সঠিক উত্তর লেখ ?   </a:t>
            </a:r>
            <a:endParaRPr lang="en-US" sz="3200" dirty="0">
              <a:latin typeface="NikoshBAN" panose="02000000000000000000" pitchFamily="2" charset="0"/>
              <a:cs typeface="NikoshBAN" panose="02000000000000000000" pitchFamily="2" charset="0"/>
            </a:endParaRPr>
          </a:p>
        </p:txBody>
      </p:sp>
      <p:grpSp>
        <p:nvGrpSpPr>
          <p:cNvPr id="13" name="Group 12">
            <a:extLst>
              <a:ext uri="{FF2B5EF4-FFF2-40B4-BE49-F238E27FC236}">
                <a16:creationId xmlns:a16="http://schemas.microsoft.com/office/drawing/2014/main" id="{9D261934-3BF4-4E15-B8B2-CAC07BFC73E9}"/>
              </a:ext>
            </a:extLst>
          </p:cNvPr>
          <p:cNvGrpSpPr/>
          <p:nvPr/>
        </p:nvGrpSpPr>
        <p:grpSpPr>
          <a:xfrm>
            <a:off x="3906619" y="3706632"/>
            <a:ext cx="2444765" cy="2452865"/>
            <a:chOff x="3389124" y="722124"/>
            <a:chExt cx="5413750" cy="5413750"/>
          </a:xfrm>
        </p:grpSpPr>
        <p:sp>
          <p:nvSpPr>
            <p:cNvPr id="14" name="Block Arc 13">
              <a:extLst>
                <a:ext uri="{FF2B5EF4-FFF2-40B4-BE49-F238E27FC236}">
                  <a16:creationId xmlns:a16="http://schemas.microsoft.com/office/drawing/2014/main" id="{D97F4987-07C1-434F-A0B3-FE21B3BCC1DA}"/>
                </a:ext>
              </a:extLst>
            </p:cNvPr>
            <p:cNvSpPr/>
            <p:nvPr/>
          </p:nvSpPr>
          <p:spPr>
            <a:xfrm>
              <a:off x="4012380" y="1345380"/>
              <a:ext cx="4167238" cy="4167238"/>
            </a:xfrm>
            <a:prstGeom prst="blockArc">
              <a:avLst>
                <a:gd name="adj1" fmla="val 108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Block Arc 14">
              <a:extLst>
                <a:ext uri="{FF2B5EF4-FFF2-40B4-BE49-F238E27FC236}">
                  <a16:creationId xmlns:a16="http://schemas.microsoft.com/office/drawing/2014/main" id="{0BA419BA-ECFE-4765-A0AD-B42012A09CB8}"/>
                </a:ext>
              </a:extLst>
            </p:cNvPr>
            <p:cNvSpPr/>
            <p:nvPr/>
          </p:nvSpPr>
          <p:spPr>
            <a:xfrm>
              <a:off x="4012380" y="1345380"/>
              <a:ext cx="4167238" cy="4167238"/>
            </a:xfrm>
            <a:prstGeom prst="blockArc">
              <a:avLst>
                <a:gd name="adj1" fmla="val 5400000"/>
                <a:gd name="adj2" fmla="val 10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Block Arc 15">
              <a:extLst>
                <a:ext uri="{FF2B5EF4-FFF2-40B4-BE49-F238E27FC236}">
                  <a16:creationId xmlns:a16="http://schemas.microsoft.com/office/drawing/2014/main" id="{577C6E7C-BAE6-4D68-B90F-AF3666FE1FB6}"/>
                </a:ext>
              </a:extLst>
            </p:cNvPr>
            <p:cNvSpPr/>
            <p:nvPr/>
          </p:nvSpPr>
          <p:spPr>
            <a:xfrm>
              <a:off x="4012380" y="1345380"/>
              <a:ext cx="4167238" cy="4167238"/>
            </a:xfrm>
            <a:prstGeom prst="blockArc">
              <a:avLst>
                <a:gd name="adj1" fmla="val 0"/>
                <a:gd name="adj2" fmla="val 54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Block Arc 16">
              <a:extLst>
                <a:ext uri="{FF2B5EF4-FFF2-40B4-BE49-F238E27FC236}">
                  <a16:creationId xmlns:a16="http://schemas.microsoft.com/office/drawing/2014/main" id="{E4C54529-0CCB-4939-BFCB-43A00E635092}"/>
                </a:ext>
              </a:extLst>
            </p:cNvPr>
            <p:cNvSpPr/>
            <p:nvPr/>
          </p:nvSpPr>
          <p:spPr>
            <a:xfrm>
              <a:off x="4012380" y="1345380"/>
              <a:ext cx="4167238" cy="4167238"/>
            </a:xfrm>
            <a:prstGeom prst="blockArc">
              <a:avLst>
                <a:gd name="adj1" fmla="val 16200000"/>
                <a:gd name="adj2" fmla="val 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727AFCDD-3B81-4B28-AFFA-05D8B2302FC9}"/>
                </a:ext>
              </a:extLst>
            </p:cNvPr>
            <p:cNvSpPr/>
            <p:nvPr/>
          </p:nvSpPr>
          <p:spPr>
            <a:xfrm>
              <a:off x="4732348" y="2236000"/>
              <a:ext cx="2727302" cy="2226004"/>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rgbClr val="F39C75"/>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marL="0" lvl="0" indent="0" algn="ctr" defTabSz="1911350">
                <a:lnSpc>
                  <a:spcPct val="90000"/>
                </a:lnSpc>
                <a:spcBef>
                  <a:spcPct val="0"/>
                </a:spcBef>
                <a:spcAft>
                  <a:spcPct val="35000"/>
                </a:spcAft>
                <a:buNone/>
              </a:pPr>
              <a:r>
                <a:rPr lang="en-US" sz="2400" kern="1200" dirty="0" err="1">
                  <a:solidFill>
                    <a:sysClr val="windowText" lastClr="000000"/>
                  </a:solidFill>
                  <a:latin typeface="NikoshBAN" panose="02000000000000000000" pitchFamily="2" charset="0"/>
                  <a:cs typeface="NikoshBAN" panose="02000000000000000000" pitchFamily="2" charset="0"/>
                </a:rPr>
                <a:t>মিশর</a:t>
              </a:r>
              <a:r>
                <a:rPr lang="en-US" sz="2400" kern="1200" dirty="0">
                  <a:solidFill>
                    <a:sysClr val="windowText" lastClr="000000"/>
                  </a:solidFill>
                  <a:latin typeface="NikoshBAN" panose="02000000000000000000" pitchFamily="2" charset="0"/>
                  <a:cs typeface="NikoshBAN" panose="02000000000000000000" pitchFamily="2" charset="0"/>
                </a:rPr>
                <a:t> </a:t>
              </a:r>
            </a:p>
          </p:txBody>
        </p:sp>
        <p:sp>
          <p:nvSpPr>
            <p:cNvPr id="19" name="Freeform: Shape 18">
              <a:extLst>
                <a:ext uri="{FF2B5EF4-FFF2-40B4-BE49-F238E27FC236}">
                  <a16:creationId xmlns:a16="http://schemas.microsoft.com/office/drawing/2014/main" id="{D340DAB0-BAE0-4157-B2FA-77658D6C97E0}"/>
                </a:ext>
              </a:extLst>
            </p:cNvPr>
            <p:cNvSpPr/>
            <p:nvPr/>
          </p:nvSpPr>
          <p:spPr>
            <a:xfrm>
              <a:off x="5424388" y="722124"/>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9CBFD3"/>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marL="0" lvl="0" indent="0" algn="ctr" defTabSz="1333500">
                <a:lnSpc>
                  <a:spcPct val="90000"/>
                </a:lnSpc>
                <a:spcBef>
                  <a:spcPct val="0"/>
                </a:spcBef>
                <a:spcAft>
                  <a:spcPct val="35000"/>
                </a:spcAft>
                <a:buNone/>
              </a:pPr>
              <a:r>
                <a:rPr lang="en-US" sz="4000" kern="1200" dirty="0">
                  <a:solidFill>
                    <a:sysClr val="windowText" lastClr="000000"/>
                  </a:solidFill>
                  <a:latin typeface="NikoshBAN" panose="02000000000000000000" pitchFamily="2" charset="0"/>
                  <a:cs typeface="NikoshBAN" panose="02000000000000000000" pitchFamily="2" charset="0"/>
                </a:rPr>
                <a:t>ক</a:t>
              </a:r>
            </a:p>
          </p:txBody>
        </p:sp>
        <p:sp>
          <p:nvSpPr>
            <p:cNvPr id="20" name="Freeform: Shape 19">
              <a:extLst>
                <a:ext uri="{FF2B5EF4-FFF2-40B4-BE49-F238E27FC236}">
                  <a16:creationId xmlns:a16="http://schemas.microsoft.com/office/drawing/2014/main" id="{998D264C-2167-4653-9C8B-96B3E410E1DA}"/>
                </a:ext>
              </a:extLst>
            </p:cNvPr>
            <p:cNvSpPr/>
            <p:nvPr/>
          </p:nvSpPr>
          <p:spPr>
            <a:xfrm>
              <a:off x="7459651"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C7BFE6"/>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marL="0" lvl="0" indent="0" algn="ctr" defTabSz="1333500">
                <a:lnSpc>
                  <a:spcPct val="90000"/>
                </a:lnSpc>
                <a:spcBef>
                  <a:spcPct val="0"/>
                </a:spcBef>
                <a:spcAft>
                  <a:spcPct val="35000"/>
                </a:spcAft>
                <a:buNone/>
              </a:pPr>
              <a:r>
                <a:rPr lang="en-US" sz="4000" dirty="0">
                  <a:solidFill>
                    <a:sysClr val="windowText" lastClr="000000"/>
                  </a:solidFill>
                  <a:latin typeface="NikoshBAN" panose="02000000000000000000" pitchFamily="2" charset="0"/>
                  <a:cs typeface="NikoshBAN" panose="02000000000000000000" pitchFamily="2" charset="0"/>
                </a:rPr>
                <a:t>খ</a:t>
              </a:r>
              <a:endParaRPr lang="en-US" sz="4000" kern="1200" dirty="0">
                <a:solidFill>
                  <a:sysClr val="windowText" lastClr="000000"/>
                </a:solidFill>
                <a:latin typeface="NikoshBAN" panose="02000000000000000000" pitchFamily="2" charset="0"/>
                <a:cs typeface="NikoshBAN" panose="02000000000000000000" pitchFamily="2" charset="0"/>
              </a:endParaRPr>
            </a:p>
          </p:txBody>
        </p:sp>
        <p:sp>
          <p:nvSpPr>
            <p:cNvPr id="21" name="Freeform: Shape 20">
              <a:extLst>
                <a:ext uri="{FF2B5EF4-FFF2-40B4-BE49-F238E27FC236}">
                  <a16:creationId xmlns:a16="http://schemas.microsoft.com/office/drawing/2014/main" id="{55B1C670-ABA8-4427-AA80-3D2068E72BF2}"/>
                </a:ext>
              </a:extLst>
            </p:cNvPr>
            <p:cNvSpPr/>
            <p:nvPr/>
          </p:nvSpPr>
          <p:spPr>
            <a:xfrm>
              <a:off x="5424388" y="4792651"/>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FDD798"/>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marL="0" lvl="0" indent="0" algn="ctr" defTabSz="1333500">
                <a:lnSpc>
                  <a:spcPct val="90000"/>
                </a:lnSpc>
                <a:spcBef>
                  <a:spcPct val="0"/>
                </a:spcBef>
                <a:spcAft>
                  <a:spcPct val="35000"/>
                </a:spcAft>
                <a:buNone/>
              </a:pPr>
              <a:r>
                <a:rPr lang="en-US" sz="4000" kern="1200" dirty="0">
                  <a:solidFill>
                    <a:sysClr val="windowText" lastClr="000000"/>
                  </a:solidFill>
                  <a:latin typeface="NikoshBAN" panose="02000000000000000000" pitchFamily="2" charset="0"/>
                  <a:cs typeface="NikoshBAN" panose="02000000000000000000" pitchFamily="2" charset="0"/>
                </a:rPr>
                <a:t>গ</a:t>
              </a:r>
            </a:p>
          </p:txBody>
        </p:sp>
        <p:sp>
          <p:nvSpPr>
            <p:cNvPr id="22" name="Freeform: Shape 21">
              <a:extLst>
                <a:ext uri="{FF2B5EF4-FFF2-40B4-BE49-F238E27FC236}">
                  <a16:creationId xmlns:a16="http://schemas.microsoft.com/office/drawing/2014/main" id="{8099A572-8974-43BC-B23D-7F5AC1DACF05}"/>
                </a:ext>
              </a:extLst>
            </p:cNvPr>
            <p:cNvSpPr/>
            <p:nvPr/>
          </p:nvSpPr>
          <p:spPr>
            <a:xfrm>
              <a:off x="3389124"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B7C86D"/>
            </a:solidFill>
            <a:ln w="285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marL="0" lvl="0" indent="0" algn="ctr" defTabSz="1333500">
                <a:lnSpc>
                  <a:spcPct val="90000"/>
                </a:lnSpc>
                <a:spcBef>
                  <a:spcPct val="0"/>
                </a:spcBef>
                <a:spcAft>
                  <a:spcPct val="35000"/>
                </a:spcAft>
                <a:buNone/>
              </a:pPr>
              <a:r>
                <a:rPr lang="en-US" sz="4000" dirty="0">
                  <a:solidFill>
                    <a:sysClr val="windowText" lastClr="000000"/>
                  </a:solidFill>
                  <a:latin typeface="NikoshBAN" panose="02000000000000000000" pitchFamily="2" charset="0"/>
                  <a:cs typeface="NikoshBAN" panose="02000000000000000000" pitchFamily="2" charset="0"/>
                </a:rPr>
                <a:t>ঘ</a:t>
              </a:r>
              <a:endParaRPr lang="en-US" sz="4000" kern="1200" dirty="0">
                <a:solidFill>
                  <a:sysClr val="windowText" lastClr="000000"/>
                </a:solidFill>
                <a:latin typeface="NikoshBAN" panose="02000000000000000000" pitchFamily="2" charset="0"/>
                <a:cs typeface="NikoshBAN" panose="02000000000000000000" pitchFamily="2" charset="0"/>
              </a:endParaRPr>
            </a:p>
          </p:txBody>
        </p:sp>
      </p:grpSp>
      <p:pic>
        <p:nvPicPr>
          <p:cNvPr id="1026" name="Picture 2" descr="নীল নদী">
            <a:extLst>
              <a:ext uri="{FF2B5EF4-FFF2-40B4-BE49-F238E27FC236}">
                <a16:creationId xmlns:a16="http://schemas.microsoft.com/office/drawing/2014/main" id="{5BFED5E8-D480-4F95-AE59-D27540D9C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79" y="1760722"/>
            <a:ext cx="2877325" cy="4208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80FB965-B6EF-46D7-954C-4953BF872CC1}"/>
              </a:ext>
            </a:extLst>
          </p:cNvPr>
          <p:cNvSpPr txBox="1"/>
          <p:nvPr/>
        </p:nvSpPr>
        <p:spPr>
          <a:xfrm>
            <a:off x="10500852" y="1760867"/>
            <a:ext cx="904821" cy="646331"/>
          </a:xfrm>
          <a:prstGeom prst="rect">
            <a:avLst/>
          </a:prstGeom>
          <a:noFill/>
          <a:ln w="38100">
            <a:solidFill>
              <a:srgbClr val="B85331"/>
            </a:solidFill>
          </a:ln>
        </p:spPr>
        <p:txBody>
          <a:bodyPr wrap="square" rtlCol="0">
            <a:spAutoFit/>
          </a:bodyPr>
          <a:lstStyle/>
          <a:p>
            <a:r>
              <a:rPr lang="en-US" sz="3600" dirty="0">
                <a:latin typeface="NikoshBAN" panose="02000000000000000000" pitchFamily="2" charset="0"/>
                <a:cs typeface="NikoshBAN" panose="02000000000000000000" pitchFamily="2" charset="0"/>
              </a:rPr>
              <a:t>৩টি</a:t>
            </a:r>
          </a:p>
        </p:txBody>
      </p:sp>
      <p:sp>
        <p:nvSpPr>
          <p:cNvPr id="26" name="TextBox 25">
            <a:extLst>
              <a:ext uri="{FF2B5EF4-FFF2-40B4-BE49-F238E27FC236}">
                <a16:creationId xmlns:a16="http://schemas.microsoft.com/office/drawing/2014/main" id="{31FE3639-42A2-4346-A8C9-432FCC530443}"/>
              </a:ext>
            </a:extLst>
          </p:cNvPr>
          <p:cNvSpPr txBox="1"/>
          <p:nvPr/>
        </p:nvSpPr>
        <p:spPr>
          <a:xfrm>
            <a:off x="9674101" y="2594510"/>
            <a:ext cx="1746319" cy="369332"/>
          </a:xfrm>
          <a:prstGeom prst="rect">
            <a:avLst/>
          </a:prstGeom>
          <a:noFill/>
          <a:ln w="38100">
            <a:solidFill>
              <a:srgbClr val="B85331"/>
            </a:solidFill>
          </a:ln>
        </p:spPr>
        <p:txBody>
          <a:bodyPr wrap="square" rtlCol="0">
            <a:spAutoFit/>
          </a:bodyPr>
          <a:lstStyle/>
          <a:p>
            <a:r>
              <a:rPr lang="en-US" dirty="0" err="1">
                <a:latin typeface="NikoshBAN" panose="02000000000000000000" pitchFamily="2" charset="0"/>
                <a:cs typeface="NikoshBAN" panose="02000000000000000000" pitchFamily="2" charset="0"/>
              </a:rPr>
              <a:t>প্রায়</a:t>
            </a:r>
            <a:r>
              <a:rPr lang="en-US" dirty="0">
                <a:latin typeface="NikoshBAN" panose="02000000000000000000" pitchFamily="2" charset="0"/>
                <a:cs typeface="NikoshBAN" panose="02000000000000000000" pitchFamily="2" charset="0"/>
              </a:rPr>
              <a:t> ৪ </a:t>
            </a:r>
            <a:r>
              <a:rPr lang="en-US" dirty="0" err="1">
                <a:latin typeface="NikoshBAN" panose="02000000000000000000" pitchFamily="2" charset="0"/>
                <a:cs typeface="NikoshBAN" panose="02000000000000000000" pitchFamily="2" charset="0"/>
              </a:rPr>
              <a:t>লক্ষ</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বর্গমাইল</a:t>
            </a:r>
            <a:endParaRPr lang="en-US"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871DC16B-6791-4CEA-BD73-9B491F9E8524}"/>
              </a:ext>
            </a:extLst>
          </p:cNvPr>
          <p:cNvSpPr txBox="1"/>
          <p:nvPr/>
        </p:nvSpPr>
        <p:spPr>
          <a:xfrm>
            <a:off x="6607789" y="3727838"/>
            <a:ext cx="4797883" cy="646331"/>
          </a:xfrm>
          <a:prstGeom prst="rect">
            <a:avLst/>
          </a:prstGeom>
          <a:solidFill>
            <a:srgbClr val="9CBFD3"/>
          </a:solidFill>
          <a:ln w="28575">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ক= </a:t>
            </a:r>
            <a:r>
              <a:rPr kumimoji="0" lang="en-US" sz="36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ভুমধ্যসাগর</a:t>
            </a:r>
            <a:r>
              <a:rPr kumimoji="0" lang="en-US"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sp>
        <p:nvSpPr>
          <p:cNvPr id="27" name="Arrow: Right 26">
            <a:extLst>
              <a:ext uri="{FF2B5EF4-FFF2-40B4-BE49-F238E27FC236}">
                <a16:creationId xmlns:a16="http://schemas.microsoft.com/office/drawing/2014/main" id="{E304996C-9FCC-497B-813D-D3C1BDD47A68}"/>
              </a:ext>
            </a:extLst>
          </p:cNvPr>
          <p:cNvSpPr/>
          <p:nvPr/>
        </p:nvSpPr>
        <p:spPr>
          <a:xfrm>
            <a:off x="5432291" y="3864244"/>
            <a:ext cx="1123238" cy="27561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CDC79D8-438D-44BC-90DD-A77EFB1C1E9F}"/>
              </a:ext>
            </a:extLst>
          </p:cNvPr>
          <p:cNvSpPr txBox="1"/>
          <p:nvPr/>
        </p:nvSpPr>
        <p:spPr>
          <a:xfrm>
            <a:off x="6607789" y="4635209"/>
            <a:ext cx="4797884" cy="646331"/>
          </a:xfrm>
          <a:prstGeom prst="rect">
            <a:avLst/>
          </a:prstGeom>
          <a:solidFill>
            <a:srgbClr val="C7BFE6"/>
          </a:solidFill>
          <a:ln w="28575">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খ= </a:t>
            </a:r>
            <a:r>
              <a:rPr kumimoji="0" lang="en-US" sz="36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লোহিত</a:t>
            </a:r>
            <a:r>
              <a:rPr kumimoji="0" lang="en-US"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6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সাগর</a:t>
            </a:r>
            <a:r>
              <a:rPr kumimoji="0" lang="en-US"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sp>
        <p:nvSpPr>
          <p:cNvPr id="33" name="TextBox 32">
            <a:extLst>
              <a:ext uri="{FF2B5EF4-FFF2-40B4-BE49-F238E27FC236}">
                <a16:creationId xmlns:a16="http://schemas.microsoft.com/office/drawing/2014/main" id="{34FA1480-7F30-4D08-ACCF-2023E421A8FA}"/>
              </a:ext>
            </a:extLst>
          </p:cNvPr>
          <p:cNvSpPr txBox="1"/>
          <p:nvPr/>
        </p:nvSpPr>
        <p:spPr>
          <a:xfrm>
            <a:off x="6607790" y="5481025"/>
            <a:ext cx="4797882" cy="584775"/>
          </a:xfrm>
          <a:prstGeom prst="rect">
            <a:avLst/>
          </a:prstGeom>
          <a:solidFill>
            <a:srgbClr val="FDD798"/>
          </a:solidFill>
          <a:ln w="28575">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গ=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সুদান</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ও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আফ্রিকার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অন্যান্য</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দেশ</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sp>
        <p:nvSpPr>
          <p:cNvPr id="23" name="TextBox 22">
            <a:extLst>
              <a:ext uri="{FF2B5EF4-FFF2-40B4-BE49-F238E27FC236}">
                <a16:creationId xmlns:a16="http://schemas.microsoft.com/office/drawing/2014/main" id="{65A5DF86-2D15-43BA-B1A9-FD9CF8E3E816}"/>
              </a:ext>
            </a:extLst>
          </p:cNvPr>
          <p:cNvSpPr txBox="1"/>
          <p:nvPr/>
        </p:nvSpPr>
        <p:spPr>
          <a:xfrm>
            <a:off x="1096706" y="4714138"/>
            <a:ext cx="2766239" cy="523220"/>
          </a:xfrm>
          <a:prstGeom prst="rect">
            <a:avLst/>
          </a:prstGeom>
          <a:solidFill>
            <a:srgbClr val="B7C86D"/>
          </a:solidFill>
          <a:ln w="28575">
            <a:solidFill>
              <a:srgbClr val="002060"/>
            </a:solidFill>
          </a:ln>
        </p:spPr>
        <p:txBody>
          <a:bodyPr wrap="square" rtlCol="0">
            <a:spAutoFit/>
          </a:bodyPr>
          <a:lstStyle/>
          <a:p>
            <a:r>
              <a:rPr lang="en-US" sz="2800" dirty="0">
                <a:latin typeface="NikoshBAN" panose="02000000000000000000" pitchFamily="2" charset="0"/>
                <a:cs typeface="NikoshBAN" panose="02000000000000000000" pitchFamily="2" charset="0"/>
              </a:rPr>
              <a:t> ঘ =  </a:t>
            </a:r>
            <a:r>
              <a:rPr lang="en-US" sz="2800" dirty="0" err="1">
                <a:latin typeface="NikoshBAN" panose="02000000000000000000" pitchFamily="2" charset="0"/>
                <a:cs typeface="NikoshBAN" panose="02000000000000000000" pitchFamily="2" charset="0"/>
              </a:rPr>
              <a:t>সাহারা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মরুভূমি</a:t>
            </a:r>
            <a:r>
              <a:rPr lang="en-US" sz="2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8565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1+#ppt_w/2"/>
                                          </p:val>
                                        </p:tav>
                                        <p:tav tm="100000">
                                          <p:val>
                                            <p:strVal val="#ppt_x"/>
                                          </p:val>
                                        </p:tav>
                                      </p:tavLst>
                                    </p:anim>
                                    <p:anim calcmode="lin" valueType="num">
                                      <p:cBhvr additive="base">
                                        <p:cTn id="8"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2000" fill="hold"/>
                                        <p:tgtEl>
                                          <p:spTgt spid="28"/>
                                        </p:tgtEl>
                                        <p:attrNameLst>
                                          <p:attrName>ppt_x</p:attrName>
                                        </p:attrNameLst>
                                      </p:cBhvr>
                                      <p:tavLst>
                                        <p:tav tm="0">
                                          <p:val>
                                            <p:strVal val="#ppt_x"/>
                                          </p:val>
                                        </p:tav>
                                        <p:tav tm="100000">
                                          <p:val>
                                            <p:strVal val="#ppt_x"/>
                                          </p:val>
                                        </p:tav>
                                      </p:tavLst>
                                    </p:anim>
                                    <p:anim calcmode="lin" valueType="num">
                                      <p:cBhvr additive="base">
                                        <p:cTn id="19"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2000" fill="hold"/>
                                        <p:tgtEl>
                                          <p:spTgt spid="31"/>
                                        </p:tgtEl>
                                        <p:attrNameLst>
                                          <p:attrName>ppt_x</p:attrName>
                                        </p:attrNameLst>
                                      </p:cBhvr>
                                      <p:tavLst>
                                        <p:tav tm="0">
                                          <p:val>
                                            <p:strVal val="1+#ppt_w/2"/>
                                          </p:val>
                                        </p:tav>
                                        <p:tav tm="100000">
                                          <p:val>
                                            <p:strVal val="#ppt_x"/>
                                          </p:val>
                                        </p:tav>
                                      </p:tavLst>
                                    </p:anim>
                                    <p:anim calcmode="lin" valueType="num">
                                      <p:cBhvr additive="base">
                                        <p:cTn id="25"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2000" fill="hold"/>
                                        <p:tgtEl>
                                          <p:spTgt spid="33"/>
                                        </p:tgtEl>
                                        <p:attrNameLst>
                                          <p:attrName>ppt_x</p:attrName>
                                        </p:attrNameLst>
                                      </p:cBhvr>
                                      <p:tavLst>
                                        <p:tav tm="0">
                                          <p:val>
                                            <p:strVal val="#ppt_x"/>
                                          </p:val>
                                        </p:tav>
                                        <p:tav tm="100000">
                                          <p:val>
                                            <p:strVal val="#ppt_x"/>
                                          </p:val>
                                        </p:tav>
                                      </p:tavLst>
                                    </p:anim>
                                    <p:anim calcmode="lin" valueType="num">
                                      <p:cBhvr additive="base">
                                        <p:cTn id="31"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2000" fill="hold"/>
                                        <p:tgtEl>
                                          <p:spTgt spid="23"/>
                                        </p:tgtEl>
                                        <p:attrNameLst>
                                          <p:attrName>ppt_x</p:attrName>
                                        </p:attrNameLst>
                                      </p:cBhvr>
                                      <p:tavLst>
                                        <p:tav tm="0">
                                          <p:val>
                                            <p:strVal val="0-#ppt_w/2"/>
                                          </p:val>
                                        </p:tav>
                                        <p:tav tm="100000">
                                          <p:val>
                                            <p:strVal val="#ppt_x"/>
                                          </p:val>
                                        </p:tav>
                                      </p:tavLst>
                                    </p:anim>
                                    <p:anim calcmode="lin" valueType="num">
                                      <p:cBhvr additive="base">
                                        <p:cTn id="37"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31" grpId="0" animBg="1"/>
      <p:bldP spid="33"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38381">
            <a:alpha val="78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C3FF1-9B37-45CC-ACC7-289FE6C6FD33}"/>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5" name="TextBox 4">
            <a:extLst>
              <a:ext uri="{FF2B5EF4-FFF2-40B4-BE49-F238E27FC236}">
                <a16:creationId xmlns:a16="http://schemas.microsoft.com/office/drawing/2014/main" id="{CEA9FB3E-52AC-4F83-9FDF-661410F244D1}"/>
              </a:ext>
            </a:extLst>
          </p:cNvPr>
          <p:cNvSpPr txBox="1"/>
          <p:nvPr/>
        </p:nvSpPr>
        <p:spPr>
          <a:xfrm>
            <a:off x="4786313" y="976953"/>
            <a:ext cx="6599018" cy="5262979"/>
          </a:xfrm>
          <a:prstGeom prst="rect">
            <a:avLst/>
          </a:prstGeom>
          <a:noFill/>
        </p:spPr>
        <p:txBody>
          <a:bodyPr wrap="square" rtlCol="0">
            <a:spAutoFit/>
          </a:bodyPr>
          <a:lstStyle/>
          <a:p>
            <a:pPr algn="just"/>
            <a:r>
              <a:rPr lang="en-US" sz="2800" dirty="0" err="1">
                <a:latin typeface="NikoshBAN" panose="02000000000000000000" pitchFamily="2" charset="0"/>
                <a:cs typeface="NikoshBAN" panose="02000000000000000000" pitchFamily="2" charset="0"/>
              </a:rPr>
              <a:t>সময়কালঃ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সভ্যতা</a:t>
            </a:r>
            <a:r>
              <a:rPr lang="en-US" sz="2800" dirty="0">
                <a:latin typeface="NikoshBAN" panose="02000000000000000000" pitchFamily="2" charset="0"/>
                <a:cs typeface="NikoshBAN" panose="02000000000000000000" pitchFamily="2" charset="0"/>
              </a:rPr>
              <a:t> ২৫০০ </a:t>
            </a:r>
            <a:r>
              <a:rPr lang="en-US" sz="2800" dirty="0" err="1">
                <a:latin typeface="NikoshBAN" panose="02000000000000000000" pitchFamily="2" charset="0"/>
                <a:cs typeface="NikoshBAN" panose="02000000000000000000" pitchFamily="2" charset="0"/>
              </a:rPr>
              <a:t>বছরেরও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সময়ব্যাপি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ছিল</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প্রাচীন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নিরবচ্ছিন্ন</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দীর্ঘ</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ইতিহাসের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৫০০০ </a:t>
            </a:r>
            <a:r>
              <a:rPr lang="en-US" sz="2800" dirty="0" err="1">
                <a:latin typeface="NikoshBAN" panose="02000000000000000000" pitchFamily="2" charset="0"/>
                <a:cs typeface="NikoshBAN" panose="02000000000000000000" pitchFamily="2" charset="0"/>
              </a:rPr>
              <a:t>খ্রিষ্টপুর্বাদ্ধে</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বিশেষ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নবোপলীয়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যুগে</a:t>
            </a:r>
            <a:r>
              <a:rPr lang="en-US" sz="2800" dirty="0">
                <a:latin typeface="NikoshBAN" panose="02000000000000000000" pitchFamily="2" charset="0"/>
                <a:cs typeface="NikoshBAN" panose="02000000000000000000" pitchFamily="2" charset="0"/>
              </a:rPr>
              <a:t> । </a:t>
            </a:r>
          </a:p>
          <a:p>
            <a:pPr algn="just"/>
            <a:r>
              <a:rPr lang="en-US" sz="2800" dirty="0" err="1">
                <a:latin typeface="NikoshBAN" panose="02000000000000000000" pitchFamily="2" charset="0"/>
                <a:cs typeface="NikoshBAN" panose="02000000000000000000" pitchFamily="2" charset="0"/>
              </a:rPr>
              <a:t>তবে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সভ্যতার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গোড়াপত্তন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মেনেসের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নেতৃত্বে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তিনহাজার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বছর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স্বমহিমায়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উজ্জ্বল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ছিল</a:t>
            </a:r>
            <a:r>
              <a:rPr lang="en-US" sz="2800" dirty="0">
                <a:latin typeface="NikoshBAN" panose="02000000000000000000" pitchFamily="2" charset="0"/>
                <a:cs typeface="NikoshBAN" panose="02000000000000000000" pitchFamily="2" charset="0"/>
              </a:rPr>
              <a:t> । </a:t>
            </a:r>
          </a:p>
          <a:p>
            <a:pPr algn="just"/>
            <a:endParaRPr lang="en-US" sz="2800" dirty="0">
              <a:latin typeface="NikoshBAN" panose="02000000000000000000" pitchFamily="2" charset="0"/>
              <a:cs typeface="NikoshBAN" panose="02000000000000000000" pitchFamily="2" charset="0"/>
            </a:endParaRPr>
          </a:p>
          <a:p>
            <a:pPr algn="just"/>
            <a:r>
              <a:rPr lang="en-US" sz="2800" dirty="0" err="1">
                <a:latin typeface="NikoshBAN" panose="02000000000000000000" pitchFamily="2" charset="0"/>
                <a:cs typeface="NikoshBAN" panose="02000000000000000000" pitchFamily="2" charset="0"/>
              </a:rPr>
              <a:t>খ্রিষ্টপুর্ব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দশম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লিবিয়ার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ফারাওদের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সিঙ্ঘাসন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নেয়</a:t>
            </a:r>
            <a:r>
              <a:rPr lang="en-US" sz="2800" dirty="0">
                <a:latin typeface="NikoshBAN" panose="02000000000000000000" pitchFamily="2" charset="0"/>
                <a:cs typeface="NikoshBAN" panose="02000000000000000000" pitchFamily="2" charset="0"/>
              </a:rPr>
              <a:t> । ৬৭০ – ৬৬২ </a:t>
            </a:r>
            <a:r>
              <a:rPr lang="en-US" sz="2800" dirty="0" err="1">
                <a:latin typeface="NikoshBAN" panose="02000000000000000000" pitchFamily="2" charset="0"/>
                <a:cs typeface="NikoshBAN" panose="02000000000000000000" pitchFamily="2" charset="0"/>
              </a:rPr>
              <a:t>খ্রিষ্টপুর্বাব্দে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আসিয়ানরা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আধিপত্ত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বিস্তার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 ৫২৫ </a:t>
            </a:r>
            <a:r>
              <a:rPr lang="en-US" sz="2800" dirty="0" err="1">
                <a:latin typeface="NikoshBAN" panose="02000000000000000000" pitchFamily="2" charset="0"/>
                <a:cs typeface="NikoshBAN" panose="02000000000000000000" pitchFamily="2" charset="0"/>
              </a:rPr>
              <a:t>খ্রিষ্টপুর্বাব্দে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পারশ্য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সভ্যতার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অস্তমিত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 </a:t>
            </a:r>
          </a:p>
        </p:txBody>
      </p:sp>
      <p:pic>
        <p:nvPicPr>
          <p:cNvPr id="1026" name="Picture 2" descr="৫৫০০ বছর ধরে নিখুঁত সময় দিচ্ছে পৃথিবীর সর্বপ্রথম সূর্যঘড়ি">
            <a:extLst>
              <a:ext uri="{FF2B5EF4-FFF2-40B4-BE49-F238E27FC236}">
                <a16:creationId xmlns:a16="http://schemas.microsoft.com/office/drawing/2014/main" id="{90AEFC44-F5DE-4A24-B4B3-51303C02E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69" y="976953"/>
            <a:ext cx="3684770" cy="2452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Egyptian shadow clock - sun dial predecessor | Ancient egyptian, Egyptian,  Sundials">
            <a:extLst>
              <a:ext uri="{FF2B5EF4-FFF2-40B4-BE49-F238E27FC236}">
                <a16:creationId xmlns:a16="http://schemas.microsoft.com/office/drawing/2014/main" id="{E8E77DB5-AB06-4969-84E0-447EC0E2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70" y="3785419"/>
            <a:ext cx="3684770" cy="2290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8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childTnLst>
                          </p:cTn>
                        </p:par>
                        <p:par>
                          <p:cTn id="11" fill="hold">
                            <p:stCondLst>
                              <p:cond delay="2000"/>
                            </p:stCondLst>
                            <p:childTnLst>
                              <p:par>
                                <p:cTn id="12" presetID="47"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circle(in)">
                                      <p:cBhvr>
                                        <p:cTn id="28"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0ED9E"/>
            </a:gs>
            <a:gs pos="35000">
              <a:srgbClr val="00B050">
                <a:alpha val="59000"/>
              </a:srgbClr>
            </a:gs>
            <a:gs pos="67000">
              <a:srgbClr val="F7A27B"/>
            </a:gs>
            <a:gs pos="100000">
              <a:srgbClr val="AE0501">
                <a:alpha val="45000"/>
              </a:srgbClr>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89FCF6-0D7A-4C1C-9D85-57F509A318B6}"/>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6" name="TextBox 5">
            <a:extLst>
              <a:ext uri="{FF2B5EF4-FFF2-40B4-BE49-F238E27FC236}">
                <a16:creationId xmlns:a16="http://schemas.microsoft.com/office/drawing/2014/main" id="{90C1B377-7423-4DEC-ADA4-8818133AE47D}"/>
              </a:ext>
            </a:extLst>
          </p:cNvPr>
          <p:cNvSpPr txBox="1"/>
          <p:nvPr/>
        </p:nvSpPr>
        <p:spPr>
          <a:xfrm>
            <a:off x="4934607" y="960378"/>
            <a:ext cx="6505227"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প্রাক</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রাজবংশীয়</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যুগে</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মিশর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কতকগুলো</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ছোট</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নগর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রাষ্টে</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বিভক্ত</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ছিল</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এ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গুলোকে</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নোম</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বলা</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হত</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মিশরের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প্রথম</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রাজা</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ফারাও</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মেনেস</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নারমার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সমগ্র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মিশরকে</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খ্রিষ্টপুর্ব</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৩২০০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অব্দে</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ঐক্যবদ্ধ</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একটি</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রাজ্য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গড়ে</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তোলেন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যার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রাজধানি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ছিল</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দক্ষিন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মিশরের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মিস্ফেসে</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তখন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থেকেমিশরের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ঐক্যবদ্ধ</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রাজ্য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ও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রাজবংশের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উদ্ভব</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নিজেদের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সুর্য</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দেবতার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বংশধর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করত</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ফারাও</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ছেলে</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হতো</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উত্তরাধিকার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সুত্রে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ফারাও</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NikoshBAN" panose="02000000000000000000" pitchFamily="2" charset="0"/>
              <a:cs typeface="NikoshBAN"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NikoshBAN" panose="02000000000000000000" pitchFamily="2" charset="0"/>
                <a:cs typeface="NikoshBAN" panose="02000000000000000000" pitchFamily="2" charset="0"/>
              </a:rPr>
              <a:t>পেশার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ভিত্তি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মিসরীয়দের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কয়েকটি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শ্রেণিতে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ভাগ</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যায়</a:t>
            </a:r>
            <a:r>
              <a:rPr lang="en-US" sz="2800" dirty="0">
                <a:solidFill>
                  <a:prstClr val="black"/>
                </a:solidFill>
                <a:latin typeface="NikoshBAN" panose="02000000000000000000" pitchFamily="2" charset="0"/>
                <a:cs typeface="NikoshBAN" panose="02000000000000000000" pitchFamily="2" charset="0"/>
              </a:rPr>
              <a:t>। ১। </a:t>
            </a:r>
            <a:r>
              <a:rPr lang="en-US" sz="2800" dirty="0" err="1">
                <a:solidFill>
                  <a:prstClr val="black"/>
                </a:solidFill>
                <a:latin typeface="NikoshBAN" panose="02000000000000000000" pitchFamily="2" charset="0"/>
                <a:cs typeface="NikoshBAN" panose="02000000000000000000" pitchFamily="2" charset="0"/>
              </a:rPr>
              <a:t>রাজপরিবার</a:t>
            </a:r>
            <a:r>
              <a:rPr lang="en-US" sz="2800" dirty="0">
                <a:solidFill>
                  <a:prstClr val="black"/>
                </a:solidFill>
                <a:latin typeface="NikoshBAN" panose="02000000000000000000" pitchFamily="2" charset="0"/>
                <a:cs typeface="NikoshBAN" panose="02000000000000000000" pitchFamily="2" charset="0"/>
              </a:rPr>
              <a:t> ২। </a:t>
            </a:r>
            <a:r>
              <a:rPr lang="en-US" sz="2800" dirty="0" err="1">
                <a:solidFill>
                  <a:prstClr val="black"/>
                </a:solidFill>
                <a:latin typeface="NikoshBAN" panose="02000000000000000000" pitchFamily="2" charset="0"/>
                <a:cs typeface="NikoshBAN" panose="02000000000000000000" pitchFamily="2" charset="0"/>
              </a:rPr>
              <a:t>পুরোহিত</a:t>
            </a:r>
            <a:r>
              <a:rPr lang="en-US" sz="2800" dirty="0">
                <a:solidFill>
                  <a:prstClr val="black"/>
                </a:solidFill>
                <a:latin typeface="NikoshBAN" panose="02000000000000000000" pitchFamily="2" charset="0"/>
                <a:cs typeface="NikoshBAN" panose="02000000000000000000" pitchFamily="2" charset="0"/>
              </a:rPr>
              <a:t> ৩। </a:t>
            </a:r>
            <a:r>
              <a:rPr lang="en-US" sz="2800" dirty="0" err="1">
                <a:solidFill>
                  <a:prstClr val="black"/>
                </a:solidFill>
                <a:latin typeface="NikoshBAN" panose="02000000000000000000" pitchFamily="2" charset="0"/>
                <a:cs typeface="NikoshBAN" panose="02000000000000000000" pitchFamily="2" charset="0"/>
              </a:rPr>
              <a:t>অভিজাত</a:t>
            </a:r>
            <a:r>
              <a:rPr lang="en-US" sz="2800" dirty="0">
                <a:solidFill>
                  <a:prstClr val="black"/>
                </a:solidFill>
                <a:latin typeface="NikoshBAN" panose="02000000000000000000" pitchFamily="2" charset="0"/>
                <a:cs typeface="NikoshBAN" panose="02000000000000000000" pitchFamily="2" charset="0"/>
              </a:rPr>
              <a:t> ৪। </a:t>
            </a:r>
            <a:r>
              <a:rPr lang="en-US" sz="2800" dirty="0" err="1">
                <a:solidFill>
                  <a:prstClr val="black"/>
                </a:solidFill>
                <a:latin typeface="NikoshBAN" panose="02000000000000000000" pitchFamily="2" charset="0"/>
                <a:cs typeface="NikoshBAN" panose="02000000000000000000" pitchFamily="2" charset="0"/>
              </a:rPr>
              <a:t>লিপিকার</a:t>
            </a:r>
            <a:r>
              <a:rPr lang="en-US" sz="2800" dirty="0">
                <a:solidFill>
                  <a:prstClr val="black"/>
                </a:solidFill>
                <a:latin typeface="NikoshBAN" panose="02000000000000000000" pitchFamily="2" charset="0"/>
                <a:cs typeface="NikoshBAN" panose="02000000000000000000" pitchFamily="2" charset="0"/>
              </a:rPr>
              <a:t> ৫।ব্যবসায়ি, </a:t>
            </a:r>
            <a:r>
              <a:rPr lang="en-US" sz="2800" dirty="0" err="1">
                <a:solidFill>
                  <a:prstClr val="black"/>
                </a:solidFill>
                <a:latin typeface="NikoshBAN" panose="02000000000000000000" pitchFamily="2" charset="0"/>
                <a:cs typeface="NikoshBAN" panose="02000000000000000000" pitchFamily="2" charset="0"/>
              </a:rPr>
              <a:t>শিল্পি</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এবং</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কৃষক</a:t>
            </a:r>
            <a:r>
              <a:rPr lang="en-US" sz="2800" dirty="0">
                <a:solidFill>
                  <a:prstClr val="black"/>
                </a:solidFill>
                <a:latin typeface="NikoshBAN" panose="02000000000000000000" pitchFamily="2" charset="0"/>
                <a:cs typeface="NikoshBAN" panose="02000000000000000000" pitchFamily="2" charset="0"/>
              </a:rPr>
              <a:t> ও </a:t>
            </a:r>
            <a:r>
              <a:rPr lang="en-US" sz="2800" dirty="0" err="1">
                <a:solidFill>
                  <a:prstClr val="black"/>
                </a:solidFill>
                <a:latin typeface="NikoshBAN" panose="02000000000000000000" pitchFamily="2" charset="0"/>
                <a:cs typeface="NikoshBAN" panose="02000000000000000000" pitchFamily="2" charset="0"/>
              </a:rPr>
              <a:t>ভুমিদাস</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শ্রেণি</a:t>
            </a:r>
            <a:r>
              <a:rPr lang="en-US" sz="2800" dirty="0">
                <a:solidFill>
                  <a:prstClr val="black"/>
                </a:solidFill>
                <a:latin typeface="NikoshBAN" panose="02000000000000000000" pitchFamily="2" charset="0"/>
                <a:cs typeface="NikoshBAN" panose="02000000000000000000" pitchFamily="2" charset="0"/>
              </a:rPr>
              <a:t> ।  </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pic>
        <p:nvPicPr>
          <p:cNvPr id="4098" name="Picture 2" descr="ক্যাপিটালিজম বা পুঁজিবাদের স্বরূপ">
            <a:extLst>
              <a:ext uri="{FF2B5EF4-FFF2-40B4-BE49-F238E27FC236}">
                <a16:creationId xmlns:a16="http://schemas.microsoft.com/office/drawing/2014/main" id="{96B32C06-EEF0-4EAA-BC15-249F74D1A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70" y="1241854"/>
            <a:ext cx="4162436" cy="2110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DB3C5B9-0763-4E4E-9B2B-6B3AD47BF7C0}"/>
              </a:ext>
            </a:extLst>
          </p:cNvPr>
          <p:cNvSpPr txBox="1"/>
          <p:nvPr/>
        </p:nvSpPr>
        <p:spPr>
          <a:xfrm>
            <a:off x="772170" y="595523"/>
            <a:ext cx="271200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রাষ্ট্র</a:t>
            </a:r>
            <a:r>
              <a:rPr kumimoji="0" lang="en-US" sz="3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ও </a:t>
            </a:r>
            <a:r>
              <a:rPr kumimoji="0" lang="en-US" sz="36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সমাজঃ</a:t>
            </a:r>
            <a:r>
              <a:rPr kumimoji="0" lang="en-US" sz="3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pic>
        <p:nvPicPr>
          <p:cNvPr id="4100" name="Picture 4" descr="ইতিহাসের পাঠশালায় • পর্ব-২ – WORKS OF ASIF AJHAR">
            <a:extLst>
              <a:ext uri="{FF2B5EF4-FFF2-40B4-BE49-F238E27FC236}">
                <a16:creationId xmlns:a16="http://schemas.microsoft.com/office/drawing/2014/main" id="{6F419A0E-4FA8-405B-875C-4C3A31D91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9" y="3505575"/>
            <a:ext cx="4162437" cy="2599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2000"/>
                                        <p:tgtEl>
                                          <p:spTgt spid="4098"/>
                                        </p:tgtEl>
                                      </p:cBhvr>
                                    </p:animEffect>
                                  </p:childTnLst>
                                </p:cTn>
                              </p:par>
                              <p:par>
                                <p:cTn id="8" presetID="22" presetClass="entr" presetSubtype="4"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ipe(down)">
                                      <p:cBhvr>
                                        <p:cTn id="10" dur="2000"/>
                                        <p:tgtEl>
                                          <p:spTgt spid="4100"/>
                                        </p:tgtEl>
                                      </p:cBhvr>
                                    </p:animEffect>
                                  </p:childTnLst>
                                </p:cTn>
                              </p:par>
                            </p:childTnLst>
                          </p:cTn>
                        </p:par>
                        <p:par>
                          <p:cTn id="11" fill="hold">
                            <p:stCondLst>
                              <p:cond delay="2000"/>
                            </p:stCondLst>
                            <p:childTnLst>
                              <p:par>
                                <p:cTn id="12" presetID="2" presetClass="entr" presetSubtype="2"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up)">
                                      <p:cBhvr>
                                        <p:cTn id="2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475A"/>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0A9C2-7166-41F7-8C05-B92882621494}"/>
              </a:ext>
            </a:extLst>
          </p:cNvPr>
          <p:cNvSpPr>
            <a:spLocks noGrp="1"/>
          </p:cNvSpPr>
          <p:nvPr>
            <p:ph type="dt" sz="half" idx="10"/>
          </p:nvPr>
        </p:nvSpPr>
        <p:spPr>
          <a:xfrm>
            <a:off x="9722162" y="6453771"/>
            <a:ext cx="1600200" cy="279400"/>
          </a:xfrm>
        </p:spPr>
        <p:txBody>
          <a:bodyPr/>
          <a:lstStyle/>
          <a:p>
            <a:fld id="{EB4EFD9B-B40D-49CE-8E09-CA5514694735}" type="datetime1">
              <a:rPr lang="en-US" sz="2400" smtClean="0"/>
              <a:t>27-Oct-20</a:t>
            </a:fld>
            <a:endParaRPr lang="en-US" sz="2400" dirty="0"/>
          </a:p>
        </p:txBody>
      </p:sp>
      <p:pic>
        <p:nvPicPr>
          <p:cNvPr id="2050" name="Picture 2" descr="ইতিহাসের পাঠশালায় প্রাচীন যুগ (প্রথম পর্ব) -আসিফ আযহার">
            <a:extLst>
              <a:ext uri="{FF2B5EF4-FFF2-40B4-BE49-F238E27FC236}">
                <a16:creationId xmlns:a16="http://schemas.microsoft.com/office/drawing/2014/main" id="{54C3B93B-F5FF-46C6-88C8-2B3828AE9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38" y="715844"/>
            <a:ext cx="5673052" cy="2317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মিশরীয়দের রহস্যময় জীবনযাপন, মৃত্যু নিয়ে ছিল অধিক ভয়">
            <a:extLst>
              <a:ext uri="{FF2B5EF4-FFF2-40B4-BE49-F238E27FC236}">
                <a16:creationId xmlns:a16="http://schemas.microsoft.com/office/drawing/2014/main" id="{B2BC5890-A0F5-4F04-9C63-8B426719A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947" y="715843"/>
            <a:ext cx="4698819" cy="5401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0B6CCE-9121-466A-B09B-7CD401F8BEE4}"/>
              </a:ext>
            </a:extLst>
          </p:cNvPr>
          <p:cNvSpPr txBox="1"/>
          <p:nvPr/>
        </p:nvSpPr>
        <p:spPr>
          <a:xfrm>
            <a:off x="865239" y="3152885"/>
            <a:ext cx="5677451" cy="3108543"/>
          </a:xfrm>
          <a:prstGeom prst="rect">
            <a:avLst/>
          </a:prstGeom>
          <a:noFill/>
        </p:spPr>
        <p:txBody>
          <a:bodyPr wrap="square" rtlCol="0">
            <a:spAutoFit/>
          </a:bodyPr>
          <a:lstStyle/>
          <a:p>
            <a:pPr algn="just"/>
            <a:r>
              <a:rPr lang="en-US" sz="2800" dirty="0" err="1">
                <a:latin typeface="NikoshBAN" panose="02000000000000000000" pitchFamily="2" charset="0"/>
                <a:cs typeface="NikoshBAN" panose="02000000000000000000" pitchFamily="2" charset="0"/>
              </a:rPr>
              <a:t>মিসরের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নির্ভর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উৎপাদিত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ফসলের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পেঁয়াজ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পিচফল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ইত্যাদি</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ব্যবসা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বানিজ্যেও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মিসর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ছিল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অগ্রগামী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উৎপাদিত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লিলেন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কাপর</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মাটির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দ্বীপ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ফিনিশিয়া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ফিলিস্তিন</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সিরিয়ায়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রপ্তানি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বিভিন্ন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স্বর্ন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রোপ্য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ইত্যাদি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 </a:t>
            </a:r>
          </a:p>
        </p:txBody>
      </p:sp>
    </p:spTree>
    <p:extLst>
      <p:ext uri="{BB962C8B-B14F-4D97-AF65-F5344CB8AC3E}">
        <p14:creationId xmlns:p14="http://schemas.microsoft.com/office/powerpoint/2010/main" val="178971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0-#ppt_w/2"/>
                                          </p:val>
                                        </p:tav>
                                        <p:tav tm="100000">
                                          <p:val>
                                            <p:strVal val="#ppt_x"/>
                                          </p:val>
                                        </p:tav>
                                      </p:tavLst>
                                    </p:anim>
                                    <p:anim calcmode="lin" valueType="num">
                                      <p:cBhvr additive="base">
                                        <p:cTn id="8" dur="2000" fill="hold"/>
                                        <p:tgtEl>
                                          <p:spTgt spid="205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2000" fill="hold"/>
                                        <p:tgtEl>
                                          <p:spTgt spid="2052"/>
                                        </p:tgtEl>
                                        <p:attrNameLst>
                                          <p:attrName>ppt_x</p:attrName>
                                        </p:attrNameLst>
                                      </p:cBhvr>
                                      <p:tavLst>
                                        <p:tav tm="0">
                                          <p:val>
                                            <p:strVal val="1+#ppt_w/2"/>
                                          </p:val>
                                        </p:tav>
                                        <p:tav tm="100000">
                                          <p:val>
                                            <p:strVal val="#ppt_x"/>
                                          </p:val>
                                        </p:tav>
                                      </p:tavLst>
                                    </p:anim>
                                    <p:anim calcmode="lin" valueType="num">
                                      <p:cBhvr additive="base">
                                        <p:cTn id="12" dur="2000" fill="hold"/>
                                        <p:tgtEl>
                                          <p:spTgt spid="205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ppt_x"/>
                                          </p:val>
                                        </p:tav>
                                        <p:tav tm="100000">
                                          <p:val>
                                            <p:strVal val="#ppt_x"/>
                                          </p:val>
                                        </p:tav>
                                      </p:tavLst>
                                    </p:anim>
                                    <p:anim calcmode="lin" valueType="num">
                                      <p:cBhvr additive="base">
                                        <p:cTn id="17"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6460"/>
          <a:stretch/>
        </p:blipFill>
        <p:spPr>
          <a:xfrm>
            <a:off x="807101" y="1299774"/>
            <a:ext cx="5208892" cy="3416319"/>
          </a:xfrm>
          <a:prstGeom prst="rect">
            <a:avLst/>
          </a:prstGeom>
        </p:spPr>
      </p:pic>
      <p:sp>
        <p:nvSpPr>
          <p:cNvPr id="4" name="TextBox 3"/>
          <p:cNvSpPr txBox="1"/>
          <p:nvPr/>
        </p:nvSpPr>
        <p:spPr>
          <a:xfrm>
            <a:off x="807101" y="490174"/>
            <a:ext cx="5208891" cy="923330"/>
          </a:xfrm>
          <a:prstGeom prst="rect">
            <a:avLst/>
          </a:prstGeom>
          <a:noFill/>
        </p:spPr>
        <p:txBody>
          <a:bodyPr wrap="square" rtlCol="0">
            <a:spAutoFit/>
          </a:bodyPr>
          <a:lstStyle/>
          <a:p>
            <a:pPr algn="ctr"/>
            <a:r>
              <a:rPr lang="en-US" sz="5400" dirty="0" err="1">
                <a:solidFill>
                  <a:srgbClr val="7030A0"/>
                </a:solidFill>
                <a:latin typeface="NikoshBAN" panose="02000000000000000000" pitchFamily="2" charset="0"/>
                <a:cs typeface="NikoshBAN" panose="02000000000000000000" pitchFamily="2" charset="0"/>
              </a:rPr>
              <a:t>মিশরের</a:t>
            </a:r>
            <a:r>
              <a:rPr lang="en-US" sz="5400" dirty="0">
                <a:solidFill>
                  <a:srgbClr val="7030A0"/>
                </a:solidFill>
                <a:latin typeface="NikoshBAN" panose="02000000000000000000" pitchFamily="2" charset="0"/>
                <a:cs typeface="NikoshBAN" panose="02000000000000000000" pitchFamily="2" charset="0"/>
              </a:rPr>
              <a:t> </a:t>
            </a:r>
            <a:r>
              <a:rPr lang="en-US" sz="5400" i="1" dirty="0" err="1">
                <a:solidFill>
                  <a:srgbClr val="7030A0"/>
                </a:solidFill>
                <a:latin typeface="NikoshBAN" panose="02000000000000000000" pitchFamily="2" charset="0"/>
                <a:cs typeface="NikoshBAN" panose="02000000000000000000" pitchFamily="2" charset="0"/>
              </a:rPr>
              <a:t>নীল</a:t>
            </a:r>
            <a:r>
              <a:rPr lang="en-US" sz="5400" dirty="0">
                <a:solidFill>
                  <a:srgbClr val="7030A0"/>
                </a:solidFill>
                <a:latin typeface="NikoshBAN" panose="02000000000000000000" pitchFamily="2" charset="0"/>
                <a:cs typeface="NikoshBAN" panose="02000000000000000000" pitchFamily="2" charset="0"/>
              </a:rPr>
              <a:t> </a:t>
            </a:r>
            <a:r>
              <a:rPr lang="en-US" sz="5400" dirty="0" err="1">
                <a:solidFill>
                  <a:srgbClr val="7030A0"/>
                </a:solidFill>
                <a:latin typeface="NikoshBAN" panose="02000000000000000000" pitchFamily="2" charset="0"/>
                <a:cs typeface="NikoshBAN" panose="02000000000000000000" pitchFamily="2" charset="0"/>
              </a:rPr>
              <a:t>নদ</a:t>
            </a:r>
            <a:r>
              <a:rPr lang="en-US" sz="5400" dirty="0">
                <a:solidFill>
                  <a:srgbClr val="7030A0"/>
                </a:solidFill>
                <a:latin typeface="NikoshBAN" panose="02000000000000000000" pitchFamily="2" charset="0"/>
                <a:cs typeface="NikoshBAN" panose="02000000000000000000" pitchFamily="2" charset="0"/>
              </a:rPr>
              <a:t> </a:t>
            </a:r>
          </a:p>
        </p:txBody>
      </p:sp>
      <p:sp>
        <p:nvSpPr>
          <p:cNvPr id="5" name="Date Placeholder 4">
            <a:extLst>
              <a:ext uri="{FF2B5EF4-FFF2-40B4-BE49-F238E27FC236}">
                <a16:creationId xmlns:a16="http://schemas.microsoft.com/office/drawing/2014/main" id="{6C4AF74E-39D4-4EFB-BAC0-B6BE6E07B125}"/>
              </a:ext>
            </a:extLst>
          </p:cNvPr>
          <p:cNvSpPr>
            <a:spLocks noGrp="1"/>
          </p:cNvSpPr>
          <p:nvPr>
            <p:ph type="dt" sz="half" idx="10"/>
          </p:nvPr>
        </p:nvSpPr>
        <p:spPr>
          <a:xfrm>
            <a:off x="9621452" y="6392746"/>
            <a:ext cx="1600200" cy="279400"/>
          </a:xfrm>
        </p:spPr>
        <p:txBody>
          <a:bodyPr/>
          <a:lstStyle/>
          <a:p>
            <a:fld id="{54A358A0-6744-461B-95CA-2E29BBA8B041}" type="datetime1">
              <a:rPr lang="en-US" sz="1800" smtClean="0"/>
              <a:t>27-Oct-20</a:t>
            </a:fld>
            <a:endParaRPr lang="en-US" sz="1800" dirty="0"/>
          </a:p>
        </p:txBody>
      </p:sp>
      <p:sp>
        <p:nvSpPr>
          <p:cNvPr id="7" name="TextBox 6">
            <a:extLst>
              <a:ext uri="{FF2B5EF4-FFF2-40B4-BE49-F238E27FC236}">
                <a16:creationId xmlns:a16="http://schemas.microsoft.com/office/drawing/2014/main" id="{AA468B5F-CFCC-4392-82D7-D8CA2B2FB6B3}"/>
              </a:ext>
            </a:extLst>
          </p:cNvPr>
          <p:cNvSpPr txBox="1"/>
          <p:nvPr/>
        </p:nvSpPr>
        <p:spPr>
          <a:xfrm>
            <a:off x="6353502" y="1238218"/>
            <a:ext cx="5031397" cy="3539430"/>
          </a:xfrm>
          <a:prstGeom prst="rect">
            <a:avLst/>
          </a:prstGeom>
          <a:noFill/>
        </p:spPr>
        <p:txBody>
          <a:bodyPr wrap="square">
            <a:spAutoFit/>
          </a:bodyPr>
          <a:lstStyle/>
          <a:p>
            <a:pPr algn="just"/>
            <a:r>
              <a:rPr lang="as-IN" sz="2800" b="0" i="1" dirty="0">
                <a:solidFill>
                  <a:srgbClr val="000000"/>
                </a:solidFill>
                <a:effectLst/>
                <a:latin typeface="NikoshBAN" panose="02000000000000000000" pitchFamily="2" charset="0"/>
                <a:cs typeface="NikoshBAN" panose="02000000000000000000" pitchFamily="2" charset="0"/>
              </a:rPr>
              <a:t>মিশরের নীল নদের উৎপত্তি আফ্রিকার লেক ভিক্টোরিয়া থেকে।</a:t>
            </a:r>
            <a:endParaRPr lang="as-IN" sz="2800" b="0" i="0" dirty="0">
              <a:solidFill>
                <a:srgbClr val="222222"/>
              </a:solidFill>
              <a:effectLst/>
              <a:latin typeface="NikoshBAN" panose="02000000000000000000" pitchFamily="2" charset="0"/>
              <a:cs typeface="NikoshBAN" panose="02000000000000000000" pitchFamily="2" charset="0"/>
            </a:endParaRPr>
          </a:p>
          <a:p>
            <a:pPr algn="just"/>
            <a:r>
              <a:rPr lang="as-IN" sz="2800" b="0" i="1" dirty="0">
                <a:solidFill>
                  <a:srgbClr val="000000"/>
                </a:solidFill>
                <a:effectLst/>
                <a:latin typeface="NikoshBAN" panose="02000000000000000000" pitchFamily="2" charset="0"/>
                <a:cs typeface="NikoshBAN" panose="02000000000000000000" pitchFamily="2" charset="0"/>
              </a:rPr>
              <a:t>সেখান থেকে নদটি নানা দেশ হয়ে মিশরের মধ্য দিয়ে ভূ-মধ্যসাগরে এসে পড়েছে।</a:t>
            </a:r>
            <a:endParaRPr lang="as-IN" sz="2800" b="0" i="0" dirty="0">
              <a:solidFill>
                <a:srgbClr val="222222"/>
              </a:solidFill>
              <a:effectLst/>
              <a:latin typeface="NikoshBAN" panose="02000000000000000000" pitchFamily="2" charset="0"/>
              <a:cs typeface="NikoshBAN" panose="02000000000000000000" pitchFamily="2" charset="0"/>
            </a:endParaRPr>
          </a:p>
          <a:p>
            <a:pPr algn="just"/>
            <a:r>
              <a:rPr lang="as-IN" sz="2800" b="0" i="1" dirty="0">
                <a:solidFill>
                  <a:srgbClr val="000000"/>
                </a:solidFill>
                <a:effectLst/>
                <a:latin typeface="NikoshBAN" panose="02000000000000000000" pitchFamily="2" charset="0"/>
                <a:cs typeface="NikoshBAN" panose="02000000000000000000" pitchFamily="2" charset="0"/>
              </a:rPr>
              <a:t>ইতিহাসের জনক হেরোডোটাস যথার্থই বলেছেন: মিশর নীল নদের দান।</a:t>
            </a:r>
            <a:endParaRPr lang="as-IN" sz="2800" b="0" i="0" dirty="0">
              <a:solidFill>
                <a:srgbClr val="222222"/>
              </a:solidFill>
              <a:effectLst/>
              <a:latin typeface="NikoshBAN" panose="02000000000000000000" pitchFamily="2" charset="0"/>
              <a:cs typeface="NikoshBAN" panose="02000000000000000000" pitchFamily="2" charset="0"/>
            </a:endParaRPr>
          </a:p>
          <a:p>
            <a:pPr algn="just"/>
            <a:r>
              <a:rPr lang="as-IN" sz="2800" b="0" i="1" dirty="0">
                <a:solidFill>
                  <a:srgbClr val="000000"/>
                </a:solidFill>
                <a:effectLst/>
                <a:latin typeface="NikoshBAN" panose="02000000000000000000" pitchFamily="2" charset="0"/>
                <a:cs typeface="NikoshBAN" panose="02000000000000000000" pitchFamily="2" charset="0"/>
              </a:rPr>
              <a:t>নীল নদ না থাকলে মিশর মরুভূমিতে পরিণত হতো।</a:t>
            </a:r>
            <a:r>
              <a:rPr lang="en-US" sz="2800" dirty="0">
                <a:solidFill>
                  <a:srgbClr val="222222"/>
                </a:solidFill>
                <a:latin typeface="NikoshBAN" panose="02000000000000000000" pitchFamily="2" charset="0"/>
                <a:cs typeface="NikoshBAN" panose="02000000000000000000" pitchFamily="2" charset="0"/>
              </a:rPr>
              <a:t> </a:t>
            </a:r>
            <a:endParaRPr lang="as-IN" sz="2800" b="0" i="0" dirty="0">
              <a:solidFill>
                <a:srgbClr val="222222"/>
              </a:solidFill>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B8CB58A2-171D-4D51-8936-57A2950E2C5F}"/>
              </a:ext>
            </a:extLst>
          </p:cNvPr>
          <p:cNvSpPr txBox="1"/>
          <p:nvPr/>
        </p:nvSpPr>
        <p:spPr>
          <a:xfrm>
            <a:off x="809633" y="4892525"/>
            <a:ext cx="10575266" cy="1569660"/>
          </a:xfrm>
          <a:prstGeom prst="rect">
            <a:avLst/>
          </a:prstGeom>
          <a:noFill/>
        </p:spPr>
        <p:txBody>
          <a:bodyPr wrap="square" rtlCol="0">
            <a:spAutoFit/>
          </a:bodyPr>
          <a:lstStyle/>
          <a:p>
            <a:pPr algn="just"/>
            <a:r>
              <a:rPr lang="as-IN" sz="3200" b="0" i="0" dirty="0">
                <a:solidFill>
                  <a:srgbClr val="000000"/>
                </a:solidFill>
                <a:effectLst/>
                <a:latin typeface="NikoshBAN" panose="02000000000000000000" pitchFamily="2" charset="0"/>
                <a:cs typeface="NikoshBAN" panose="02000000000000000000" pitchFamily="2" charset="0"/>
              </a:rPr>
              <a:t>প্রাচীনকালে প্রতিবছর নীল নদে বন্যা হতো।বন্যার পর পানি সরে গেলে দুই তীরে পলিমাটি পড়ে জমি উর্বর হয়ে যেত। জমে থাকা পলিমাটিতে জন্মাতো নানা ধরনের ফসল।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2713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ppt_x</p:attrName>
                                        </p:attrNameLst>
                                      </p:cBhvr>
                                      <p:tavLst>
                                        <p:tav tm="0">
                                          <p:val>
                                            <p:strVal val="#ppt_x"/>
                                          </p:val>
                                        </p:tav>
                                        <p:tav tm="100000">
                                          <p:val>
                                            <p:strVal val="#ppt_x"/>
                                          </p:val>
                                        </p:tav>
                                      </p:tavLst>
                                    </p:anim>
                                    <p:anim calcmode="lin" valueType="num">
                                      <p:cBhvr>
                                        <p:cTn id="3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2E3708"/>
            </a:gs>
            <a:gs pos="39000">
              <a:srgbClr val="00B050"/>
            </a:gs>
            <a:gs pos="69000">
              <a:srgbClr val="FF0000">
                <a:alpha val="67000"/>
              </a:srgbClr>
            </a:gs>
            <a:gs pos="100000">
              <a:srgbClr val="24475A"/>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63FC3-665D-41DC-B05C-47A075AB767A}"/>
              </a:ext>
            </a:extLst>
          </p:cNvPr>
          <p:cNvSpPr>
            <a:spLocks noGrp="1"/>
          </p:cNvSpPr>
          <p:nvPr>
            <p:ph type="dt" sz="half" idx="10"/>
          </p:nvPr>
        </p:nvSpPr>
        <p:spPr/>
        <p:txBody>
          <a:bodyPr/>
          <a:lstStyle/>
          <a:p>
            <a:fld id="{EB4EFD9B-B40D-49CE-8E09-CA5514694735}" type="datetime1">
              <a:rPr lang="en-US" smtClean="0"/>
              <a:t>27-Oct-20</a:t>
            </a:fld>
            <a:endParaRPr lang="en-US"/>
          </a:p>
        </p:txBody>
      </p:sp>
      <p:pic>
        <p:nvPicPr>
          <p:cNvPr id="3" name="Picture 2">
            <a:extLst>
              <a:ext uri="{FF2B5EF4-FFF2-40B4-BE49-F238E27FC236}">
                <a16:creationId xmlns:a16="http://schemas.microsoft.com/office/drawing/2014/main" id="{72BD6006-AF85-4EA2-879F-84BF6300C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19" y="1005149"/>
            <a:ext cx="4715461" cy="4963851"/>
          </a:xfrm>
          <a:prstGeom prst="rect">
            <a:avLst/>
          </a:prstGeom>
        </p:spPr>
      </p:pic>
      <p:sp>
        <p:nvSpPr>
          <p:cNvPr id="5" name="TextBox 4">
            <a:extLst>
              <a:ext uri="{FF2B5EF4-FFF2-40B4-BE49-F238E27FC236}">
                <a16:creationId xmlns:a16="http://schemas.microsoft.com/office/drawing/2014/main" id="{9292271A-62FC-4052-8E64-817E96058B91}"/>
              </a:ext>
            </a:extLst>
          </p:cNvPr>
          <p:cNvSpPr txBox="1"/>
          <p:nvPr/>
        </p:nvSpPr>
        <p:spPr>
          <a:xfrm>
            <a:off x="5564171" y="1005149"/>
            <a:ext cx="5789700" cy="5078313"/>
          </a:xfrm>
          <a:prstGeom prst="rect">
            <a:avLst/>
          </a:prstGeom>
          <a:noFill/>
        </p:spPr>
        <p:txBody>
          <a:bodyPr wrap="square">
            <a:spAutoFit/>
          </a:bodyPr>
          <a:lstStyle/>
          <a:p>
            <a:pPr algn="just"/>
            <a:r>
              <a:rPr lang="as-IN" sz="3600" b="0" i="1" u="sng" dirty="0">
                <a:solidFill>
                  <a:srgbClr val="002060"/>
                </a:solidFill>
                <a:effectLst/>
                <a:latin typeface="NikoshBAN" panose="02000000000000000000" pitchFamily="2" charset="0"/>
                <a:cs typeface="NikoshBAN" panose="02000000000000000000" pitchFamily="2" charset="0"/>
              </a:rPr>
              <a:t>সভ্যতায় মিশরীয়দের অবদান:</a:t>
            </a:r>
            <a:endParaRPr lang="as-IN" sz="3600" b="0" i="0" u="sng" dirty="0">
              <a:solidFill>
                <a:srgbClr val="002060"/>
              </a:solidFill>
              <a:effectLst/>
              <a:latin typeface="NikoshBAN" panose="02000000000000000000" pitchFamily="2" charset="0"/>
              <a:cs typeface="NikoshBAN" panose="02000000000000000000" pitchFamily="2" charset="0"/>
            </a:endParaRPr>
          </a:p>
          <a:p>
            <a:pPr algn="just"/>
            <a:r>
              <a:rPr lang="as-IN" sz="3600" b="0" i="1" dirty="0">
                <a:solidFill>
                  <a:srgbClr val="000000"/>
                </a:solidFill>
                <a:effectLst/>
                <a:latin typeface="NikoshBAN" panose="02000000000000000000" pitchFamily="2" charset="0"/>
                <a:cs typeface="NikoshBAN" panose="02000000000000000000" pitchFamily="2" charset="0"/>
              </a:rPr>
              <a:t>প্রাচীন সভ্যতায় মিশরীয়দের অবদান অস্বীকার করার উপায় নেই। তাদের ধর্মীয় চিন্তা,শিল্প,ভাস্কর্য,লিখন পদ্ধতি কাগজের আবিষ্কার জ্ঞান বিজ্ঞানচর্চা-সবকিছুই তাদের অবদানে সমৃদ্ধ।</a:t>
            </a:r>
            <a:endParaRPr lang="as-IN" sz="3600" b="0" i="0" dirty="0">
              <a:solidFill>
                <a:srgbClr val="222222"/>
              </a:solidFill>
              <a:effectLst/>
              <a:latin typeface="NikoshBAN" panose="02000000000000000000" pitchFamily="2" charset="0"/>
              <a:cs typeface="NikoshBAN" panose="02000000000000000000" pitchFamily="2" charset="0"/>
            </a:endParaRPr>
          </a:p>
          <a:p>
            <a:pPr algn="just"/>
            <a:r>
              <a:rPr lang="as-IN" sz="3600" b="0" i="1" dirty="0">
                <a:solidFill>
                  <a:srgbClr val="000000"/>
                </a:solidFill>
                <a:effectLst/>
                <a:latin typeface="NikoshBAN" panose="02000000000000000000" pitchFamily="2" charset="0"/>
                <a:cs typeface="NikoshBAN" panose="02000000000000000000" pitchFamily="2" charset="0"/>
              </a:rPr>
              <a:t>মিশরীয়দের বৈশিষ্ট্য হচ্ছে যে তাদের জীবনে এমন কোনো দিক নেই যা ধর্মীয় চিন্তা ও বিশ্বাস দ্বারা প্রভাবিত না।</a:t>
            </a:r>
            <a:endParaRPr lang="as-IN" sz="3600" b="0" i="0" dirty="0">
              <a:solidFill>
                <a:srgbClr val="222222"/>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209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84D4A">
            <a:alpha val="72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0674F-E0F4-497B-808B-FF891BBE2B6E}"/>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3" name="TextBox 2">
            <a:extLst>
              <a:ext uri="{FF2B5EF4-FFF2-40B4-BE49-F238E27FC236}">
                <a16:creationId xmlns:a16="http://schemas.microsoft.com/office/drawing/2014/main" id="{3CCB3819-EC99-44B7-9048-08A205162533}"/>
              </a:ext>
            </a:extLst>
          </p:cNvPr>
          <p:cNvSpPr txBox="1"/>
          <p:nvPr/>
        </p:nvSpPr>
        <p:spPr>
          <a:xfrm>
            <a:off x="5358409" y="674400"/>
            <a:ext cx="5868611" cy="5509200"/>
          </a:xfrm>
          <a:prstGeom prst="rect">
            <a:avLst/>
          </a:prstGeom>
          <a:noFill/>
        </p:spPr>
        <p:txBody>
          <a:bodyPr wrap="square" rtlCol="0">
            <a:spAutoFit/>
          </a:bodyPr>
          <a:lstStyle/>
          <a:p>
            <a:pPr algn="just"/>
            <a:r>
              <a:rPr lang="en-US" sz="3200" b="1" u="sng" dirty="0" err="1">
                <a:solidFill>
                  <a:srgbClr val="1C3D9A"/>
                </a:solidFill>
                <a:latin typeface="NikoshBAN" panose="02000000000000000000" pitchFamily="2" charset="0"/>
                <a:cs typeface="NikoshBAN" panose="02000000000000000000" pitchFamily="2" charset="0"/>
              </a:rPr>
              <a:t>মিশরীয়দের</a:t>
            </a:r>
            <a:r>
              <a:rPr lang="en-US" sz="3200" b="1" u="sng" dirty="0">
                <a:solidFill>
                  <a:srgbClr val="1C3D9A"/>
                </a:solidFill>
                <a:latin typeface="NikoshBAN" panose="02000000000000000000" pitchFamily="2" charset="0"/>
                <a:cs typeface="NikoshBAN" panose="02000000000000000000" pitchFamily="2" charset="0"/>
              </a:rPr>
              <a:t> </a:t>
            </a:r>
            <a:r>
              <a:rPr lang="en-US" sz="3200" b="1" u="sng" dirty="0" err="1">
                <a:solidFill>
                  <a:srgbClr val="1C3D9A"/>
                </a:solidFill>
                <a:latin typeface="NikoshBAN" panose="02000000000000000000" pitchFamily="2" charset="0"/>
                <a:cs typeface="NikoshBAN" panose="02000000000000000000" pitchFamily="2" charset="0"/>
              </a:rPr>
              <a:t>ধর্ম</a:t>
            </a:r>
            <a:r>
              <a:rPr lang="en-US" sz="3200" b="1" u="sng" dirty="0">
                <a:solidFill>
                  <a:srgbClr val="1C3D9A"/>
                </a:solidFill>
                <a:latin typeface="NikoshBAN" panose="02000000000000000000" pitchFamily="2" charset="0"/>
                <a:cs typeface="NikoshBAN" panose="02000000000000000000" pitchFamily="2" charset="0"/>
              </a:rPr>
              <a:t> </a:t>
            </a:r>
            <a:r>
              <a:rPr lang="en-US" sz="3200" b="1" u="sng" dirty="0" err="1">
                <a:solidFill>
                  <a:srgbClr val="1C3D9A"/>
                </a:solidFill>
                <a:latin typeface="NikoshBAN" panose="02000000000000000000" pitchFamily="2" charset="0"/>
                <a:cs typeface="NikoshBAN" panose="02000000000000000000" pitchFamily="2" charset="0"/>
              </a:rPr>
              <a:t>বিশ্বাসঃ</a:t>
            </a:r>
            <a:r>
              <a:rPr lang="en-US" sz="3200" b="1" u="sng" dirty="0">
                <a:solidFill>
                  <a:srgbClr val="1C3D9A"/>
                </a:solidFill>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সম্ভবত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প্রাচীন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মিশরীয়দের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সকল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ক্ষেত্রে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এতটা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নিয়মকানুন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অনুশাসন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প্রভাবিত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জড়বস্তুর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জীব্জন্তুর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পুজাও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মিশরীয়দের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দেবতা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শশ্য</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নীল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দেবতা</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ওসিরিস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পৃথিবী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পরিচালিত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সুর্যদেবতা’রে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a:t>
            </a:r>
            <a:r>
              <a:rPr lang="en-US" sz="3200" dirty="0">
                <a:latin typeface="NikoshBAN" panose="02000000000000000000" pitchFamily="2" charset="0"/>
                <a:cs typeface="NikoshBAN" panose="02000000000000000000" pitchFamily="2" charset="0"/>
              </a:rPr>
              <a:t> ।  </a:t>
            </a:r>
          </a:p>
        </p:txBody>
      </p:sp>
      <p:pic>
        <p:nvPicPr>
          <p:cNvPr id="2050" name="Picture 2" descr="Painted relief of a seated man with green skin and tight garments, a man with the head of a jackal, and a man with the head of a falcon">
            <a:extLst>
              <a:ext uri="{FF2B5EF4-FFF2-40B4-BE49-F238E27FC236}">
                <a16:creationId xmlns:a16="http://schemas.microsoft.com/office/drawing/2014/main" id="{770E61FF-396F-4634-B78F-403BB0458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310" y="765554"/>
            <a:ext cx="3339031" cy="2766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8194BD-08A2-4589-8F5B-F122C8627FC5}"/>
              </a:ext>
            </a:extLst>
          </p:cNvPr>
          <p:cNvSpPr txBox="1"/>
          <p:nvPr/>
        </p:nvSpPr>
        <p:spPr>
          <a:xfrm rot="16200000">
            <a:off x="-123245" y="1671519"/>
            <a:ext cx="2766038" cy="954107"/>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ওসাইরিস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আনুবিস</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হোরাস</a:t>
            </a:r>
            <a:r>
              <a:rPr lang="en-US" sz="2800" dirty="0">
                <a:latin typeface="NikoshBAN" panose="02000000000000000000" pitchFamily="2" charset="0"/>
                <a:cs typeface="NikoshBAN" panose="02000000000000000000" pitchFamily="2" charset="0"/>
              </a:rPr>
              <a:t> ৩ </a:t>
            </a:r>
            <a:r>
              <a:rPr lang="en-US" sz="2800" dirty="0" err="1">
                <a:latin typeface="NikoshBAN" panose="02000000000000000000" pitchFamily="2" charset="0"/>
                <a:cs typeface="NikoshBAN" panose="02000000000000000000" pitchFamily="2" charset="0"/>
              </a:rPr>
              <a:t>দেবতা</a:t>
            </a:r>
            <a:r>
              <a:rPr lang="en-US" sz="2800" dirty="0">
                <a:latin typeface="NikoshBAN" panose="02000000000000000000" pitchFamily="2" charset="0"/>
                <a:cs typeface="NikoshBAN" panose="02000000000000000000" pitchFamily="2" charset="0"/>
              </a:rPr>
              <a:t> । </a:t>
            </a:r>
          </a:p>
        </p:txBody>
      </p:sp>
      <p:pic>
        <p:nvPicPr>
          <p:cNvPr id="2052" name="Picture 4" descr="মিশরীয় পুরাণ: সূর্য দেবতা রা">
            <a:extLst>
              <a:ext uri="{FF2B5EF4-FFF2-40B4-BE49-F238E27FC236}">
                <a16:creationId xmlns:a16="http://schemas.microsoft.com/office/drawing/2014/main" id="{0058B450-EB2B-4833-B5A9-2720C68BF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309" y="3625850"/>
            <a:ext cx="3339031" cy="2379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8EE884-7440-4DA3-88E6-3CEE776C94D4}"/>
              </a:ext>
            </a:extLst>
          </p:cNvPr>
          <p:cNvSpPr txBox="1"/>
          <p:nvPr/>
        </p:nvSpPr>
        <p:spPr>
          <a:xfrm>
            <a:off x="591440" y="4631087"/>
            <a:ext cx="1381268"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সূর্য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দেবতা</a:t>
            </a:r>
            <a:r>
              <a:rPr lang="en-US" sz="2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28893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20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2000"/>
                                        <p:tgtEl>
                                          <p:spTgt spid="205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76631"/>
            </a:gs>
            <a:gs pos="39000">
              <a:schemeClr val="accent2">
                <a:lumMod val="60000"/>
                <a:lumOff val="40000"/>
              </a:schemeClr>
            </a:gs>
            <a:gs pos="69000">
              <a:schemeClr val="accent4">
                <a:lumMod val="40000"/>
                <a:lumOff val="60000"/>
              </a:schemeClr>
            </a:gs>
            <a:gs pos="100000">
              <a:srgbClr val="464646"/>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D3E16-C929-4638-B464-99B8ACE8584E}"/>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5" name="TextBox 4">
            <a:extLst>
              <a:ext uri="{FF2B5EF4-FFF2-40B4-BE49-F238E27FC236}">
                <a16:creationId xmlns:a16="http://schemas.microsoft.com/office/drawing/2014/main" id="{8749BD92-5AA9-469C-A065-6ED37BED14AC}"/>
              </a:ext>
            </a:extLst>
          </p:cNvPr>
          <p:cNvSpPr txBox="1"/>
          <p:nvPr/>
        </p:nvSpPr>
        <p:spPr>
          <a:xfrm>
            <a:off x="4950372" y="763824"/>
            <a:ext cx="6406057" cy="5201424"/>
          </a:xfrm>
          <a:prstGeom prst="rect">
            <a:avLst/>
          </a:prstGeom>
          <a:noFill/>
        </p:spPr>
        <p:txBody>
          <a:bodyPr wrap="square" rtlCol="0">
            <a:spAutoFit/>
          </a:bodyPr>
          <a:lstStyle/>
          <a:p>
            <a:pPr algn="just"/>
            <a:r>
              <a:rPr lang="en-US" sz="4400" b="1" u="sng" dirty="0" err="1">
                <a:solidFill>
                  <a:srgbClr val="7030A0"/>
                </a:solidFill>
                <a:latin typeface="NikoshBAN" panose="02000000000000000000" pitchFamily="2" charset="0"/>
                <a:cs typeface="NikoshBAN" panose="02000000000000000000" pitchFamily="2" charset="0"/>
              </a:rPr>
              <a:t>শিল্পঃ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মিশরীয়দের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চিত্রকলা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বৈচিত্রপুর্ন</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ঐতিহাসিক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গুরুত্বপুর্ন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অন্যান্য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চিত্রশিল্পও</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উঠেছিল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বিশ্বাস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রঙ</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পিরামিড</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ঘরবাড়ির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দেয়ালে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চিত্রশিল্পিরা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অসাধারণ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এঁকেছেন</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আসবাবপত্র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মৃতপত্র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মুল্যবান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ব্যবহার্য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জিনিষপত্রে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শিল্পের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বহন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 </a:t>
            </a:r>
          </a:p>
        </p:txBody>
      </p:sp>
      <p:pic>
        <p:nvPicPr>
          <p:cNvPr id="3074" name="Picture 2" descr="মিশরীয়দের রহস্যময় জীবনযাপন, মৃত্যু নিয়ে ছিল অধিক ভয়">
            <a:extLst>
              <a:ext uri="{FF2B5EF4-FFF2-40B4-BE49-F238E27FC236}">
                <a16:creationId xmlns:a16="http://schemas.microsoft.com/office/drawing/2014/main" id="{A27B5C8B-FBE5-4239-B0B4-EDBDDBEF1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71" y="763824"/>
            <a:ext cx="3862553" cy="2505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সালাহউদ্দিন - উইকিপিডিয়া">
            <a:extLst>
              <a:ext uri="{FF2B5EF4-FFF2-40B4-BE49-F238E27FC236}">
                <a16:creationId xmlns:a16="http://schemas.microsoft.com/office/drawing/2014/main" id="{A15A867D-EC2A-486D-82F3-6B6B12963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71" y="3588364"/>
            <a:ext cx="3807702"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0-#ppt_w/2"/>
                                          </p:val>
                                        </p:tav>
                                        <p:tav tm="100000">
                                          <p:val>
                                            <p:strVal val="#ppt_x"/>
                                          </p:val>
                                        </p:tav>
                                      </p:tavLst>
                                    </p:anim>
                                    <p:anim calcmode="lin" valueType="num">
                                      <p:cBhvr additive="base">
                                        <p:cTn id="8" dur="20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2000" fill="hold"/>
                                        <p:tgtEl>
                                          <p:spTgt spid="3076"/>
                                        </p:tgtEl>
                                        <p:attrNameLst>
                                          <p:attrName>ppt_x</p:attrName>
                                        </p:attrNameLst>
                                      </p:cBhvr>
                                      <p:tavLst>
                                        <p:tav tm="0">
                                          <p:val>
                                            <p:strVal val="#ppt_x"/>
                                          </p:val>
                                        </p:tav>
                                        <p:tav tm="100000">
                                          <p:val>
                                            <p:strVal val="#ppt_x"/>
                                          </p:val>
                                        </p:tav>
                                      </p:tavLst>
                                    </p:anim>
                                    <p:anim calcmode="lin" valueType="num">
                                      <p:cBhvr additive="base">
                                        <p:cTn id="12" dur="2000" fill="hold"/>
                                        <p:tgtEl>
                                          <p:spTgt spid="3076"/>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E4D91"/>
            </a:gs>
            <a:gs pos="39000">
              <a:srgbClr val="00B050"/>
            </a:gs>
            <a:gs pos="69000">
              <a:srgbClr val="FF0000">
                <a:alpha val="67000"/>
              </a:srgbClr>
            </a:gs>
            <a:gs pos="100000">
              <a:srgbClr val="765529"/>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3248F-7B40-4FDF-AC92-2A173E654B56}"/>
              </a:ext>
            </a:extLst>
          </p:cNvPr>
          <p:cNvSpPr>
            <a:spLocks noGrp="1"/>
          </p:cNvSpPr>
          <p:nvPr>
            <p:ph type="dt" sz="half" idx="10"/>
          </p:nvPr>
        </p:nvSpPr>
        <p:spPr>
          <a:xfrm>
            <a:off x="10042467" y="6442446"/>
            <a:ext cx="1600200" cy="279400"/>
          </a:xfrm>
        </p:spPr>
        <p:txBody>
          <a:bodyPr/>
          <a:lstStyle/>
          <a:p>
            <a:fld id="{EB4EFD9B-B40D-49CE-8E09-CA5514694735}" type="datetime1">
              <a:rPr lang="en-US" smtClean="0"/>
              <a:t>27-Oct-20</a:t>
            </a:fld>
            <a:endParaRPr lang="en-US" dirty="0"/>
          </a:p>
        </p:txBody>
      </p:sp>
      <p:pic>
        <p:nvPicPr>
          <p:cNvPr id="5" name="Picture 4">
            <a:extLst>
              <a:ext uri="{FF2B5EF4-FFF2-40B4-BE49-F238E27FC236}">
                <a16:creationId xmlns:a16="http://schemas.microsoft.com/office/drawing/2014/main" id="{7C8E2292-0B4E-4483-BD5D-1D85A45B7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50" y="714163"/>
            <a:ext cx="4980533" cy="341632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77EB08F-0547-4F6C-8472-A407C66EB5AB}"/>
              </a:ext>
            </a:extLst>
          </p:cNvPr>
          <p:cNvSpPr txBox="1"/>
          <p:nvPr/>
        </p:nvSpPr>
        <p:spPr>
          <a:xfrm>
            <a:off x="620988" y="762097"/>
            <a:ext cx="4980533" cy="1200329"/>
          </a:xfrm>
          <a:prstGeom prst="rect">
            <a:avLst/>
          </a:prstGeom>
          <a:noFill/>
        </p:spPr>
        <p:txBody>
          <a:bodyPr wrap="square">
            <a:spAutoFit/>
          </a:bodyPr>
          <a:lstStyle/>
          <a:p>
            <a:pPr algn="just"/>
            <a:r>
              <a:rPr lang="as-IN" sz="3600" b="1" i="0" dirty="0">
                <a:solidFill>
                  <a:srgbClr val="FFC000"/>
                </a:solidFill>
                <a:effectLst/>
                <a:latin typeface="NikoshBAN" panose="02000000000000000000" pitchFamily="2" charset="0"/>
                <a:cs typeface="NikoshBAN" panose="02000000000000000000" pitchFamily="2" charset="0"/>
              </a:rPr>
              <a:t>মিশরের সবচেয়ে বড় পিরামিডটি হচ্ছে ফারাও খুফুর পিরামিড।</a:t>
            </a:r>
            <a:endParaRPr lang="en-US" sz="3600" b="1" dirty="0">
              <a:solidFill>
                <a:srgbClr val="FFC000"/>
              </a:solidFill>
              <a:latin typeface="NikoshBAN" panose="02000000000000000000" pitchFamily="2" charset="0"/>
              <a:cs typeface="NikoshBAN" panose="02000000000000000000" pitchFamily="2" charset="0"/>
            </a:endParaRPr>
          </a:p>
        </p:txBody>
      </p:sp>
      <p:pic>
        <p:nvPicPr>
          <p:cNvPr id="3074" name="Picture 2" descr="একসঙ্গে ৩০টি কফিন ও মমি!">
            <a:extLst>
              <a:ext uri="{FF2B5EF4-FFF2-40B4-BE49-F238E27FC236}">
                <a16:creationId xmlns:a16="http://schemas.microsoft.com/office/drawing/2014/main" id="{5B39F67D-1250-4EEB-9AF4-9D4954E80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302" y="715850"/>
            <a:ext cx="5232288" cy="3414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45C67A-81EE-46A9-89A8-57EF6D5B3AEA}"/>
              </a:ext>
            </a:extLst>
          </p:cNvPr>
          <p:cNvSpPr txBox="1"/>
          <p:nvPr/>
        </p:nvSpPr>
        <p:spPr>
          <a:xfrm>
            <a:off x="620988" y="4215268"/>
            <a:ext cx="10828662"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বিশ্ব</a:t>
            </a:r>
            <a:r>
              <a:rPr kumimoji="0" lang="en-US" sz="3600" b="1" i="0" u="sng"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600" b="1" i="0" u="sng"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সভ্যতা</a:t>
            </a:r>
            <a:r>
              <a:rPr kumimoji="0" lang="en-US" sz="3600" b="1" i="0" u="sng"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মিশরীয়রা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মনে</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ব্যাক্তি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আবার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একদিন</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বেঁচে</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উঠবে</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কারণে</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দেহকে</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তাজা</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রাখার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জন্য</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মমি</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রাখত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এই</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চিন্তা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থেকে</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মমিকে</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রক্ষার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জন্য</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পিরামিড</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করেছিল</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ফারাওরা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স্রষ্টার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প্রতিনিধি</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হিসেবে</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দেশ</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শাসন</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ছিল</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প্রধান</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পুরোহিত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অন্যান্য</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পুরহিতকে</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তারা</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নিয়োগ</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2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দিত</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 </a:t>
            </a:r>
          </a:p>
        </p:txBody>
      </p:sp>
    </p:spTree>
    <p:extLst>
      <p:ext uri="{BB962C8B-B14F-4D97-AF65-F5344CB8AC3E}">
        <p14:creationId xmlns:p14="http://schemas.microsoft.com/office/powerpoint/2010/main" val="6081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F9EC2"/>
            </a:gs>
            <a:gs pos="39000">
              <a:srgbClr val="00B050"/>
            </a:gs>
            <a:gs pos="69000">
              <a:srgbClr val="A97C81"/>
            </a:gs>
            <a:gs pos="100000">
              <a:srgbClr val="C4A47E"/>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AB126-E65F-4A6F-8677-B2522C73B212}"/>
              </a:ext>
            </a:extLst>
          </p:cNvPr>
          <p:cNvSpPr>
            <a:spLocks noGrp="1"/>
          </p:cNvSpPr>
          <p:nvPr>
            <p:ph type="dt" sz="half" idx="10"/>
          </p:nvPr>
        </p:nvSpPr>
        <p:spPr/>
        <p:txBody>
          <a:bodyPr/>
          <a:lstStyle/>
          <a:p>
            <a:fld id="{EB4EFD9B-B40D-49CE-8E09-CA5514694735}" type="datetime1">
              <a:rPr lang="en-US" smtClean="0"/>
              <a:t>27-Oct-20</a:t>
            </a:fld>
            <a:endParaRPr lang="en-US"/>
          </a:p>
        </p:txBody>
      </p:sp>
      <p:pic>
        <p:nvPicPr>
          <p:cNvPr id="3" name="Picture 2">
            <a:extLst>
              <a:ext uri="{FF2B5EF4-FFF2-40B4-BE49-F238E27FC236}">
                <a16:creationId xmlns:a16="http://schemas.microsoft.com/office/drawing/2014/main" id="{440BDE69-1793-49A4-9416-0AB82C418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14" y="1263657"/>
            <a:ext cx="4108961" cy="308172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8021445-5D35-441D-BD6B-36F38B60252E}"/>
              </a:ext>
            </a:extLst>
          </p:cNvPr>
          <p:cNvSpPr txBox="1"/>
          <p:nvPr/>
        </p:nvSpPr>
        <p:spPr>
          <a:xfrm>
            <a:off x="1408387" y="4430117"/>
            <a:ext cx="1935145" cy="461665"/>
          </a:xfrm>
          <a:prstGeom prst="rect">
            <a:avLst/>
          </a:prstGeom>
          <a:noFill/>
        </p:spPr>
        <p:txBody>
          <a:bodyPr wrap="none" rtlCol="0">
            <a:spAutoFit/>
          </a:bodyPr>
          <a:lstStyle/>
          <a:p>
            <a:r>
              <a:rPr lang="en-US" sz="2400" dirty="0" err="1"/>
              <a:t>স্ফিংকস</a:t>
            </a:r>
            <a:r>
              <a:rPr lang="en-US" sz="2400" dirty="0"/>
              <a:t> </a:t>
            </a:r>
            <a:r>
              <a:rPr lang="en-US" sz="2400" dirty="0" err="1"/>
              <a:t>এর</a:t>
            </a:r>
            <a:r>
              <a:rPr lang="en-US" sz="2400" dirty="0"/>
              <a:t> </a:t>
            </a:r>
            <a:r>
              <a:rPr lang="en-US" sz="2400" dirty="0" err="1"/>
              <a:t>মুর্তি</a:t>
            </a:r>
            <a:r>
              <a:rPr lang="en-US" sz="2400" dirty="0"/>
              <a:t> ।</a:t>
            </a:r>
          </a:p>
        </p:txBody>
      </p:sp>
      <p:sp>
        <p:nvSpPr>
          <p:cNvPr id="8" name="TextBox 7">
            <a:extLst>
              <a:ext uri="{FF2B5EF4-FFF2-40B4-BE49-F238E27FC236}">
                <a16:creationId xmlns:a16="http://schemas.microsoft.com/office/drawing/2014/main" id="{6D93A9EA-B464-4652-827F-E216DB2ADA23}"/>
              </a:ext>
            </a:extLst>
          </p:cNvPr>
          <p:cNvSpPr txBox="1"/>
          <p:nvPr/>
        </p:nvSpPr>
        <p:spPr>
          <a:xfrm>
            <a:off x="5528444" y="1352352"/>
            <a:ext cx="6022426" cy="3539430"/>
          </a:xfrm>
          <a:prstGeom prst="rect">
            <a:avLst/>
          </a:prstGeom>
          <a:noFill/>
        </p:spPr>
        <p:txBody>
          <a:bodyPr wrap="square">
            <a:spAutoFit/>
          </a:bodyPr>
          <a:lstStyle/>
          <a:p>
            <a:pPr algn="just"/>
            <a:r>
              <a:rPr lang="as-IN" sz="2800" b="1" i="0" dirty="0">
                <a:solidFill>
                  <a:srgbClr val="000000"/>
                </a:solidFill>
                <a:effectLst/>
                <a:latin typeface="NikoshBAN" panose="02000000000000000000" pitchFamily="2" charset="0"/>
                <a:cs typeface="NikoshBAN" panose="02000000000000000000" pitchFamily="2" charset="0"/>
              </a:rPr>
              <a:t>প্রাচীন বিশ্বসভ্যতায় মিশরীয়দের মতো ভাস্কর্য শিল্পে অসাধারণ প্রতিভার ছাপ আর কেউ রাখতে সক্ষম হয়নি। ব্যাপকতা, বৈচিত্র্য এবং ধর্মীয় ভাবধারায় প্রভাবিত বিশাল আকারের পাথরের মূর্তিগুলো ভাস্কর্য শিল্পে তাদের শ্রেষ্ঠত্বের প্রমাণ বহন করে।</a:t>
            </a:r>
            <a:endParaRPr lang="as-IN" sz="2800" b="1" i="0" dirty="0">
              <a:solidFill>
                <a:srgbClr val="222222"/>
              </a:solidFill>
              <a:effectLst/>
              <a:latin typeface="NikoshBAN" panose="02000000000000000000" pitchFamily="2" charset="0"/>
              <a:cs typeface="NikoshBAN" panose="02000000000000000000" pitchFamily="2" charset="0"/>
            </a:endParaRPr>
          </a:p>
          <a:p>
            <a:pPr algn="just"/>
            <a:r>
              <a:rPr lang="as-IN" sz="2800" b="1" i="0" dirty="0">
                <a:solidFill>
                  <a:srgbClr val="000000"/>
                </a:solidFill>
                <a:effectLst/>
                <a:latin typeface="NikoshBAN" panose="02000000000000000000" pitchFamily="2" charset="0"/>
                <a:cs typeface="NikoshBAN" panose="02000000000000000000" pitchFamily="2" charset="0"/>
              </a:rPr>
              <a:t>প্রতিটি ভাস্কর্য মানুষ অথবা জীবজন্তুর সবই ধর্মীয় ভাবধারা, আচার অনুষ্ঠান, মতদর্শ দ্বারা প্রভাবিত ছিল।</a:t>
            </a:r>
            <a:endParaRPr lang="as-IN" sz="2800" b="1" i="0" dirty="0">
              <a:solidFill>
                <a:srgbClr val="222222"/>
              </a:solidFill>
              <a:effectLst/>
              <a:latin typeface="NikoshBAN" panose="02000000000000000000" pitchFamily="2" charset="0"/>
              <a:cs typeface="NikoshBAN" panose="02000000000000000000" pitchFamily="2" charset="0"/>
            </a:endParaRPr>
          </a:p>
          <a:p>
            <a:pPr algn="just"/>
            <a:r>
              <a:rPr lang="as-IN" sz="2800" b="1" i="0" dirty="0">
                <a:solidFill>
                  <a:srgbClr val="000000"/>
                </a:solidFill>
                <a:effectLst/>
                <a:latin typeface="NikoshBAN" panose="02000000000000000000" pitchFamily="2" charset="0"/>
                <a:cs typeface="NikoshBAN" panose="02000000000000000000" pitchFamily="2" charset="0"/>
              </a:rPr>
              <a:t>প্রতিটি শিল্পই ছিল আসলে ধর্মীয় শিল্পকলা।</a:t>
            </a:r>
            <a:endParaRPr lang="as-IN" sz="2800" b="1" i="0" dirty="0">
              <a:solidFill>
                <a:srgbClr val="222222"/>
              </a:solidFill>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B54A58FB-6E6A-4A00-88E1-BEA350D8551B}"/>
              </a:ext>
            </a:extLst>
          </p:cNvPr>
          <p:cNvSpPr txBox="1"/>
          <p:nvPr/>
        </p:nvSpPr>
        <p:spPr>
          <a:xfrm>
            <a:off x="935422" y="5031482"/>
            <a:ext cx="1032115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s-IN" sz="3200" b="1" i="1" u="none" strike="noStrike" kern="1200" cap="none" spc="0" normalizeH="0" baseline="0" noProof="0" dirty="0">
                <a:ln>
                  <a:noFill/>
                </a:ln>
                <a:solidFill>
                  <a:srgbClr val="000000"/>
                </a:solidFill>
                <a:effectLst/>
                <a:uLnTx/>
                <a:uFillTx/>
                <a:latin typeface="NikoshBAN" panose="02000000000000000000" pitchFamily="2" charset="0"/>
                <a:cs typeface="NikoshBAN" panose="02000000000000000000" pitchFamily="2" charset="0"/>
              </a:rPr>
              <a:t>সর্বশ্রেষ্ঠ ভাস্কর্য হচ্ছে গিজার অতুলনীয় স্ফিংক্‌স। স্ফিংক্‌স হচ্ছে এমন একটি মূর্তি, যার দেহটা সিংহের মতো কিন্তু মুখ মানুষের।</a:t>
            </a:r>
            <a:endParaRPr kumimoji="0" lang="as-IN" sz="3200" b="1" i="0" u="none" strike="noStrike" kern="1200" cap="none" spc="0" normalizeH="0" baseline="0" noProof="0" dirty="0">
              <a:ln>
                <a:noFill/>
              </a:ln>
              <a:solidFill>
                <a:srgbClr val="222222"/>
              </a:solidFill>
              <a:effectLst/>
              <a:uLnTx/>
              <a:uFillTx/>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434FE46D-E821-42C0-8669-22007CC9008C}"/>
              </a:ext>
            </a:extLst>
          </p:cNvPr>
          <p:cNvSpPr txBox="1"/>
          <p:nvPr/>
        </p:nvSpPr>
        <p:spPr>
          <a:xfrm>
            <a:off x="794115" y="626709"/>
            <a:ext cx="1413058"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ভাস্কর্য</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18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0-#ppt_w/2"/>
                                          </p:val>
                                        </p:tav>
                                        <p:tav tm="100000">
                                          <p:val>
                                            <p:strVal val="#ppt_x"/>
                                          </p:val>
                                        </p:tav>
                                      </p:tavLst>
                                    </p:anim>
                                    <p:anim calcmode="lin" valueType="num">
                                      <p:cBhvr additive="base">
                                        <p:cTn id="2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90FDEB-D187-4D06-B23E-A116506DE642}"/>
              </a:ext>
            </a:extLst>
          </p:cNvPr>
          <p:cNvSpPr>
            <a:spLocks noGrp="1"/>
          </p:cNvSpPr>
          <p:nvPr>
            <p:ph type="dt" sz="half" idx="10"/>
          </p:nvPr>
        </p:nvSpPr>
        <p:spPr>
          <a:xfrm>
            <a:off x="10432026" y="6357475"/>
            <a:ext cx="1523375" cy="273844"/>
          </a:xfrm>
        </p:spPr>
        <p:txBody>
          <a:bodyPr/>
          <a:lstStyle/>
          <a:p>
            <a:pPr algn="r" defTabSz="685800">
              <a:defRPr/>
            </a:pPr>
            <a:fld id="{A050A8C0-D349-4820-9A64-5BC8783A4C06}" type="datetime1">
              <a:rPr lang="en-US" sz="1800" b="1">
                <a:solidFill>
                  <a:prstClr val="black"/>
                </a:solidFill>
                <a:latin typeface="Calibri" panose="020F0502020204030204"/>
              </a:rPr>
              <a:pPr algn="r" defTabSz="685800">
                <a:defRPr/>
              </a:pPr>
              <a:t>27-Oct-20</a:t>
            </a:fld>
            <a:endParaRPr lang="en-US" sz="1800" b="1" dirty="0">
              <a:solidFill>
                <a:prstClr val="black"/>
              </a:solidFill>
              <a:latin typeface="Calibri" panose="020F0502020204030204"/>
            </a:endParaRPr>
          </a:p>
        </p:txBody>
      </p:sp>
      <p:grpSp>
        <p:nvGrpSpPr>
          <p:cNvPr id="5" name="Group 4">
            <a:extLst>
              <a:ext uri="{FF2B5EF4-FFF2-40B4-BE49-F238E27FC236}">
                <a16:creationId xmlns:a16="http://schemas.microsoft.com/office/drawing/2014/main" id="{26853A48-0D1B-487F-8E7E-65CAAAF42922}"/>
              </a:ext>
            </a:extLst>
          </p:cNvPr>
          <p:cNvGrpSpPr/>
          <p:nvPr/>
        </p:nvGrpSpPr>
        <p:grpSpPr>
          <a:xfrm>
            <a:off x="2301615" y="4267086"/>
            <a:ext cx="7543800" cy="1246910"/>
            <a:chOff x="1066800" y="3477491"/>
            <a:chExt cx="10058400" cy="1662546"/>
          </a:xfrm>
          <a:scene3d>
            <a:camera prst="perspectiveRelaxed">
              <a:rot lat="17073600" lon="0" rev="0"/>
            </a:camera>
            <a:lightRig rig="balanced" dir="t"/>
          </a:scene3d>
        </p:grpSpPr>
        <p:sp>
          <p:nvSpPr>
            <p:cNvPr id="3" name="Rectangle 2">
              <a:extLst>
                <a:ext uri="{FF2B5EF4-FFF2-40B4-BE49-F238E27FC236}">
                  <a16:creationId xmlns:a16="http://schemas.microsoft.com/office/drawing/2014/main" id="{4DAD1045-0D9A-4633-988B-92E0F3CD6544}"/>
                </a:ext>
              </a:extLst>
            </p:cNvPr>
            <p:cNvSpPr/>
            <p:nvPr/>
          </p:nvSpPr>
          <p:spPr>
            <a:xfrm>
              <a:off x="1066800" y="3477491"/>
              <a:ext cx="10058400" cy="1662546"/>
            </a:xfrm>
            <a:prstGeom prst="rect">
              <a:avLst/>
            </a:prstGeom>
            <a:solidFill>
              <a:schemeClr val="bg2">
                <a:lumMod val="25000"/>
              </a:schemeClr>
            </a:solidFill>
            <a:ln>
              <a:noFill/>
            </a:ln>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Rectangle 3">
              <a:extLst>
                <a:ext uri="{FF2B5EF4-FFF2-40B4-BE49-F238E27FC236}">
                  <a16:creationId xmlns:a16="http://schemas.microsoft.com/office/drawing/2014/main" id="{C4E2A893-2DA8-4C8A-8B64-B1D89FE30AC4}"/>
                </a:ext>
              </a:extLst>
            </p:cNvPr>
            <p:cNvSpPr/>
            <p:nvPr/>
          </p:nvSpPr>
          <p:spPr>
            <a:xfrm>
              <a:off x="1752600" y="3477491"/>
              <a:ext cx="8686800" cy="1662546"/>
            </a:xfrm>
            <a:prstGeom prst="rect">
              <a:avLst/>
            </a:prstGeom>
            <a:solidFill>
              <a:srgbClr val="FB3800"/>
            </a:solidFill>
            <a:ln>
              <a:noFill/>
            </a:ln>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grpSp>
        <p:nvGrpSpPr>
          <p:cNvPr id="6" name="Group 5">
            <a:extLst>
              <a:ext uri="{FF2B5EF4-FFF2-40B4-BE49-F238E27FC236}">
                <a16:creationId xmlns:a16="http://schemas.microsoft.com/office/drawing/2014/main" id="{9D657C91-71BE-45D0-A68F-EAB0598E8ADB}"/>
              </a:ext>
            </a:extLst>
          </p:cNvPr>
          <p:cNvGrpSpPr/>
          <p:nvPr/>
        </p:nvGrpSpPr>
        <p:grpSpPr>
          <a:xfrm>
            <a:off x="2674495" y="3481976"/>
            <a:ext cx="6789420" cy="1246910"/>
            <a:chOff x="1066800" y="3477491"/>
            <a:chExt cx="10058400" cy="1662546"/>
          </a:xfrm>
          <a:scene3d>
            <a:camera prst="perspectiveRelaxed">
              <a:rot lat="17073600" lon="0" rev="0"/>
            </a:camera>
            <a:lightRig rig="balanced" dir="t"/>
          </a:scene3d>
        </p:grpSpPr>
        <p:sp>
          <p:nvSpPr>
            <p:cNvPr id="7" name="Rectangle 6">
              <a:extLst>
                <a:ext uri="{FF2B5EF4-FFF2-40B4-BE49-F238E27FC236}">
                  <a16:creationId xmlns:a16="http://schemas.microsoft.com/office/drawing/2014/main" id="{E18D49F7-3D9A-4907-8D59-893FD6980876}"/>
                </a:ext>
              </a:extLst>
            </p:cNvPr>
            <p:cNvSpPr/>
            <p:nvPr/>
          </p:nvSpPr>
          <p:spPr>
            <a:xfrm>
              <a:off x="1066800" y="3477491"/>
              <a:ext cx="10058400" cy="1662546"/>
            </a:xfrm>
            <a:prstGeom prst="rect">
              <a:avLst/>
            </a:prstGeom>
            <a:solidFill>
              <a:schemeClr val="bg2">
                <a:lumMod val="25000"/>
              </a:schemeClr>
            </a:solidFill>
            <a:ln>
              <a:noFill/>
            </a:ln>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AD348F5C-BF19-4097-BBCD-6668E3CD20AE}"/>
                </a:ext>
              </a:extLst>
            </p:cNvPr>
            <p:cNvSpPr/>
            <p:nvPr/>
          </p:nvSpPr>
          <p:spPr>
            <a:xfrm>
              <a:off x="1752600" y="3477491"/>
              <a:ext cx="8686800" cy="1662546"/>
            </a:xfrm>
            <a:prstGeom prst="rect">
              <a:avLst/>
            </a:prstGeom>
            <a:solidFill>
              <a:srgbClr val="FB3800"/>
            </a:solidFill>
            <a:ln>
              <a:noFill/>
            </a:ln>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grpSp>
        <p:nvGrpSpPr>
          <p:cNvPr id="9" name="Group 8">
            <a:extLst>
              <a:ext uri="{FF2B5EF4-FFF2-40B4-BE49-F238E27FC236}">
                <a16:creationId xmlns:a16="http://schemas.microsoft.com/office/drawing/2014/main" id="{2CBB2A4E-1321-4B45-BC24-8540C6FC2176}"/>
              </a:ext>
            </a:extLst>
          </p:cNvPr>
          <p:cNvGrpSpPr/>
          <p:nvPr/>
        </p:nvGrpSpPr>
        <p:grpSpPr>
          <a:xfrm>
            <a:off x="2886664" y="2781355"/>
            <a:ext cx="6377940" cy="1246910"/>
            <a:chOff x="1066800" y="3477491"/>
            <a:chExt cx="10058400" cy="1662546"/>
          </a:xfrm>
          <a:scene3d>
            <a:camera prst="perspectiveRelaxed">
              <a:rot lat="17073600" lon="0" rev="0"/>
            </a:camera>
            <a:lightRig rig="balanced" dir="t"/>
          </a:scene3d>
        </p:grpSpPr>
        <p:sp>
          <p:nvSpPr>
            <p:cNvPr id="10" name="Rectangle 9">
              <a:extLst>
                <a:ext uri="{FF2B5EF4-FFF2-40B4-BE49-F238E27FC236}">
                  <a16:creationId xmlns:a16="http://schemas.microsoft.com/office/drawing/2014/main" id="{172D4FC1-A8F5-466E-B1C5-6236B968820B}"/>
                </a:ext>
              </a:extLst>
            </p:cNvPr>
            <p:cNvSpPr/>
            <p:nvPr/>
          </p:nvSpPr>
          <p:spPr>
            <a:xfrm>
              <a:off x="1066800" y="3477491"/>
              <a:ext cx="10058400" cy="1662546"/>
            </a:xfrm>
            <a:prstGeom prst="rect">
              <a:avLst/>
            </a:prstGeom>
            <a:solidFill>
              <a:schemeClr val="bg2">
                <a:lumMod val="25000"/>
              </a:schemeClr>
            </a:solidFill>
            <a:ln>
              <a:noFill/>
            </a:ln>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468900D3-BE38-4C89-9211-9BEBFCB48C06}"/>
                </a:ext>
              </a:extLst>
            </p:cNvPr>
            <p:cNvSpPr/>
            <p:nvPr/>
          </p:nvSpPr>
          <p:spPr>
            <a:xfrm>
              <a:off x="1752600" y="3477491"/>
              <a:ext cx="8686800" cy="1662546"/>
            </a:xfrm>
            <a:prstGeom prst="rect">
              <a:avLst/>
            </a:prstGeom>
            <a:solidFill>
              <a:srgbClr val="FB3800"/>
            </a:solidFill>
            <a:ln>
              <a:noFill/>
            </a:ln>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12" name="Rectangle 11">
            <a:extLst>
              <a:ext uri="{FF2B5EF4-FFF2-40B4-BE49-F238E27FC236}">
                <a16:creationId xmlns:a16="http://schemas.microsoft.com/office/drawing/2014/main" id="{252CD9B6-18DD-4508-8604-4B0DF06E0F48}"/>
              </a:ext>
            </a:extLst>
          </p:cNvPr>
          <p:cNvSpPr/>
          <p:nvPr/>
        </p:nvSpPr>
        <p:spPr>
          <a:xfrm>
            <a:off x="3362256" y="147484"/>
            <a:ext cx="5358957" cy="3121771"/>
          </a:xfrm>
          <a:prstGeom prst="rect">
            <a:avLst/>
          </a:prstGeom>
          <a:solidFill>
            <a:srgbClr val="FF6733"/>
          </a:solidFill>
          <a:ln>
            <a:noFill/>
          </a:ln>
          <a:scene3d>
            <a:camera prst="orthographicFront"/>
            <a:lightRig rig="threePt" dir="t"/>
          </a:scene3d>
          <a:sp3d extrusionH="63500">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700" dirty="0">
                <a:solidFill>
                  <a:srgbClr val="767272"/>
                </a:solidFill>
                <a:latin typeface="Algerian" panose="04020705040A02060702" pitchFamily="82" charset="0"/>
              </a:rPr>
              <a:t>MD. NURUL ISLAM TARAFDER</a:t>
            </a:r>
          </a:p>
          <a:p>
            <a:pPr algn="ctr" defTabSz="685800">
              <a:defRPr/>
            </a:pPr>
            <a:r>
              <a:rPr lang="en-US" sz="2700" dirty="0">
                <a:solidFill>
                  <a:srgbClr val="767272"/>
                </a:solidFill>
                <a:latin typeface="Algerian" panose="04020705040A02060702" pitchFamily="82" charset="0"/>
              </a:rPr>
              <a:t>HEADTEACHER</a:t>
            </a:r>
          </a:p>
          <a:p>
            <a:pPr algn="ctr" defTabSz="685800">
              <a:defRPr/>
            </a:pPr>
            <a:r>
              <a:rPr lang="en-US" sz="2400" dirty="0" err="1">
                <a:solidFill>
                  <a:srgbClr val="767272"/>
                </a:solidFill>
                <a:latin typeface="Algerian" panose="04020705040A02060702" pitchFamily="82" charset="0"/>
              </a:rPr>
              <a:t>Sherua</a:t>
            </a:r>
            <a:r>
              <a:rPr lang="en-US" sz="2400" dirty="0">
                <a:solidFill>
                  <a:srgbClr val="767272"/>
                </a:solidFill>
                <a:latin typeface="Algerian" panose="04020705040A02060702" pitchFamily="82" charset="0"/>
              </a:rPr>
              <a:t> Adarsha High School </a:t>
            </a:r>
          </a:p>
          <a:p>
            <a:pPr algn="ctr" defTabSz="685800">
              <a:defRPr/>
            </a:pPr>
            <a:r>
              <a:rPr lang="en-US" sz="2700" dirty="0" err="1">
                <a:solidFill>
                  <a:srgbClr val="767272"/>
                </a:solidFill>
                <a:latin typeface="Algerian" panose="04020705040A02060702" pitchFamily="82" charset="0"/>
              </a:rPr>
              <a:t>Sherpur</a:t>
            </a:r>
            <a:r>
              <a:rPr lang="en-US" sz="2700" dirty="0">
                <a:solidFill>
                  <a:srgbClr val="767272"/>
                </a:solidFill>
                <a:latin typeface="Algerian" panose="04020705040A02060702" pitchFamily="82" charset="0"/>
              </a:rPr>
              <a:t>, </a:t>
            </a:r>
            <a:r>
              <a:rPr lang="en-US" sz="2700" dirty="0" err="1">
                <a:solidFill>
                  <a:srgbClr val="767272"/>
                </a:solidFill>
                <a:latin typeface="Algerian" panose="04020705040A02060702" pitchFamily="82" charset="0"/>
              </a:rPr>
              <a:t>Bogura</a:t>
            </a:r>
            <a:r>
              <a:rPr lang="en-US" sz="2700" dirty="0">
                <a:solidFill>
                  <a:srgbClr val="767272"/>
                </a:solidFill>
                <a:latin typeface="Algerian" panose="04020705040A02060702" pitchFamily="82" charset="0"/>
              </a:rPr>
              <a:t> </a:t>
            </a:r>
          </a:p>
        </p:txBody>
      </p:sp>
      <p:grpSp>
        <p:nvGrpSpPr>
          <p:cNvPr id="13" name="Group 12">
            <a:extLst>
              <a:ext uri="{FF2B5EF4-FFF2-40B4-BE49-F238E27FC236}">
                <a16:creationId xmlns:a16="http://schemas.microsoft.com/office/drawing/2014/main" id="{CF046712-E807-4655-891E-430516232F53}"/>
              </a:ext>
            </a:extLst>
          </p:cNvPr>
          <p:cNvGrpSpPr/>
          <p:nvPr/>
        </p:nvGrpSpPr>
        <p:grpSpPr>
          <a:xfrm>
            <a:off x="959636" y="995492"/>
            <a:ext cx="3217886" cy="4706227"/>
            <a:chOff x="-752485" y="184321"/>
            <a:chExt cx="4290514" cy="6274969"/>
          </a:xfrm>
        </p:grpSpPr>
        <p:pic>
          <p:nvPicPr>
            <p:cNvPr id="14" name="Picture 13">
              <a:extLst>
                <a:ext uri="{FF2B5EF4-FFF2-40B4-BE49-F238E27FC236}">
                  <a16:creationId xmlns:a16="http://schemas.microsoft.com/office/drawing/2014/main" id="{4E4D2C16-DB98-47BD-B21F-7FE91DCBA46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781" b="99659" l="23746" r="67742">
                          <a14:foregroundMark x1="46505" y1="8866" x2="51523" y2="17136"/>
                          <a14:foregroundMark x1="38172" y1="30861" x2="29211" y2="37340"/>
                          <a14:foregroundMark x1="52957" y1="11679" x2="54749" y2="20546"/>
                          <a14:foregroundMark x1="67008" y1="44346" x2="66935" y2="53879"/>
                          <a14:foregroundMark x1="66935" y1="53879" x2="67742" y2="55158"/>
                          <a14:foregroundMark x1="33513" y1="71952" x2="37814" y2="99659"/>
                          <a14:foregroundMark x1="59050" y1="74680" x2="54391" y2="99318"/>
                          <a14:foregroundMark x1="54529" y1="16728" x2="55466" y2="20887"/>
                          <a14:foregroundMark x1="53315" y1="11338" x2="54383" y2="16079"/>
                          <a14:foregroundMark x1="54032" y1="23615" x2="53934" y2="23956"/>
                          <a14:foregroundMark x1="47670" y1="9719" x2="43728" y2="11338"/>
                          <a14:foregroundMark x1="24014" y1="49020" x2="23746" y2="50213"/>
                          <a14:backgroundMark x1="58333" y1="10997" x2="61559" y2="15772"/>
                          <a14:backgroundMark x1="57616" y1="20205" x2="57258" y2="28133"/>
                          <a14:backgroundMark x1="68011" y1="42370" x2="69982" y2="45524"/>
                          <a14:backgroundMark x1="67025" y1="42029" x2="68011" y2="43905"/>
                          <a14:backgroundMark x1="55376" y1="15431" x2="56989" y2="17306"/>
                          <a14:backgroundMark x1="54032" y1="24297" x2="53674" y2="27110"/>
                          <a14:backgroundMark x1="54032" y1="23956" x2="54032" y2="27110"/>
                        </a14:backgroundRemoval>
                      </a14:imgEffect>
                    </a14:imgLayer>
                  </a14:imgProps>
                </a:ext>
                <a:ext uri="{28A0092B-C50C-407E-A947-70E740481C1C}">
                  <a14:useLocalDpi xmlns:a14="http://schemas.microsoft.com/office/drawing/2010/main" val="0"/>
                </a:ext>
              </a:extLst>
            </a:blip>
            <a:srcRect l="19340" r="28041"/>
            <a:stretch/>
          </p:blipFill>
          <p:spPr>
            <a:xfrm>
              <a:off x="108435" y="184321"/>
              <a:ext cx="2190640" cy="4375824"/>
            </a:xfrm>
            <a:prstGeom prst="rect">
              <a:avLst/>
            </a:prstGeom>
            <a:scene3d>
              <a:camera prst="perspectiveLeft">
                <a:rot lat="0" lon="600000" rev="0"/>
              </a:camera>
              <a:lightRig rig="balanced" dir="t"/>
            </a:scene3d>
            <a:sp3d>
              <a:bevelT prst="convex"/>
            </a:sp3d>
          </p:spPr>
        </p:pic>
        <p:pic>
          <p:nvPicPr>
            <p:cNvPr id="3074" name="Picture 2" descr="China School Furniture Wooden Lecture Table Podium Rostrum for ...">
              <a:extLst>
                <a:ext uri="{FF2B5EF4-FFF2-40B4-BE49-F238E27FC236}">
                  <a16:creationId xmlns:a16="http://schemas.microsoft.com/office/drawing/2014/main" id="{C1E6733D-E0DB-47CF-84B5-7A45265C33F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21" b="92857" l="9821" r="89732">
                          <a14:foregroundMark x1="35714" y1="89286" x2="53125" y2="92857"/>
                          <a14:foregroundMark x1="53125" y1="92857" x2="59375" y2="91518"/>
                        </a14:backgroundRemoval>
                      </a14:imgEffect>
                    </a14:imgLayer>
                  </a14:imgProps>
                </a:ext>
                <a:ext uri="{28A0092B-C50C-407E-A947-70E740481C1C}">
                  <a14:useLocalDpi xmlns:a14="http://schemas.microsoft.com/office/drawing/2010/main" val="0"/>
                </a:ext>
              </a:extLst>
            </a:blip>
            <a:srcRect/>
            <a:stretch>
              <a:fillRect/>
            </a:stretch>
          </p:blipFill>
          <p:spPr bwMode="auto">
            <a:xfrm>
              <a:off x="-752485" y="2747955"/>
              <a:ext cx="4290514" cy="371133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Frame 14">
            <a:extLst>
              <a:ext uri="{FF2B5EF4-FFF2-40B4-BE49-F238E27FC236}">
                <a16:creationId xmlns:a16="http://schemas.microsoft.com/office/drawing/2014/main" id="{20AAC883-A48C-4CA4-BD74-D394E4FC9992}"/>
              </a:ext>
            </a:extLst>
          </p:cNvPr>
          <p:cNvSpPr/>
          <p:nvPr/>
        </p:nvSpPr>
        <p:spPr>
          <a:xfrm>
            <a:off x="0" y="0"/>
            <a:ext cx="12192000" cy="6858000"/>
          </a:xfrm>
          <a:prstGeom prst="frame">
            <a:avLst>
              <a:gd name="adj1" fmla="val 239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22F8CB6E-816E-4CBA-8676-382C1FEB90A2}"/>
              </a:ext>
            </a:extLst>
          </p:cNvPr>
          <p:cNvSpPr txBox="1"/>
          <p:nvPr/>
        </p:nvSpPr>
        <p:spPr>
          <a:xfrm rot="19033788">
            <a:off x="-320989" y="958039"/>
            <a:ext cx="3510116" cy="1015663"/>
          </a:xfrm>
          <a:prstGeom prst="rect">
            <a:avLst/>
          </a:prstGeom>
          <a:noFill/>
        </p:spPr>
        <p:txBody>
          <a:bodyPr wrap="square" rtlCol="0">
            <a:spAutoFit/>
          </a:bodyPr>
          <a:lstStyle/>
          <a:p>
            <a:r>
              <a:rPr lang="en-US" sz="6000" dirty="0">
                <a:latin typeface="Algerian" panose="04020705040A02060702" pitchFamily="82" charset="0"/>
              </a:rPr>
              <a:t>IDENTITY</a:t>
            </a:r>
          </a:p>
        </p:txBody>
      </p:sp>
    </p:spTree>
    <p:extLst>
      <p:ext uri="{BB962C8B-B14F-4D97-AF65-F5344CB8AC3E}">
        <p14:creationId xmlns:p14="http://schemas.microsoft.com/office/powerpoint/2010/main" val="33407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2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000"/>
                                        <p:tgtEl>
                                          <p:spTgt spid="9"/>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par>
                          <p:cTn id="18" fill="hold">
                            <p:stCondLst>
                              <p:cond delay="4000"/>
                            </p:stCondLst>
                            <p:childTnLst>
                              <p:par>
                                <p:cTn id="19" presetID="6" presetClass="entr" presetSubtype="3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out)">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C8E4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98" y="746213"/>
            <a:ext cx="4070269" cy="33446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731" y="672801"/>
            <a:ext cx="4040970" cy="3418017"/>
          </a:xfrm>
          <a:prstGeom prst="rect">
            <a:avLst/>
          </a:prstGeom>
        </p:spPr>
      </p:pic>
      <p:sp>
        <p:nvSpPr>
          <p:cNvPr id="4" name="TextBox 3"/>
          <p:cNvSpPr txBox="1"/>
          <p:nvPr/>
        </p:nvSpPr>
        <p:spPr>
          <a:xfrm>
            <a:off x="4824589" y="884712"/>
            <a:ext cx="2537913" cy="2554545"/>
          </a:xfrm>
          <a:prstGeom prst="rect">
            <a:avLst/>
          </a:prstGeom>
          <a:noFill/>
        </p:spPr>
        <p:txBody>
          <a:bodyPr wrap="square" rtlCol="0">
            <a:spAutoFit/>
          </a:bodyPr>
          <a:lstStyle/>
          <a:p>
            <a:pPr algn="ctr"/>
            <a:r>
              <a:rPr lang="en-US" sz="4000" b="1" i="1" dirty="0">
                <a:latin typeface="NikoshBAN" panose="02000000000000000000" pitchFamily="2" charset="0"/>
                <a:cs typeface="NikoshBAN" panose="02000000000000000000" pitchFamily="2" charset="0"/>
              </a:rPr>
              <a:t> </a:t>
            </a:r>
            <a:r>
              <a:rPr lang="en-US" sz="4000" b="1" i="1" dirty="0" err="1">
                <a:latin typeface="NikoshBAN" panose="02000000000000000000" pitchFamily="2" charset="0"/>
                <a:cs typeface="NikoshBAN" panose="02000000000000000000" pitchFamily="2" charset="0"/>
              </a:rPr>
              <a:t>লিখন</a:t>
            </a:r>
            <a:r>
              <a:rPr lang="en-US" sz="4000" b="1" i="1" dirty="0">
                <a:latin typeface="NikoshBAN" panose="02000000000000000000" pitchFamily="2" charset="0"/>
                <a:cs typeface="NikoshBAN" panose="02000000000000000000" pitchFamily="2" charset="0"/>
              </a:rPr>
              <a:t>  </a:t>
            </a:r>
            <a:r>
              <a:rPr lang="en-US" sz="4000" b="1" i="1" dirty="0" err="1">
                <a:latin typeface="NikoshBAN" panose="02000000000000000000" pitchFamily="2" charset="0"/>
                <a:cs typeface="NikoshBAN" panose="02000000000000000000" pitchFamily="2" charset="0"/>
              </a:rPr>
              <a:t>পদ্ধতি</a:t>
            </a:r>
            <a:endParaRPr lang="en-US" sz="4000" b="1" i="1" dirty="0">
              <a:latin typeface="NikoshBAN" panose="02000000000000000000" pitchFamily="2" charset="0"/>
              <a:cs typeface="NikoshBAN" panose="02000000000000000000" pitchFamily="2" charset="0"/>
            </a:endParaRPr>
          </a:p>
          <a:p>
            <a:pPr algn="ctr"/>
            <a:r>
              <a:rPr lang="en-US" sz="4000" b="1" i="1" dirty="0">
                <a:latin typeface="NikoshBAN" panose="02000000000000000000" pitchFamily="2" charset="0"/>
                <a:cs typeface="NikoshBAN" panose="02000000000000000000" pitchFamily="2" charset="0"/>
              </a:rPr>
              <a:t> </a:t>
            </a:r>
            <a:r>
              <a:rPr lang="en-US" sz="4000" b="1" i="1" dirty="0" err="1">
                <a:latin typeface="NikoshBAN" panose="02000000000000000000" pitchFamily="2" charset="0"/>
                <a:cs typeface="NikoshBAN" panose="02000000000000000000" pitchFamily="2" charset="0"/>
              </a:rPr>
              <a:t>মিশরীয়</a:t>
            </a:r>
            <a:r>
              <a:rPr lang="en-US" sz="4000" b="1" i="1" dirty="0">
                <a:latin typeface="NikoshBAN" panose="02000000000000000000" pitchFamily="2" charset="0"/>
                <a:cs typeface="NikoshBAN" panose="02000000000000000000" pitchFamily="2" charset="0"/>
              </a:rPr>
              <a:t> </a:t>
            </a:r>
            <a:r>
              <a:rPr lang="en-US" sz="4000" b="1" i="1" dirty="0" err="1">
                <a:latin typeface="NikoshBAN" panose="02000000000000000000" pitchFamily="2" charset="0"/>
                <a:cs typeface="NikoshBAN" panose="02000000000000000000" pitchFamily="2" charset="0"/>
              </a:rPr>
              <a:t>সভ্যতার</a:t>
            </a:r>
            <a:r>
              <a:rPr lang="en-US" sz="4000" b="1" i="1" dirty="0">
                <a:latin typeface="NikoshBAN" panose="02000000000000000000" pitchFamily="2" charset="0"/>
                <a:cs typeface="NikoshBAN" panose="02000000000000000000" pitchFamily="2" charset="0"/>
              </a:rPr>
              <a:t>  </a:t>
            </a:r>
            <a:r>
              <a:rPr lang="en-US" sz="4000" b="1" i="1" dirty="0" err="1">
                <a:latin typeface="NikoshBAN" panose="02000000000000000000" pitchFamily="2" charset="0"/>
                <a:cs typeface="NikoshBAN" panose="02000000000000000000" pitchFamily="2" charset="0"/>
              </a:rPr>
              <a:t>অবদান</a:t>
            </a:r>
            <a:r>
              <a:rPr lang="en-US" sz="4000" b="1" i="1" dirty="0">
                <a:latin typeface="NikoshBAN" panose="02000000000000000000" pitchFamily="2" charset="0"/>
                <a:cs typeface="NikoshBAN" panose="02000000000000000000" pitchFamily="2" charset="0"/>
              </a:rPr>
              <a:t>  । </a:t>
            </a:r>
          </a:p>
        </p:txBody>
      </p:sp>
      <p:sp>
        <p:nvSpPr>
          <p:cNvPr id="5" name="Date Placeholder 4">
            <a:extLst>
              <a:ext uri="{FF2B5EF4-FFF2-40B4-BE49-F238E27FC236}">
                <a16:creationId xmlns:a16="http://schemas.microsoft.com/office/drawing/2014/main" id="{BE41C191-304B-4EAA-813B-FD9E0F7D0927}"/>
              </a:ext>
            </a:extLst>
          </p:cNvPr>
          <p:cNvSpPr>
            <a:spLocks noGrp="1"/>
          </p:cNvSpPr>
          <p:nvPr>
            <p:ph type="dt" sz="half" idx="10"/>
          </p:nvPr>
        </p:nvSpPr>
        <p:spPr>
          <a:xfrm>
            <a:off x="10109253" y="6511694"/>
            <a:ext cx="1600200" cy="279400"/>
          </a:xfrm>
        </p:spPr>
        <p:txBody>
          <a:bodyPr/>
          <a:lstStyle/>
          <a:p>
            <a:fld id="{9BAEE8B9-430F-4470-85C7-21405E537E43}" type="datetime1">
              <a:rPr lang="en-US" sz="2000" smtClean="0"/>
              <a:t>27-Oct-20</a:t>
            </a:fld>
            <a:endParaRPr lang="en-US" sz="2000" dirty="0"/>
          </a:p>
        </p:txBody>
      </p:sp>
      <p:sp>
        <p:nvSpPr>
          <p:cNvPr id="7" name="TextBox 6">
            <a:extLst>
              <a:ext uri="{FF2B5EF4-FFF2-40B4-BE49-F238E27FC236}">
                <a16:creationId xmlns:a16="http://schemas.microsoft.com/office/drawing/2014/main" id="{1A84146A-342F-40C3-BF5B-B171B2F45D34}"/>
              </a:ext>
            </a:extLst>
          </p:cNvPr>
          <p:cNvSpPr txBox="1"/>
          <p:nvPr/>
        </p:nvSpPr>
        <p:spPr>
          <a:xfrm>
            <a:off x="801843" y="4116316"/>
            <a:ext cx="10583403" cy="2369880"/>
          </a:xfrm>
          <a:prstGeom prst="rect">
            <a:avLst/>
          </a:prstGeom>
          <a:noFill/>
        </p:spPr>
        <p:txBody>
          <a:bodyPr wrap="square">
            <a:spAutoFit/>
          </a:bodyPr>
          <a:lstStyle/>
          <a:p>
            <a:pPr algn="just"/>
            <a:r>
              <a:rPr lang="as-IN" sz="3600" b="1" i="0" u="sng" dirty="0">
                <a:solidFill>
                  <a:srgbClr val="D6A656"/>
                </a:solidFill>
                <a:effectLst/>
                <a:latin typeface="NikoshBAN" panose="02000000000000000000" pitchFamily="2" charset="0"/>
                <a:cs typeface="NikoshBAN" panose="02000000000000000000" pitchFamily="2" charset="0"/>
              </a:rPr>
              <a:t>মিশরীয় সভ্যতার অন্যতম প্রধান বৈশিষ্ট্য ছিল লিপি বা অক্ষর আবিষ্কার।</a:t>
            </a:r>
          </a:p>
          <a:p>
            <a:pPr algn="just"/>
            <a:r>
              <a:rPr lang="as-IN" sz="2800" b="1" i="0" dirty="0">
                <a:solidFill>
                  <a:srgbClr val="000000"/>
                </a:solidFill>
                <a:effectLst/>
                <a:latin typeface="NikoshBAN" panose="02000000000000000000" pitchFamily="2" charset="0"/>
                <a:cs typeface="NikoshBAN" panose="02000000000000000000" pitchFamily="2" charset="0"/>
              </a:rPr>
              <a:t>নগর সভ্যতা বিকাশের সঙ্গে সঙ্গে মিশরীয় লিখনপদ্ধতির উদ্ভব ঘটে।</a:t>
            </a:r>
            <a:r>
              <a:rPr lang="en-US" sz="2800" b="1" dirty="0">
                <a:solidFill>
                  <a:srgbClr val="222222"/>
                </a:solidFill>
                <a:latin typeface="NikoshBAN" panose="02000000000000000000" pitchFamily="2" charset="0"/>
                <a:cs typeface="NikoshBAN" panose="02000000000000000000" pitchFamily="2" charset="0"/>
              </a:rPr>
              <a:t> </a:t>
            </a:r>
            <a:r>
              <a:rPr lang="as-IN" sz="2800" b="1" i="1" dirty="0">
                <a:solidFill>
                  <a:srgbClr val="000000"/>
                </a:solidFill>
                <a:effectLst/>
                <a:latin typeface="NikoshBAN" panose="02000000000000000000" pitchFamily="2" charset="0"/>
                <a:cs typeface="NikoshBAN" panose="02000000000000000000" pitchFamily="2" charset="0"/>
              </a:rPr>
              <a:t>পাঁচ হাজার বছর পূর্বে তারা সর্বপ্রথম ২৪টি ব্যঞ্জনবর্ণের বর্ণমালা আবিষ্কার করে।</a:t>
            </a:r>
            <a:r>
              <a:rPr lang="en-US" sz="2800" b="1" dirty="0">
                <a:solidFill>
                  <a:srgbClr val="222222"/>
                </a:solidFill>
                <a:latin typeface="NikoshBAN" panose="02000000000000000000" pitchFamily="2" charset="0"/>
                <a:cs typeface="NikoshBAN" panose="02000000000000000000" pitchFamily="2" charset="0"/>
              </a:rPr>
              <a:t> </a:t>
            </a:r>
            <a:r>
              <a:rPr lang="as-IN" sz="2800" b="1" i="0" dirty="0">
                <a:solidFill>
                  <a:srgbClr val="000000"/>
                </a:solidFill>
                <a:effectLst/>
                <a:latin typeface="NikoshBAN" panose="02000000000000000000" pitchFamily="2" charset="0"/>
                <a:cs typeface="NikoshBAN" panose="02000000000000000000" pitchFamily="2" charset="0"/>
              </a:rPr>
              <a:t>প্রথম দিকে ছবি এঁকে তারা মনের ভাব প্রকাশ করত।</a:t>
            </a:r>
            <a:r>
              <a:rPr lang="en-US" sz="2800" b="1" dirty="0">
                <a:solidFill>
                  <a:srgbClr val="222222"/>
                </a:solidFill>
                <a:latin typeface="NikoshBAN" panose="02000000000000000000" pitchFamily="2" charset="0"/>
                <a:cs typeface="NikoshBAN" panose="02000000000000000000" pitchFamily="2" charset="0"/>
              </a:rPr>
              <a:t> </a:t>
            </a:r>
            <a:r>
              <a:rPr lang="as-IN" sz="2800" b="1" i="1" dirty="0">
                <a:solidFill>
                  <a:srgbClr val="000000"/>
                </a:solidFill>
                <a:effectLst/>
                <a:latin typeface="NikoshBAN" panose="02000000000000000000" pitchFamily="2" charset="0"/>
                <a:cs typeface="NikoshBAN" panose="02000000000000000000" pitchFamily="2" charset="0"/>
              </a:rPr>
              <a:t>এই লিখন পদ্ধতির নাম ছিল চিত্রলিপি।</a:t>
            </a:r>
            <a:r>
              <a:rPr lang="en-US" sz="2800" b="1" dirty="0">
                <a:solidFill>
                  <a:srgbClr val="222222"/>
                </a:solidFill>
                <a:latin typeface="NikoshBAN" panose="02000000000000000000" pitchFamily="2" charset="0"/>
                <a:cs typeface="NikoshBAN" panose="02000000000000000000" pitchFamily="2" charset="0"/>
              </a:rPr>
              <a:t> </a:t>
            </a:r>
            <a:r>
              <a:rPr lang="as-IN" sz="2800" b="1" i="0" dirty="0">
                <a:solidFill>
                  <a:srgbClr val="000000"/>
                </a:solidFill>
                <a:effectLst/>
                <a:latin typeface="NikoshBAN" panose="02000000000000000000" pitchFamily="2" charset="0"/>
                <a:cs typeface="NikoshBAN" panose="02000000000000000000" pitchFamily="2" charset="0"/>
              </a:rPr>
              <a:t>এই চিত্রলিপিকে বলা হয় ‘হায়ারেগ্লিফিক’ বা পবিত্র অক্ষর।</a:t>
            </a:r>
            <a:endParaRPr lang="as-IN" sz="2800" b="1" i="0" dirty="0">
              <a:solidFill>
                <a:srgbClr val="222222"/>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5803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4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laid">
          <a:fgClr>
            <a:srgbClr val="7030A0"/>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182778" y="1437486"/>
            <a:ext cx="3293100" cy="278155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16122" y="690180"/>
            <a:ext cx="10759755" cy="707886"/>
          </a:xfrm>
          <a:prstGeom prst="rect">
            <a:avLst/>
          </a:prstGeom>
          <a:noFill/>
        </p:spPr>
        <p:txBody>
          <a:bodyPr wrap="square" rtlCol="0">
            <a:spAutoFit/>
          </a:bodyPr>
          <a:lstStyle/>
          <a:p>
            <a:pPr algn="ctr"/>
            <a:r>
              <a:rPr lang="en-US" sz="4000" b="1" i="1" dirty="0">
                <a:solidFill>
                  <a:srgbClr val="091430"/>
                </a:solidFill>
                <a:latin typeface="NikoshBAN" panose="02000000000000000000" pitchFamily="2" charset="0"/>
                <a:cs typeface="NikoshBAN" panose="02000000000000000000" pitchFamily="2" charset="0"/>
              </a:rPr>
              <a:t>৩৬৫ </a:t>
            </a:r>
            <a:r>
              <a:rPr lang="en-US" sz="4000" b="1" i="1" dirty="0" err="1">
                <a:solidFill>
                  <a:srgbClr val="091430"/>
                </a:solidFill>
                <a:latin typeface="NikoshBAN" panose="02000000000000000000" pitchFamily="2" charset="0"/>
                <a:cs typeface="NikoshBAN" panose="02000000000000000000" pitchFamily="2" charset="0"/>
              </a:rPr>
              <a:t>দিনে</a:t>
            </a:r>
            <a:r>
              <a:rPr lang="en-US" sz="4000" b="1" i="1" dirty="0">
                <a:solidFill>
                  <a:srgbClr val="091430"/>
                </a:solidFill>
                <a:latin typeface="NikoshBAN" panose="02000000000000000000" pitchFamily="2" charset="0"/>
                <a:cs typeface="NikoshBAN" panose="02000000000000000000" pitchFamily="2" charset="0"/>
              </a:rPr>
              <a:t> </a:t>
            </a:r>
            <a:r>
              <a:rPr lang="en-US" sz="4000" b="1" i="1" dirty="0" err="1">
                <a:solidFill>
                  <a:srgbClr val="091430"/>
                </a:solidFill>
                <a:latin typeface="NikoshBAN" panose="02000000000000000000" pitchFamily="2" charset="0"/>
                <a:cs typeface="NikoshBAN" panose="02000000000000000000" pitchFamily="2" charset="0"/>
              </a:rPr>
              <a:t>বছর</a:t>
            </a:r>
            <a:r>
              <a:rPr lang="en-US" sz="4000" b="1" i="1" dirty="0">
                <a:solidFill>
                  <a:srgbClr val="091430"/>
                </a:solidFill>
                <a:latin typeface="NikoshBAN" panose="02000000000000000000" pitchFamily="2" charset="0"/>
                <a:cs typeface="NikoshBAN" panose="02000000000000000000" pitchFamily="2" charset="0"/>
              </a:rPr>
              <a:t> </a:t>
            </a:r>
            <a:r>
              <a:rPr lang="en-US" sz="4000" b="1" i="1" dirty="0" err="1">
                <a:solidFill>
                  <a:srgbClr val="091430"/>
                </a:solidFill>
                <a:latin typeface="NikoshBAN" panose="02000000000000000000" pitchFamily="2" charset="0"/>
                <a:cs typeface="NikoshBAN" panose="02000000000000000000" pitchFamily="2" charset="0"/>
              </a:rPr>
              <a:t>এই</a:t>
            </a:r>
            <a:r>
              <a:rPr lang="en-US" sz="4000" b="1" i="1" dirty="0">
                <a:solidFill>
                  <a:srgbClr val="091430"/>
                </a:solidFill>
                <a:latin typeface="NikoshBAN" panose="02000000000000000000" pitchFamily="2" charset="0"/>
                <a:cs typeface="NikoshBAN" panose="02000000000000000000" pitchFamily="2" charset="0"/>
              </a:rPr>
              <a:t> </a:t>
            </a:r>
            <a:r>
              <a:rPr lang="en-US" sz="4000" b="1" i="1" dirty="0" err="1">
                <a:solidFill>
                  <a:srgbClr val="091430"/>
                </a:solidFill>
                <a:latin typeface="NikoshBAN" panose="02000000000000000000" pitchFamily="2" charset="0"/>
                <a:cs typeface="NikoshBAN" panose="02000000000000000000" pitchFamily="2" charset="0"/>
              </a:rPr>
              <a:t>হিসেবের</a:t>
            </a:r>
            <a:r>
              <a:rPr lang="en-US" sz="4000" b="1" i="1" dirty="0">
                <a:solidFill>
                  <a:srgbClr val="091430"/>
                </a:solidFill>
                <a:latin typeface="NikoshBAN" panose="02000000000000000000" pitchFamily="2" charset="0"/>
                <a:cs typeface="NikoshBAN" panose="02000000000000000000" pitchFamily="2" charset="0"/>
              </a:rPr>
              <a:t> </a:t>
            </a:r>
            <a:r>
              <a:rPr lang="en-US" sz="4000" b="1" i="1" dirty="0" err="1">
                <a:solidFill>
                  <a:srgbClr val="091430"/>
                </a:solidFill>
                <a:latin typeface="NikoshBAN" panose="02000000000000000000" pitchFamily="2" charset="0"/>
                <a:cs typeface="NikoshBAN" panose="02000000000000000000" pitchFamily="2" charset="0"/>
              </a:rPr>
              <a:t>আবিষ্কারক</a:t>
            </a:r>
            <a:r>
              <a:rPr lang="en-US" sz="4000" b="1" i="1" dirty="0">
                <a:solidFill>
                  <a:srgbClr val="091430"/>
                </a:solidFill>
                <a:latin typeface="NikoshBAN" panose="02000000000000000000" pitchFamily="2" charset="0"/>
                <a:cs typeface="NikoshBAN" panose="02000000000000000000" pitchFamily="2" charset="0"/>
              </a:rPr>
              <a:t> </a:t>
            </a:r>
            <a:r>
              <a:rPr lang="en-US" sz="4000" b="1" i="1" dirty="0" err="1">
                <a:solidFill>
                  <a:srgbClr val="091430"/>
                </a:solidFill>
                <a:latin typeface="NikoshBAN" panose="02000000000000000000" pitchFamily="2" charset="0"/>
                <a:cs typeface="NikoshBAN" panose="02000000000000000000" pitchFamily="2" charset="0"/>
              </a:rPr>
              <a:t>মিশরীয়রা</a:t>
            </a:r>
            <a:r>
              <a:rPr lang="en-US" sz="4000" b="1" i="1" dirty="0">
                <a:solidFill>
                  <a:srgbClr val="091430"/>
                </a:solidFill>
                <a:latin typeface="NikoshBAN" panose="02000000000000000000" pitchFamily="2" charset="0"/>
                <a:cs typeface="NikoshBAN" panose="02000000000000000000" pitchFamily="2" charset="0"/>
              </a:rPr>
              <a:t> ।</a:t>
            </a:r>
          </a:p>
        </p:txBody>
      </p:sp>
      <p:sp>
        <p:nvSpPr>
          <p:cNvPr id="4" name="Date Placeholder 3">
            <a:extLst>
              <a:ext uri="{FF2B5EF4-FFF2-40B4-BE49-F238E27FC236}">
                <a16:creationId xmlns:a16="http://schemas.microsoft.com/office/drawing/2014/main" id="{9B764D21-57B3-41E9-8796-2A009205F78F}"/>
              </a:ext>
            </a:extLst>
          </p:cNvPr>
          <p:cNvSpPr>
            <a:spLocks noGrp="1"/>
          </p:cNvSpPr>
          <p:nvPr>
            <p:ph type="dt" sz="half" idx="10"/>
          </p:nvPr>
        </p:nvSpPr>
        <p:spPr/>
        <p:txBody>
          <a:bodyPr/>
          <a:lstStyle/>
          <a:p>
            <a:fld id="{BA98A217-D62D-4406-8A1C-15FC1C6CA778}" type="datetime1">
              <a:rPr lang="en-US" smtClean="0"/>
              <a:t>27-Oct-20</a:t>
            </a:fld>
            <a:endParaRPr lang="en-US"/>
          </a:p>
        </p:txBody>
      </p:sp>
      <p:sp>
        <p:nvSpPr>
          <p:cNvPr id="7" name="TextBox 6">
            <a:extLst>
              <a:ext uri="{FF2B5EF4-FFF2-40B4-BE49-F238E27FC236}">
                <a16:creationId xmlns:a16="http://schemas.microsoft.com/office/drawing/2014/main" id="{33EC5D8D-67D2-4963-BC97-975F7346B70F}"/>
              </a:ext>
            </a:extLst>
          </p:cNvPr>
          <p:cNvSpPr txBox="1"/>
          <p:nvPr/>
        </p:nvSpPr>
        <p:spPr>
          <a:xfrm>
            <a:off x="716122" y="4381570"/>
            <a:ext cx="10759755" cy="1938992"/>
          </a:xfrm>
          <a:prstGeom prst="rect">
            <a:avLst/>
          </a:prstGeom>
          <a:noFill/>
        </p:spPr>
        <p:txBody>
          <a:bodyPr wrap="square">
            <a:spAutoFit/>
          </a:bodyPr>
          <a:lstStyle/>
          <a:p>
            <a:pPr algn="just"/>
            <a:r>
              <a:rPr lang="as-IN" sz="4000" b="1" i="0" dirty="0">
                <a:solidFill>
                  <a:srgbClr val="000000"/>
                </a:solidFill>
                <a:effectLst/>
                <a:latin typeface="NikoshBAN" panose="02000000000000000000" pitchFamily="2" charset="0"/>
                <a:cs typeface="NikoshBAN" panose="02000000000000000000" pitchFamily="2" charset="0"/>
              </a:rPr>
              <a:t>খ্রিঃপূঃ ৪২০০</a:t>
            </a:r>
            <a:r>
              <a:rPr lang="en-US" sz="4000" b="1" i="0" dirty="0">
                <a:solidFill>
                  <a:srgbClr val="000000"/>
                </a:solidFill>
                <a:effectLst/>
                <a:latin typeface="NikoshBAN" panose="02000000000000000000" pitchFamily="2" charset="0"/>
                <a:cs typeface="NikoshBAN" panose="02000000000000000000" pitchFamily="2" charset="0"/>
              </a:rPr>
              <a:t> </a:t>
            </a:r>
            <a:r>
              <a:rPr lang="as-IN" sz="4000" b="1" i="0" dirty="0">
                <a:solidFill>
                  <a:srgbClr val="000000"/>
                </a:solidFill>
                <a:effectLst/>
                <a:latin typeface="NikoshBAN" panose="02000000000000000000" pitchFamily="2" charset="0"/>
                <a:cs typeface="NikoshBAN" panose="02000000000000000000" pitchFamily="2" charset="0"/>
              </a:rPr>
              <a:t>পৃথিবীতে প্রথম সৌর পঞ্জিকা আবিষ্কার করে। ৩৬৫ দিনে বছর এ হিসাবের আবিষ্কারকও তারা।প্রাচীন মিশরের অধিবাসীরা সময় নির্ধারণের জন্য সূর্য ঘড়ি, ছায়াঘড়ি, জলঘড়ি আবিষ্কার করে।</a:t>
            </a:r>
            <a:endParaRPr lang="as-IN" sz="4000" b="1" i="0" dirty="0">
              <a:solidFill>
                <a:srgbClr val="222222"/>
              </a:solidFill>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62AC6992-944D-412C-90F5-BD0653F23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22" y="1437486"/>
            <a:ext cx="3485818" cy="278155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7698C63-EAEC-4FD9-BBEE-F77A37141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2683" y="1437486"/>
            <a:ext cx="3646634" cy="278155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9938E075-C6F8-4062-A24B-34630C2BAF64}"/>
              </a:ext>
            </a:extLst>
          </p:cNvPr>
          <p:cNvSpPr txBox="1"/>
          <p:nvPr/>
        </p:nvSpPr>
        <p:spPr>
          <a:xfrm>
            <a:off x="2820181" y="2828262"/>
            <a:ext cx="1008993" cy="369332"/>
          </a:xfrm>
          <a:prstGeom prst="rect">
            <a:avLst/>
          </a:prstGeom>
          <a:noFill/>
        </p:spPr>
        <p:txBody>
          <a:bodyPr wrap="square" rtlCol="0">
            <a:spAutoFit/>
          </a:bodyPr>
          <a:lstStyle/>
          <a:p>
            <a:r>
              <a:rPr lang="en-US" dirty="0" err="1"/>
              <a:t>সুর্য</a:t>
            </a:r>
            <a:r>
              <a:rPr lang="en-US" dirty="0"/>
              <a:t> </a:t>
            </a:r>
            <a:r>
              <a:rPr lang="en-US" dirty="0" err="1"/>
              <a:t>ঘড়ি</a:t>
            </a:r>
            <a:r>
              <a:rPr lang="en-US" dirty="0"/>
              <a:t> </a:t>
            </a:r>
          </a:p>
        </p:txBody>
      </p:sp>
      <p:sp>
        <p:nvSpPr>
          <p:cNvPr id="11" name="TextBox 10">
            <a:extLst>
              <a:ext uri="{FF2B5EF4-FFF2-40B4-BE49-F238E27FC236}">
                <a16:creationId xmlns:a16="http://schemas.microsoft.com/office/drawing/2014/main" id="{8A42AD59-6FEB-42C5-BB35-D41C869A3018}"/>
              </a:ext>
            </a:extLst>
          </p:cNvPr>
          <p:cNvSpPr txBox="1"/>
          <p:nvPr/>
        </p:nvSpPr>
        <p:spPr>
          <a:xfrm>
            <a:off x="4465401" y="2828262"/>
            <a:ext cx="1099827" cy="369332"/>
          </a:xfrm>
          <a:prstGeom prst="rect">
            <a:avLst/>
          </a:prstGeom>
          <a:noFill/>
        </p:spPr>
        <p:txBody>
          <a:bodyPr wrap="square" rtlCol="0">
            <a:spAutoFit/>
          </a:bodyPr>
          <a:lstStyle/>
          <a:p>
            <a:r>
              <a:rPr lang="en-US" dirty="0" err="1">
                <a:solidFill>
                  <a:srgbClr val="FFFF00"/>
                </a:solidFill>
              </a:rPr>
              <a:t>জল</a:t>
            </a:r>
            <a:r>
              <a:rPr lang="en-US" dirty="0">
                <a:solidFill>
                  <a:srgbClr val="FFFF00"/>
                </a:solidFill>
              </a:rPr>
              <a:t> </a:t>
            </a:r>
            <a:r>
              <a:rPr lang="en-US" dirty="0" err="1">
                <a:solidFill>
                  <a:srgbClr val="FFFF00"/>
                </a:solidFill>
              </a:rPr>
              <a:t>ঘড়ি</a:t>
            </a:r>
            <a:r>
              <a:rPr lang="en-US" dirty="0">
                <a:solidFill>
                  <a:srgbClr val="FFFF00"/>
                </a:solidFill>
              </a:rPr>
              <a:t> </a:t>
            </a:r>
          </a:p>
        </p:txBody>
      </p:sp>
    </p:spTree>
    <p:extLst>
      <p:ext uri="{BB962C8B-B14F-4D97-AF65-F5344CB8AC3E}">
        <p14:creationId xmlns:p14="http://schemas.microsoft.com/office/powerpoint/2010/main" val="4232898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45"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ppt_w</p:attrName>
                                        </p:attrNameLst>
                                      </p:cBhvr>
                                      <p:tavLst>
                                        <p:tav tm="0" fmla="#ppt_w*sin(2.5*pi*$)">
                                          <p:val>
                                            <p:fltVal val="0"/>
                                          </p:val>
                                        </p:tav>
                                        <p:tav tm="100000">
                                          <p:val>
                                            <p:fltVal val="1"/>
                                          </p:val>
                                        </p:tav>
                                      </p:tavLst>
                                    </p:anim>
                                    <p:anim calcmode="lin" valueType="num">
                                      <p:cBhvr>
                                        <p:cTn id="25" dur="2000" fill="hold"/>
                                        <p:tgtEl>
                                          <p:spTgt spid="3"/>
                                        </p:tgtEl>
                                        <p:attrNameLst>
                                          <p:attrName>ppt_h</p:attrName>
                                        </p:attrNameLst>
                                      </p:cBhvr>
                                      <p:tavLst>
                                        <p:tav tm="0">
                                          <p:val>
                                            <p:strVal val="#ppt_h"/>
                                          </p:val>
                                        </p:tav>
                                        <p:tav tm="100000">
                                          <p:val>
                                            <p:strVal val="#ppt_h"/>
                                          </p:val>
                                        </p:tav>
                                      </p:tavLst>
                                    </p:anim>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Effect transition="in" filter="fade">
                                      <p:cBhvr>
                                        <p:cTn id="30" dur="2000"/>
                                        <p:tgtEl>
                                          <p:spTgt spid="8"/>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000" fill="hold"/>
                                        <p:tgtEl>
                                          <p:spTgt spid="7"/>
                                        </p:tgtEl>
                                        <p:attrNameLst>
                                          <p:attrName>ppt_w</p:attrName>
                                        </p:attrNameLst>
                                      </p:cBhvr>
                                      <p:tavLst>
                                        <p:tav tm="0">
                                          <p:val>
                                            <p:fltVal val="0"/>
                                          </p:val>
                                        </p:tav>
                                        <p:tav tm="100000">
                                          <p:val>
                                            <p:strVal val="#ppt_w"/>
                                          </p:val>
                                        </p:tav>
                                      </p:tavLst>
                                    </p:anim>
                                    <p:anim calcmode="lin" valueType="num">
                                      <p:cBhvr>
                                        <p:cTn id="41" dur="2000" fill="hold"/>
                                        <p:tgtEl>
                                          <p:spTgt spid="7"/>
                                        </p:tgtEl>
                                        <p:attrNameLst>
                                          <p:attrName>ppt_h</p:attrName>
                                        </p:attrNameLst>
                                      </p:cBhvr>
                                      <p:tavLst>
                                        <p:tav tm="0">
                                          <p:val>
                                            <p:fltVal val="0"/>
                                          </p:val>
                                        </p:tav>
                                        <p:tav tm="100000">
                                          <p:val>
                                            <p:strVal val="#ppt_h"/>
                                          </p:val>
                                        </p:tav>
                                      </p:tavLst>
                                    </p:anim>
                                    <p:animEffect transition="in" filter="fade">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8B3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1221E-85C6-444A-842C-E8880CEF1BFC}"/>
              </a:ext>
            </a:extLst>
          </p:cNvPr>
          <p:cNvSpPr>
            <a:spLocks noGrp="1"/>
          </p:cNvSpPr>
          <p:nvPr>
            <p:ph type="dt" sz="half" idx="10"/>
          </p:nvPr>
        </p:nvSpPr>
        <p:spPr>
          <a:xfrm>
            <a:off x="10095814" y="6578600"/>
            <a:ext cx="1600200" cy="279400"/>
          </a:xfrm>
        </p:spPr>
        <p:txBody>
          <a:bodyPr/>
          <a:lstStyle/>
          <a:p>
            <a:fld id="{EB4EFD9B-B40D-49CE-8E09-CA5514694735}" type="datetime1">
              <a:rPr lang="en-US" smtClean="0"/>
              <a:t>27-Oct-20</a:t>
            </a:fld>
            <a:endParaRPr lang="en-US" dirty="0"/>
          </a:p>
        </p:txBody>
      </p:sp>
      <p:sp>
        <p:nvSpPr>
          <p:cNvPr id="4" name="TextBox 3">
            <a:extLst>
              <a:ext uri="{FF2B5EF4-FFF2-40B4-BE49-F238E27FC236}">
                <a16:creationId xmlns:a16="http://schemas.microsoft.com/office/drawing/2014/main" id="{E4FD9691-7CCC-49B0-8EF5-26CB0ECF47CA}"/>
              </a:ext>
            </a:extLst>
          </p:cNvPr>
          <p:cNvSpPr txBox="1"/>
          <p:nvPr/>
        </p:nvSpPr>
        <p:spPr>
          <a:xfrm>
            <a:off x="884964" y="874048"/>
            <a:ext cx="5855049" cy="5016758"/>
          </a:xfrm>
          <a:prstGeom prst="rect">
            <a:avLst/>
          </a:prstGeom>
          <a:noFill/>
        </p:spPr>
        <p:txBody>
          <a:bodyPr wrap="square">
            <a:spAutoFit/>
          </a:bodyPr>
          <a:lstStyle/>
          <a:p>
            <a:pPr algn="just"/>
            <a:r>
              <a:rPr lang="as-IN" sz="4000" b="0" i="0" dirty="0">
                <a:solidFill>
                  <a:srgbClr val="002060"/>
                </a:solidFill>
                <a:effectLst/>
                <a:latin typeface="NikoshBAN" panose="02000000000000000000" pitchFamily="2" charset="0"/>
                <a:cs typeface="NikoshBAN" panose="02000000000000000000" pitchFamily="2" charset="0"/>
              </a:rPr>
              <a:t>চিকিৎসাশাস্ত্রেও প্রাচীন মিশরীয়রা বিশেষ অগ্রগতি লাভ করেছিল</a:t>
            </a:r>
            <a:r>
              <a:rPr lang="en-US" sz="4000" dirty="0">
                <a:solidFill>
                  <a:srgbClr val="002060"/>
                </a:solidFill>
                <a:latin typeface="NikoshBAN" panose="02000000000000000000" pitchFamily="2" charset="0"/>
                <a:cs typeface="NikoshBAN" panose="02000000000000000000" pitchFamily="2" charset="0"/>
              </a:rPr>
              <a:t> । </a:t>
            </a:r>
          </a:p>
          <a:p>
            <a:pPr algn="just"/>
            <a:r>
              <a:rPr lang="as-IN" sz="4000" b="0" i="0" dirty="0">
                <a:solidFill>
                  <a:srgbClr val="000000"/>
                </a:solidFill>
                <a:effectLst/>
                <a:latin typeface="NikoshBAN" panose="02000000000000000000" pitchFamily="2" charset="0"/>
                <a:cs typeface="NikoshBAN" panose="02000000000000000000" pitchFamily="2" charset="0"/>
              </a:rPr>
              <a:t>তারা চোখ, দাঁত, পেটের রোগ নির্ণয় করতে জানত।</a:t>
            </a:r>
            <a:r>
              <a:rPr lang="en-US" sz="4000" dirty="0">
                <a:solidFill>
                  <a:srgbClr val="222222"/>
                </a:solidFill>
                <a:latin typeface="NikoshBAN" panose="02000000000000000000" pitchFamily="2" charset="0"/>
                <a:cs typeface="NikoshBAN" panose="02000000000000000000" pitchFamily="2" charset="0"/>
              </a:rPr>
              <a:t> </a:t>
            </a:r>
            <a:r>
              <a:rPr lang="as-IN" sz="4000" b="0" i="0" dirty="0">
                <a:solidFill>
                  <a:srgbClr val="000000"/>
                </a:solidFill>
                <a:effectLst/>
                <a:latin typeface="NikoshBAN" panose="02000000000000000000" pitchFamily="2" charset="0"/>
                <a:cs typeface="NikoshBAN" panose="02000000000000000000" pitchFamily="2" charset="0"/>
              </a:rPr>
              <a:t>অস্ত্রোপচারের মাধ্যমে চিকিৎসা করার বিদ্যাও তাদের জানা ছিল।</a:t>
            </a:r>
            <a:r>
              <a:rPr lang="en-US" sz="4000" dirty="0">
                <a:solidFill>
                  <a:srgbClr val="222222"/>
                </a:solidFill>
                <a:latin typeface="NikoshBAN" panose="02000000000000000000" pitchFamily="2" charset="0"/>
                <a:cs typeface="NikoshBAN" panose="02000000000000000000" pitchFamily="2" charset="0"/>
              </a:rPr>
              <a:t> </a:t>
            </a:r>
            <a:r>
              <a:rPr lang="as-IN" sz="4000" b="0" i="0" dirty="0">
                <a:solidFill>
                  <a:srgbClr val="000000"/>
                </a:solidFill>
                <a:effectLst/>
                <a:latin typeface="NikoshBAN" panose="02000000000000000000" pitchFamily="2" charset="0"/>
                <a:cs typeface="NikoshBAN" panose="02000000000000000000" pitchFamily="2" charset="0"/>
              </a:rPr>
              <a:t>তারা হাড় জোড়া লাগানো, হৃৎপিণ্ডের গতি এবং নাড়ির স্পন্দন নির্ণয় করতে পারত।</a:t>
            </a:r>
            <a:endParaRPr lang="as-IN" sz="4000" b="0" i="0" dirty="0">
              <a:solidFill>
                <a:srgbClr val="222222"/>
              </a:solidFill>
              <a:effectLst/>
              <a:latin typeface="NikoshBAN" panose="02000000000000000000" pitchFamily="2" charset="0"/>
              <a:cs typeface="NikoshBAN" panose="02000000000000000000" pitchFamily="2" charset="0"/>
            </a:endParaRPr>
          </a:p>
        </p:txBody>
      </p:sp>
      <p:pic>
        <p:nvPicPr>
          <p:cNvPr id="4098" name="Picture 2" descr="মিশরীয়দের রহস্যময় জীবনযাপন, মৃত্যু নিয়ে ছিল অধিক ভয়">
            <a:extLst>
              <a:ext uri="{FF2B5EF4-FFF2-40B4-BE49-F238E27FC236}">
                <a16:creationId xmlns:a16="http://schemas.microsoft.com/office/drawing/2014/main" id="{82608C3B-5576-4E5D-A055-A86E1E526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835" y="744811"/>
            <a:ext cx="4275199" cy="2514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হাসপাতাল ব্যবস্থাপনায় মধ্যযুগের মুসলিমদের অবদান - banglanews24.com">
            <a:extLst>
              <a:ext uri="{FF2B5EF4-FFF2-40B4-BE49-F238E27FC236}">
                <a16:creationId xmlns:a16="http://schemas.microsoft.com/office/drawing/2014/main" id="{8DD9E388-01F6-46B0-81CB-B56A092670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85" r="5405"/>
          <a:stretch/>
        </p:blipFill>
        <p:spPr bwMode="auto">
          <a:xfrm>
            <a:off x="7031836" y="3423264"/>
            <a:ext cx="4275200" cy="2668260"/>
          </a:xfrm>
          <a:prstGeom prst="rect">
            <a:avLst/>
          </a:prstGeom>
          <a:solidFill>
            <a:srgbClr val="649043"/>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3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2000"/>
                                        <p:tgtEl>
                                          <p:spTgt spid="4098"/>
                                        </p:tgtEl>
                                      </p:cBhvr>
                                    </p:animEffect>
                                  </p:childTnLst>
                                </p:cTn>
                              </p:par>
                              <p:par>
                                <p:cTn id="8" presetID="22" presetClass="entr" presetSubtype="4"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ipe(down)">
                                      <p:cBhvr>
                                        <p:cTn id="10" dur="2000"/>
                                        <p:tgtEl>
                                          <p:spTgt spid="410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3C3F">
            <a:alpha val="66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760D9-2634-4664-AB1F-D2D8CF5FC6BB}"/>
              </a:ext>
            </a:extLst>
          </p:cNvPr>
          <p:cNvSpPr>
            <a:spLocks noGrp="1"/>
          </p:cNvSpPr>
          <p:nvPr>
            <p:ph type="dt" sz="half" idx="10"/>
          </p:nvPr>
        </p:nvSpPr>
        <p:spPr>
          <a:xfrm>
            <a:off x="10003221" y="6441966"/>
            <a:ext cx="1600200" cy="279400"/>
          </a:xfrm>
        </p:spPr>
        <p:txBody>
          <a:bodyPr/>
          <a:lstStyle/>
          <a:p>
            <a:fld id="{EB4EFD9B-B40D-49CE-8E09-CA5514694735}" type="datetime1">
              <a:rPr lang="en-US" sz="2400" smtClean="0"/>
              <a:t>27-Oct-20</a:t>
            </a:fld>
            <a:endParaRPr lang="en-US" sz="2400" dirty="0"/>
          </a:p>
        </p:txBody>
      </p:sp>
      <p:sp>
        <p:nvSpPr>
          <p:cNvPr id="3" name="TextBox 2">
            <a:extLst>
              <a:ext uri="{FF2B5EF4-FFF2-40B4-BE49-F238E27FC236}">
                <a16:creationId xmlns:a16="http://schemas.microsoft.com/office/drawing/2014/main" id="{81044784-8BE8-482C-B330-814CB85218A2}"/>
              </a:ext>
            </a:extLst>
          </p:cNvPr>
          <p:cNvSpPr txBox="1"/>
          <p:nvPr/>
        </p:nvSpPr>
        <p:spPr>
          <a:xfrm>
            <a:off x="788018" y="511188"/>
            <a:ext cx="2396359" cy="830997"/>
          </a:xfrm>
          <a:prstGeom prst="rect">
            <a:avLst/>
          </a:prstGeom>
          <a:noFill/>
        </p:spPr>
        <p:txBody>
          <a:bodyPr wrap="square" rtlCol="0">
            <a:spAutoFit/>
          </a:bodyPr>
          <a:lstStyle/>
          <a:p>
            <a:r>
              <a:rPr lang="en-US" sz="4800" dirty="0" err="1">
                <a:latin typeface="NikoshBAN" panose="02000000000000000000" pitchFamily="2" charset="0"/>
                <a:cs typeface="NikoshBAN" panose="02000000000000000000" pitchFamily="2" charset="0"/>
              </a:rPr>
              <a:t>দলীয়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D6D2CA92-5C8D-4E26-8F5F-9A3137116277}"/>
              </a:ext>
            </a:extLst>
          </p:cNvPr>
          <p:cNvSpPr txBox="1"/>
          <p:nvPr/>
        </p:nvSpPr>
        <p:spPr>
          <a:xfrm>
            <a:off x="8339959" y="835572"/>
            <a:ext cx="3326524" cy="769441"/>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সময়ঃ</a:t>
            </a:r>
            <a:r>
              <a:rPr lang="en-US" sz="4400" dirty="0">
                <a:latin typeface="NikoshBAN" panose="02000000000000000000" pitchFamily="2" charset="0"/>
                <a:cs typeface="NikoshBAN" panose="02000000000000000000" pitchFamily="2" charset="0"/>
              </a:rPr>
              <a:t> ০৭ </a:t>
            </a:r>
            <a:r>
              <a:rPr lang="en-US" sz="4400" dirty="0" err="1">
                <a:latin typeface="NikoshBAN" panose="02000000000000000000" pitchFamily="2" charset="0"/>
                <a:cs typeface="NikoshBAN" panose="02000000000000000000" pitchFamily="2" charset="0"/>
              </a:rPr>
              <a:t>মিনিট</a:t>
            </a:r>
            <a:r>
              <a:rPr lang="en-US" sz="4400" dirty="0">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ADD7A7F0-61AB-4E5E-AD54-FAF795CF72B0}"/>
              </a:ext>
            </a:extLst>
          </p:cNvPr>
          <p:cNvSpPr txBox="1"/>
          <p:nvPr/>
        </p:nvSpPr>
        <p:spPr>
          <a:xfrm>
            <a:off x="7002966" y="2130663"/>
            <a:ext cx="4423318" cy="3785652"/>
          </a:xfrm>
          <a:prstGeom prst="rect">
            <a:avLst/>
          </a:prstGeom>
          <a:noFill/>
        </p:spPr>
        <p:txBody>
          <a:bodyPr wrap="square" rtlCol="0">
            <a:spAutoFit/>
          </a:bodyPr>
          <a:lstStyle/>
          <a:p>
            <a:pPr algn="just"/>
            <a:r>
              <a:rPr lang="en-US" sz="4800" dirty="0" err="1">
                <a:latin typeface="NikoshBAN" panose="02000000000000000000" pitchFamily="2" charset="0"/>
                <a:cs typeface="NikoshBAN" panose="02000000000000000000" pitchFamily="2" charset="0"/>
              </a:rPr>
              <a:t>মিশরীয়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শিল্পীরা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স্থাপনার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দেয়ালে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ছবি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এঁকেছে</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বিষয়বস্তু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উল্লেখ</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সহ</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একটি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চার্ট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 </a:t>
            </a:r>
          </a:p>
        </p:txBody>
      </p:sp>
      <p:pic>
        <p:nvPicPr>
          <p:cNvPr id="6" name="Picture 5">
            <a:extLst>
              <a:ext uri="{FF2B5EF4-FFF2-40B4-BE49-F238E27FC236}">
                <a16:creationId xmlns:a16="http://schemas.microsoft.com/office/drawing/2014/main" id="{64B93E53-BC5E-43EE-B06E-722B22F56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16" y="1517014"/>
            <a:ext cx="6007219" cy="4505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95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C1A3F"/>
            </a:gs>
            <a:gs pos="39000">
              <a:srgbClr val="9B9B9D"/>
            </a:gs>
            <a:gs pos="69000">
              <a:srgbClr val="FF0000">
                <a:alpha val="36000"/>
              </a:srgbClr>
            </a:gs>
            <a:gs pos="100000">
              <a:srgbClr val="00B050"/>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82869-F2EC-4EAB-A669-EAC934CEF6D6}"/>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5" name="TextBox 4">
            <a:extLst>
              <a:ext uri="{FF2B5EF4-FFF2-40B4-BE49-F238E27FC236}">
                <a16:creationId xmlns:a16="http://schemas.microsoft.com/office/drawing/2014/main" id="{27AD138F-D7E1-451F-9CE9-9C6FA8116965}"/>
              </a:ext>
            </a:extLst>
          </p:cNvPr>
          <p:cNvSpPr txBox="1"/>
          <p:nvPr/>
        </p:nvSpPr>
        <p:spPr>
          <a:xfrm>
            <a:off x="892097" y="802888"/>
            <a:ext cx="10437541" cy="556306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সর্বপ্রথম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ব্যাঞ্জন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আবিস্কার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 </a:t>
            </a:r>
          </a:p>
          <a:p>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ক) 	২৩টি 		খ) 	২৪টি 		গ) ২৫টি 		ঘ) 	২৬টি </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মিশরীয়দের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গুরুত্বপুর্ন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 </a:t>
            </a:r>
          </a:p>
          <a:p>
            <a:pPr>
              <a:lnSpc>
                <a:spcPct val="150000"/>
              </a:lnSpc>
            </a:pPr>
            <a:r>
              <a:rPr lang="en-US" sz="3600" dirty="0">
                <a:latin typeface="NikoshBAN" panose="02000000000000000000" pitchFamily="2" charset="0"/>
                <a:cs typeface="NikoshBAN" panose="02000000000000000000" pitchFamily="2" charset="0"/>
              </a:rPr>
              <a:t>ক)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ক্ষেত্রে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প্রভাবিত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  </a:t>
            </a:r>
          </a:p>
          <a:p>
            <a:pPr>
              <a:lnSpc>
                <a:spcPct val="150000"/>
              </a:lnSpc>
            </a:pPr>
            <a:r>
              <a:rPr lang="en-US" sz="3600" dirty="0">
                <a:latin typeface="NikoshBAN" panose="02000000000000000000" pitchFamily="2" charset="0"/>
                <a:cs typeface="NikoshBAN" panose="02000000000000000000" pitchFamily="2" charset="0"/>
              </a:rPr>
              <a:t>খ) 	</a:t>
            </a:r>
            <a:r>
              <a:rPr lang="en-US" sz="3600" dirty="0" err="1">
                <a:latin typeface="NikoshBAN" panose="02000000000000000000" pitchFamily="2" charset="0"/>
                <a:cs typeface="NikoshBAN" panose="02000000000000000000" pitchFamily="2" charset="0"/>
              </a:rPr>
              <a:t>অভিজাত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সম্প্রদায়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গুরুত্ব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দিত</a:t>
            </a:r>
            <a:r>
              <a:rPr lang="en-US" sz="3600" dirty="0">
                <a:latin typeface="NikoshBAN" panose="02000000000000000000" pitchFamily="2" charset="0"/>
                <a:cs typeface="NikoshBAN" panose="02000000000000000000" pitchFamily="2" charset="0"/>
              </a:rPr>
              <a:t> 	</a:t>
            </a:r>
          </a:p>
          <a:p>
            <a:pPr>
              <a:lnSpc>
                <a:spcPct val="150000"/>
              </a:lnSpc>
            </a:pPr>
            <a:r>
              <a:rPr lang="en-US" sz="3600" dirty="0">
                <a:latin typeface="NikoshBAN" panose="02000000000000000000" pitchFamily="2" charset="0"/>
                <a:cs typeface="NikoshBAN" panose="02000000000000000000" pitchFamily="2" charset="0"/>
              </a:rPr>
              <a:t>গ) 	</a:t>
            </a:r>
            <a:r>
              <a:rPr lang="en-US" sz="3600" dirty="0" err="1">
                <a:latin typeface="NikoshBAN" panose="02000000000000000000" pitchFamily="2" charset="0"/>
                <a:cs typeface="NikoshBAN" panose="02000000000000000000" pitchFamily="2" charset="0"/>
              </a:rPr>
              <a:t>পুরোহিতরা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শাসন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p>
          <a:p>
            <a:pPr>
              <a:lnSpc>
                <a:spcPct val="150000"/>
              </a:lnSpc>
            </a:pPr>
            <a:r>
              <a:rPr lang="en-US" sz="3600" dirty="0">
                <a:latin typeface="NikoshBAN" panose="02000000000000000000" pitchFamily="2" charset="0"/>
                <a:cs typeface="NikoshBAN" panose="02000000000000000000" pitchFamily="2" charset="0"/>
              </a:rPr>
              <a:t>ঘ)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বিশ্বাসী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8C8B1DB2-FBBF-46F6-9669-6D2CEAE87F3A}"/>
              </a:ext>
            </a:extLst>
          </p:cNvPr>
          <p:cNvSpPr txBox="1"/>
          <p:nvPr/>
        </p:nvSpPr>
        <p:spPr>
          <a:xfrm>
            <a:off x="9806151" y="802888"/>
            <a:ext cx="1734207" cy="769441"/>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400" dirty="0" err="1">
                <a:latin typeface="NikoshBAN" panose="02000000000000000000" pitchFamily="2" charset="0"/>
                <a:cs typeface="NikoshBAN" panose="02000000000000000000" pitchFamily="2" charset="0"/>
              </a:rPr>
              <a:t>মূল্যায়ন</a:t>
            </a:r>
            <a:endParaRPr lang="en-US" sz="4400" dirty="0">
              <a:latin typeface="NikoshBAN" panose="02000000000000000000" pitchFamily="2" charset="0"/>
              <a:cs typeface="NikoshBAN" panose="02000000000000000000" pitchFamily="2" charset="0"/>
            </a:endParaRPr>
          </a:p>
        </p:txBody>
      </p:sp>
      <p:sp>
        <p:nvSpPr>
          <p:cNvPr id="4" name="Oval 3">
            <a:extLst>
              <a:ext uri="{FF2B5EF4-FFF2-40B4-BE49-F238E27FC236}">
                <a16:creationId xmlns:a16="http://schemas.microsoft.com/office/drawing/2014/main" id="{90D5E1E0-637D-4C4E-85F5-0C423BDB1DEB}"/>
              </a:ext>
            </a:extLst>
          </p:cNvPr>
          <p:cNvSpPr/>
          <p:nvPr/>
        </p:nvSpPr>
        <p:spPr>
          <a:xfrm>
            <a:off x="3590693" y="1695611"/>
            <a:ext cx="706755" cy="769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8539FC-D41F-4F36-A0BC-2CE9F4EC296F}"/>
              </a:ext>
            </a:extLst>
          </p:cNvPr>
          <p:cNvSpPr/>
          <p:nvPr/>
        </p:nvSpPr>
        <p:spPr>
          <a:xfrm>
            <a:off x="892097" y="3066581"/>
            <a:ext cx="706755" cy="769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7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62206-4195-4D37-BF6E-F7371DAB5AA8}"/>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5" name="TextBox 4">
            <a:extLst>
              <a:ext uri="{FF2B5EF4-FFF2-40B4-BE49-F238E27FC236}">
                <a16:creationId xmlns:a16="http://schemas.microsoft.com/office/drawing/2014/main" id="{DA75B556-CB24-45F9-81D5-448302C8CC7E}"/>
              </a:ext>
            </a:extLst>
          </p:cNvPr>
          <p:cNvSpPr txBox="1"/>
          <p:nvPr/>
        </p:nvSpPr>
        <p:spPr>
          <a:xfrm>
            <a:off x="1366345" y="1674674"/>
            <a:ext cx="9459309" cy="2862322"/>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ক) </a:t>
            </a:r>
            <a:r>
              <a:rPr lang="en-US" sz="3600" dirty="0" err="1">
                <a:latin typeface="NikoshBAN" panose="02000000000000000000" pitchFamily="2" charset="0"/>
                <a:cs typeface="NikoshBAN" panose="02000000000000000000" pitchFamily="2" charset="0"/>
              </a:rPr>
              <a:t>মিশরীয়দের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অর্থনীতি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ভিত্তি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উঠেছিল</a:t>
            </a:r>
            <a:r>
              <a:rPr lang="en-US" sz="3600" dirty="0">
                <a:latin typeface="NikoshBAN" panose="02000000000000000000" pitchFamily="2" charset="0"/>
                <a:cs typeface="NikoshBAN" panose="02000000000000000000" pitchFamily="2" charset="0"/>
              </a:rPr>
              <a:t> ? </a:t>
            </a:r>
          </a:p>
          <a:p>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খ) </a:t>
            </a:r>
            <a:r>
              <a:rPr lang="en-US" sz="3600" dirty="0" err="1">
                <a:latin typeface="NikoshBAN" panose="02000000000000000000" pitchFamily="2" charset="0"/>
                <a:cs typeface="NikoshBAN" panose="02000000000000000000" pitchFamily="2" charset="0"/>
              </a:rPr>
              <a:t>মিশরীয়দের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উৎপাদিত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ফসলের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 </a:t>
            </a:r>
          </a:p>
          <a:p>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গ) </a:t>
            </a:r>
            <a:r>
              <a:rPr lang="en-US" sz="3600" dirty="0" err="1">
                <a:latin typeface="NikoshBAN" panose="02000000000000000000" pitchFamily="2" charset="0"/>
                <a:cs typeface="NikoshBAN" panose="02000000000000000000" pitchFamily="2" charset="0"/>
              </a:rPr>
              <a:t>মিশরের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পদ্ধতির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 </a:t>
            </a:r>
          </a:p>
        </p:txBody>
      </p:sp>
      <p:sp>
        <p:nvSpPr>
          <p:cNvPr id="6" name="TextBox 5">
            <a:extLst>
              <a:ext uri="{FF2B5EF4-FFF2-40B4-BE49-F238E27FC236}">
                <a16:creationId xmlns:a16="http://schemas.microsoft.com/office/drawing/2014/main" id="{F2F358CF-FF14-41C3-9DFD-ADB0EE9BFEE2}"/>
              </a:ext>
            </a:extLst>
          </p:cNvPr>
          <p:cNvSpPr txBox="1"/>
          <p:nvPr/>
        </p:nvSpPr>
        <p:spPr>
          <a:xfrm>
            <a:off x="851337" y="772510"/>
            <a:ext cx="1734207" cy="769441"/>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মূল্যায়ন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3665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73C3F"/>
        </a:solidFill>
        <a:effectLst/>
      </p:bgPr>
    </p:bg>
    <p:spTree>
      <p:nvGrpSpPr>
        <p:cNvPr id="1" name=""/>
        <p:cNvGrpSpPr/>
        <p:nvPr/>
      </p:nvGrpSpPr>
      <p:grpSpPr>
        <a:xfrm>
          <a:off x="0" y="0"/>
          <a:ext cx="0" cy="0"/>
          <a:chOff x="0" y="0"/>
          <a:chExt cx="0" cy="0"/>
        </a:xfrm>
      </p:grpSpPr>
      <p:sp>
        <p:nvSpPr>
          <p:cNvPr id="2" name="TextBox 1"/>
          <p:cNvSpPr txBox="1"/>
          <p:nvPr/>
        </p:nvSpPr>
        <p:spPr>
          <a:xfrm>
            <a:off x="936833" y="671676"/>
            <a:ext cx="4571601" cy="1015663"/>
          </a:xfrm>
          <a:prstGeom prst="rect">
            <a:avLst/>
          </a:prstGeom>
          <a:noFill/>
        </p:spPr>
        <p:txBody>
          <a:bodyPr wrap="square" rtlCol="0">
            <a:spAutoFit/>
          </a:bodyPr>
          <a:lstStyle/>
          <a:p>
            <a:pPr algn="ctr"/>
            <a:r>
              <a:rPr lang="en-US" sz="6000" i="1" u="sng" dirty="0" err="1">
                <a:latin typeface="NikoshBAN" panose="02000000000000000000" pitchFamily="2" charset="0"/>
                <a:cs typeface="NikoshBAN" panose="02000000000000000000" pitchFamily="2" charset="0"/>
              </a:rPr>
              <a:t>বাড়ির</a:t>
            </a:r>
            <a:r>
              <a:rPr lang="en-US" sz="6000" i="1" u="sng" dirty="0">
                <a:latin typeface="NikoshBAN" panose="02000000000000000000" pitchFamily="2" charset="0"/>
                <a:cs typeface="NikoshBAN" panose="02000000000000000000" pitchFamily="2" charset="0"/>
              </a:rPr>
              <a:t> </a:t>
            </a:r>
            <a:r>
              <a:rPr lang="en-US" sz="6000" i="1" u="sng" dirty="0" err="1">
                <a:latin typeface="NikoshBAN" panose="02000000000000000000" pitchFamily="2" charset="0"/>
                <a:cs typeface="NikoshBAN" panose="02000000000000000000" pitchFamily="2" charset="0"/>
              </a:rPr>
              <a:t>কাজ</a:t>
            </a:r>
            <a:endParaRPr lang="en-US" sz="6000" i="1" u="sng" dirty="0">
              <a:latin typeface="NikoshBAN" panose="02000000000000000000" pitchFamily="2" charset="0"/>
              <a:cs typeface="NikoshBAN" panose="02000000000000000000" pitchFamily="2" charset="0"/>
            </a:endParaRPr>
          </a:p>
        </p:txBody>
      </p:sp>
      <p:sp>
        <p:nvSpPr>
          <p:cNvPr id="3" name="TextBox 2"/>
          <p:cNvSpPr txBox="1"/>
          <p:nvPr/>
        </p:nvSpPr>
        <p:spPr>
          <a:xfrm>
            <a:off x="1298257" y="5050407"/>
            <a:ext cx="9595485" cy="769441"/>
          </a:xfrm>
          <a:prstGeom prst="rect">
            <a:avLst/>
          </a:prstGeom>
          <a:noFill/>
        </p:spPr>
        <p:txBody>
          <a:bodyPr wrap="square" rtlCol="0">
            <a:spAutoFit/>
          </a:bodyPr>
          <a:lstStyle/>
          <a:p>
            <a:pPr marL="285750" indent="-285750" algn="ctr">
              <a:buFont typeface="Arial" panose="020B0604020202020204" pitchFamily="34" charset="0"/>
              <a:buChar char="•"/>
            </a:pPr>
            <a:r>
              <a:rPr lang="en-US" sz="4400" dirty="0" err="1">
                <a:latin typeface="NikoshBAN" panose="02000000000000000000" pitchFamily="2" charset="0"/>
                <a:cs typeface="NikoshBAN" panose="02000000000000000000" pitchFamily="2" charset="0"/>
              </a:rPr>
              <a:t>মিশরীয়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সভ্যতার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অবদান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সম্পর্কে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লিখ</a:t>
            </a:r>
            <a:r>
              <a:rPr lang="en-US" sz="4400" dirty="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a:t>
            </a:r>
          </a:p>
        </p:txBody>
      </p:sp>
      <p:pic>
        <p:nvPicPr>
          <p:cNvPr id="5" name="Picture 4">
            <a:extLst>
              <a:ext uri="{FF2B5EF4-FFF2-40B4-BE49-F238E27FC236}">
                <a16:creationId xmlns:a16="http://schemas.microsoft.com/office/drawing/2014/main" id="{8682B281-2A8F-4B8A-881E-A56E76549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772" y="671675"/>
            <a:ext cx="4664396" cy="4229579"/>
          </a:xfrm>
          <a:prstGeom prst="rect">
            <a:avLst/>
          </a:prstGeom>
        </p:spPr>
      </p:pic>
      <p:sp>
        <p:nvSpPr>
          <p:cNvPr id="6" name="Date Placeholder 5">
            <a:extLst>
              <a:ext uri="{FF2B5EF4-FFF2-40B4-BE49-F238E27FC236}">
                <a16:creationId xmlns:a16="http://schemas.microsoft.com/office/drawing/2014/main" id="{F9F78B83-B6E6-4629-83EA-B5191C919B59}"/>
              </a:ext>
            </a:extLst>
          </p:cNvPr>
          <p:cNvSpPr>
            <a:spLocks noGrp="1"/>
          </p:cNvSpPr>
          <p:nvPr>
            <p:ph type="dt" sz="half" idx="10"/>
          </p:nvPr>
        </p:nvSpPr>
        <p:spPr/>
        <p:txBody>
          <a:bodyPr/>
          <a:lstStyle/>
          <a:p>
            <a:fld id="{A30D7B6C-50AE-4ADF-A760-E93A4AD2EB33}" type="datetime1">
              <a:rPr lang="en-US" smtClean="0"/>
              <a:t>27-Oct-20</a:t>
            </a:fld>
            <a:endParaRPr lang="en-US"/>
          </a:p>
        </p:txBody>
      </p:sp>
      <p:pic>
        <p:nvPicPr>
          <p:cNvPr id="4" name="Picture 3">
            <a:extLst>
              <a:ext uri="{FF2B5EF4-FFF2-40B4-BE49-F238E27FC236}">
                <a16:creationId xmlns:a16="http://schemas.microsoft.com/office/drawing/2014/main" id="{B0A271A6-A741-43AD-95DB-703A39751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91" y="1674057"/>
            <a:ext cx="5485779" cy="2882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244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ppt_x</p:attrName>
                                        </p:attrNameLst>
                                      </p:cBhvr>
                                      <p:tavLst>
                                        <p:tav tm="0">
                                          <p:val>
                                            <p:strVal val="#ppt_x"/>
                                          </p:val>
                                        </p:tav>
                                        <p:tav tm="100000">
                                          <p:val>
                                            <p:strVal val="#ppt_x"/>
                                          </p:val>
                                        </p:tav>
                                      </p:tavLst>
                                    </p:anim>
                                    <p:anim calcmode="lin" valueType="num">
                                      <p:cBhvr>
                                        <p:cTn id="17"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C1A3F"/>
            </a:gs>
            <a:gs pos="39000">
              <a:srgbClr val="9B9B9D"/>
            </a:gs>
            <a:gs pos="69000">
              <a:srgbClr val="7030A0"/>
            </a:gs>
            <a:gs pos="100000">
              <a:srgbClr val="E73C3F"/>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558" y="978389"/>
            <a:ext cx="7365224" cy="4901221"/>
          </a:xfrm>
          <a:prstGeom prst="ellipse">
            <a:avLst/>
          </a:prstGeom>
          <a:ln>
            <a:noFill/>
          </a:ln>
          <a:effectLst>
            <a:softEdge rad="112500"/>
          </a:effectLst>
        </p:spPr>
      </p:pic>
      <p:sp>
        <p:nvSpPr>
          <p:cNvPr id="3" name="TextBox 2"/>
          <p:cNvSpPr txBox="1"/>
          <p:nvPr/>
        </p:nvSpPr>
        <p:spPr>
          <a:xfrm rot="18616859">
            <a:off x="-356021" y="2306336"/>
            <a:ext cx="6245718" cy="1446550"/>
          </a:xfrm>
          <a:prstGeom prst="rect">
            <a:avLst/>
          </a:prstGeom>
          <a:noFill/>
        </p:spPr>
        <p:txBody>
          <a:bodyPr wrap="square" rtlCol="0">
            <a:spAutoFit/>
          </a:bodyPr>
          <a:lstStyle/>
          <a:p>
            <a:r>
              <a:rPr lang="en-US" sz="8800" i="1" dirty="0" err="1">
                <a:solidFill>
                  <a:srgbClr val="0070C0"/>
                </a:solidFill>
                <a:latin typeface="Toha Borno Unicode" panose="02000506000000020003" pitchFamily="2" charset="0"/>
                <a:cs typeface="Toha Borno Unicode" panose="02000506000000020003" pitchFamily="2" charset="0"/>
              </a:rPr>
              <a:t>ধন্যবাদ</a:t>
            </a:r>
            <a:r>
              <a:rPr lang="en-US" sz="8800" i="1" dirty="0">
                <a:solidFill>
                  <a:srgbClr val="0070C0"/>
                </a:solidFill>
                <a:latin typeface="Toha Borno Unicode" panose="02000506000000020003" pitchFamily="2" charset="0"/>
                <a:cs typeface="Toha Borno Unicode" panose="02000506000000020003" pitchFamily="2" charset="0"/>
              </a:rPr>
              <a:t> </a:t>
            </a:r>
            <a:r>
              <a:rPr lang="en-US" sz="8800" i="1" dirty="0" err="1">
                <a:solidFill>
                  <a:srgbClr val="0070C0"/>
                </a:solidFill>
                <a:latin typeface="Toha Borno Unicode" panose="02000506000000020003" pitchFamily="2" charset="0"/>
                <a:cs typeface="Toha Borno Unicode" panose="02000506000000020003" pitchFamily="2" charset="0"/>
              </a:rPr>
              <a:t>সকলকে</a:t>
            </a:r>
            <a:endParaRPr lang="en-US" sz="8800" i="1" dirty="0">
              <a:solidFill>
                <a:srgbClr val="0070C0"/>
              </a:solidFill>
              <a:latin typeface="Toha Borno Unicode" panose="02000506000000020003" pitchFamily="2" charset="0"/>
              <a:cs typeface="Toha Borno Unicode" panose="02000506000000020003" pitchFamily="2" charset="0"/>
            </a:endParaRPr>
          </a:p>
        </p:txBody>
      </p:sp>
      <p:sp>
        <p:nvSpPr>
          <p:cNvPr id="4" name="Date Placeholder 3">
            <a:extLst>
              <a:ext uri="{FF2B5EF4-FFF2-40B4-BE49-F238E27FC236}">
                <a16:creationId xmlns:a16="http://schemas.microsoft.com/office/drawing/2014/main" id="{E91F6CB3-0F0A-4D7E-AAE6-8F8ADD85A28A}"/>
              </a:ext>
            </a:extLst>
          </p:cNvPr>
          <p:cNvSpPr>
            <a:spLocks noGrp="1"/>
          </p:cNvSpPr>
          <p:nvPr>
            <p:ph type="dt" sz="half" idx="10"/>
          </p:nvPr>
        </p:nvSpPr>
        <p:spPr/>
        <p:txBody>
          <a:bodyPr/>
          <a:lstStyle/>
          <a:p>
            <a:fld id="{48225ED7-B283-4D3D-902A-CBB32AF717EA}" type="datetime1">
              <a:rPr lang="en-US" smtClean="0"/>
              <a:t>27-Oct-20</a:t>
            </a:fld>
            <a:endParaRPr lang="en-US"/>
          </a:p>
        </p:txBody>
      </p:sp>
    </p:spTree>
    <p:extLst>
      <p:ext uri="{BB962C8B-B14F-4D97-AF65-F5344CB8AC3E}">
        <p14:creationId xmlns:p14="http://schemas.microsoft.com/office/powerpoint/2010/main" val="199037446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style.rotation</p:attrName>
                                        </p:attrNameLst>
                                      </p:cBhvr>
                                      <p:tavLst>
                                        <p:tav tm="0">
                                          <p:val>
                                            <p:fltVal val="90"/>
                                          </p:val>
                                        </p:tav>
                                        <p:tav tm="100000">
                                          <p:val>
                                            <p:fltVal val="0"/>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08EC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3372" y="964894"/>
            <a:ext cx="4243899" cy="913607"/>
          </a:xfrm>
        </p:spPr>
        <p:txBody>
          <a:bodyPr>
            <a:noAutofit/>
          </a:bodyPr>
          <a:lstStyle/>
          <a:p>
            <a:pPr algn="ctr"/>
            <a:r>
              <a:rPr lang="en-US" sz="7200" dirty="0" err="1">
                <a:latin typeface="NikoshBAN" panose="02000000000000000000" pitchFamily="2" charset="0"/>
                <a:cs typeface="NikoshBAN" panose="02000000000000000000" pitchFamily="2" charset="0"/>
              </a:rPr>
              <a:t>পাঠ</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পরিচিতি</a:t>
            </a:r>
            <a:endParaRPr lang="en-US" sz="7200" dirty="0">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870155" y="2496302"/>
            <a:ext cx="6366388" cy="3702726"/>
          </a:xfrm>
        </p:spPr>
        <p:txBody>
          <a:bodyPr>
            <a:noAutofit/>
          </a:bodyPr>
          <a:lstStyle/>
          <a:p>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বাংলাদেশের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ইতিহাস</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বিশ্ব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a:t>
            </a:r>
            <a:r>
              <a:rPr lang="en-US" sz="3200" dirty="0">
                <a:latin typeface="NikoshBAN" panose="02000000000000000000" pitchFamily="2" charset="0"/>
                <a:cs typeface="NikoshBAN" panose="02000000000000000000" pitchFamily="2" charset="0"/>
              </a:rPr>
              <a:t> । </a:t>
            </a:r>
          </a:p>
          <a:p>
            <a:r>
              <a:rPr lang="en-US" sz="3600" dirty="0" err="1">
                <a:latin typeface="NikoshBAN" panose="02000000000000000000" pitchFamily="2" charset="0"/>
                <a:cs typeface="NikoshBAN" panose="02000000000000000000" pitchFamily="2" charset="0"/>
              </a:rPr>
              <a:t>শ্রেণিঃ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নবম</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দ্বিতীয়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অধ্যায়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r>
              <a:rPr lang="en-US" sz="3600" dirty="0">
                <a:latin typeface="NikoshBAN" panose="02000000000000000000" pitchFamily="2" charset="0"/>
                <a:cs typeface="NikoshBAN" panose="02000000000000000000" pitchFamily="2" charset="0"/>
              </a:rPr>
              <a:t>)</a:t>
            </a:r>
          </a:p>
          <a:p>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৪০ </a:t>
            </a:r>
            <a:r>
              <a:rPr lang="en-US" sz="3600" dirty="0" err="1">
                <a:latin typeface="NikoshBAN" panose="02000000000000000000" pitchFamily="2" charset="0"/>
                <a:cs typeface="NikoshBAN" panose="02000000000000000000" pitchFamily="2" charset="0"/>
              </a:rPr>
              <a:t>মিনিট</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তারিখঃ</a:t>
            </a:r>
            <a:r>
              <a:rPr lang="en-US" sz="3600" dirty="0">
                <a:latin typeface="NikoshBAN" panose="02000000000000000000" pitchFamily="2" charset="0"/>
                <a:cs typeface="NikoshBAN" panose="02000000000000000000" pitchFamily="2" charset="0"/>
              </a:rPr>
              <a:t> </a:t>
            </a:r>
          </a:p>
        </p:txBody>
      </p:sp>
      <p:sp>
        <p:nvSpPr>
          <p:cNvPr id="13" name="Date Placeholder 12">
            <a:extLst>
              <a:ext uri="{FF2B5EF4-FFF2-40B4-BE49-F238E27FC236}">
                <a16:creationId xmlns:a16="http://schemas.microsoft.com/office/drawing/2014/main" id="{8126B38D-E08C-4AFC-9129-7F87F72B93BF}"/>
              </a:ext>
            </a:extLst>
          </p:cNvPr>
          <p:cNvSpPr>
            <a:spLocks noGrp="1"/>
          </p:cNvSpPr>
          <p:nvPr>
            <p:ph type="dt" sz="half" idx="10"/>
          </p:nvPr>
        </p:nvSpPr>
        <p:spPr>
          <a:xfrm>
            <a:off x="2684431" y="5538798"/>
            <a:ext cx="2093821" cy="354308"/>
          </a:xfrm>
        </p:spPr>
        <p:txBody>
          <a:bodyPr/>
          <a:lstStyle/>
          <a:p>
            <a:pPr algn="ctr"/>
            <a:fld id="{4D58AF0E-984D-4793-AEA9-73BC9A166D94}" type="datetime1">
              <a:rPr lang="en-US" sz="3200" smtClean="0"/>
              <a:pPr algn="ctr"/>
              <a:t>27-Oct-20</a:t>
            </a:fld>
            <a:endParaRPr lang="en-US" sz="3200" dirty="0"/>
          </a:p>
        </p:txBody>
      </p:sp>
      <p:pic>
        <p:nvPicPr>
          <p:cNvPr id="19" name="Picture 18">
            <a:extLst>
              <a:ext uri="{FF2B5EF4-FFF2-40B4-BE49-F238E27FC236}">
                <a16:creationId xmlns:a16="http://schemas.microsoft.com/office/drawing/2014/main" id="{24FA5EF3-3F2B-46DB-8F09-D75BE87B3C0F}"/>
              </a:ext>
            </a:extLst>
          </p:cNvPr>
          <p:cNvPicPr>
            <a:picLocks noChangeAspect="1"/>
          </p:cNvPicPr>
          <p:nvPr/>
        </p:nvPicPr>
        <p:blipFill rotWithShape="1">
          <a:blip r:embed="rId2">
            <a:extLst>
              <a:ext uri="{28A0092B-C50C-407E-A947-70E740481C1C}">
                <a14:useLocalDpi xmlns:a14="http://schemas.microsoft.com/office/drawing/2010/main" val="0"/>
              </a:ext>
            </a:extLst>
          </a:blip>
          <a:srcRect l="4025" t="3883" r="4278" b="2587"/>
          <a:stretch/>
        </p:blipFill>
        <p:spPr>
          <a:xfrm>
            <a:off x="7801897" y="1572578"/>
            <a:ext cx="3023419" cy="4320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495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2000"/>
                                        <p:tgtEl>
                                          <p:spTgt spid="19"/>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2000"/>
                                        <p:tgtEl>
                                          <p:spTgt spid="6">
                                            <p:txEl>
                                              <p:pRg st="0" end="0"/>
                                            </p:txEl>
                                          </p:spTgt>
                                        </p:tgtEl>
                                      </p:cBhvr>
                                    </p:animEffect>
                                    <p:anim calcmode="lin" valueType="num">
                                      <p:cBhvr>
                                        <p:cTn id="2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42" presetClass="entr" presetSubtype="0"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2000"/>
                                        <p:tgtEl>
                                          <p:spTgt spid="6">
                                            <p:txEl>
                                              <p:pRg st="1" end="1"/>
                                            </p:txEl>
                                          </p:spTgt>
                                        </p:tgtEl>
                                      </p:cBhvr>
                                    </p:animEffect>
                                    <p:anim calcmode="lin" valueType="num">
                                      <p:cBhvr>
                                        <p:cTn id="35"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2000" fill="hold"/>
                                        <p:tgtEl>
                                          <p:spTgt spid="6">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2000"/>
                                        <p:tgtEl>
                                          <p:spTgt spid="6">
                                            <p:txEl>
                                              <p:pRg st="2" end="2"/>
                                            </p:txEl>
                                          </p:spTgt>
                                        </p:tgtEl>
                                      </p:cBhvr>
                                    </p:animEffect>
                                    <p:anim calcmode="lin" valueType="num">
                                      <p:cBhvr>
                                        <p:cTn id="40"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2000" fill="hold"/>
                                        <p:tgtEl>
                                          <p:spTgt spid="6">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2000"/>
                                        <p:tgtEl>
                                          <p:spTgt spid="6">
                                            <p:txEl>
                                              <p:pRg st="3" end="3"/>
                                            </p:txEl>
                                          </p:spTgt>
                                        </p:tgtEl>
                                      </p:cBhvr>
                                    </p:animEffect>
                                    <p:anim calcmode="lin" valueType="num">
                                      <p:cBhvr>
                                        <p:cTn id="4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6" dur="2000" fill="hold"/>
                                        <p:tgtEl>
                                          <p:spTgt spid="6">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2000"/>
                                        <p:tgtEl>
                                          <p:spTgt spid="6">
                                            <p:txEl>
                                              <p:pRg st="4" end="4"/>
                                            </p:txEl>
                                          </p:spTgt>
                                        </p:tgtEl>
                                      </p:cBhvr>
                                    </p:animEffect>
                                    <p:anim calcmode="lin" valueType="num">
                                      <p:cBhvr>
                                        <p:cTn id="50"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1" dur="2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723C"/>
        </a:solidFill>
        <a:effectLst/>
      </p:bgPr>
    </p:bg>
    <p:spTree>
      <p:nvGrpSpPr>
        <p:cNvPr id="1" name=""/>
        <p:cNvGrpSpPr/>
        <p:nvPr/>
      </p:nvGrpSpPr>
      <p:grpSpPr>
        <a:xfrm>
          <a:off x="0" y="0"/>
          <a:ext cx="0" cy="0"/>
          <a:chOff x="0" y="0"/>
          <a:chExt cx="0" cy="0"/>
        </a:xfrm>
      </p:grpSpPr>
      <p:sp>
        <p:nvSpPr>
          <p:cNvPr id="2" name="TextBox 1"/>
          <p:cNvSpPr txBox="1"/>
          <p:nvPr/>
        </p:nvSpPr>
        <p:spPr>
          <a:xfrm>
            <a:off x="853753" y="705281"/>
            <a:ext cx="4709944" cy="769441"/>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4400" dirty="0" err="1">
                <a:latin typeface="NikoshBAN" panose="02000000000000000000" pitchFamily="2" charset="0"/>
                <a:cs typeface="NikoshBAN" panose="02000000000000000000" pitchFamily="2" charset="0"/>
              </a:rPr>
              <a:t>ছবিগুলো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লক্ষ্য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4" y="1606572"/>
            <a:ext cx="3444832" cy="378921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171" y="1606572"/>
            <a:ext cx="3280717" cy="378921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576" y="1059224"/>
            <a:ext cx="3286125" cy="3789217"/>
          </a:xfrm>
          <a:prstGeom prst="rect">
            <a:avLst/>
          </a:prstGeom>
        </p:spPr>
      </p:pic>
      <p:sp>
        <p:nvSpPr>
          <p:cNvPr id="6" name="Date Placeholder 5">
            <a:extLst>
              <a:ext uri="{FF2B5EF4-FFF2-40B4-BE49-F238E27FC236}">
                <a16:creationId xmlns:a16="http://schemas.microsoft.com/office/drawing/2014/main" id="{D61D34B7-1E78-4E92-8EF8-839F213EA5A2}"/>
              </a:ext>
            </a:extLst>
          </p:cNvPr>
          <p:cNvSpPr>
            <a:spLocks noGrp="1"/>
          </p:cNvSpPr>
          <p:nvPr>
            <p:ph type="dt" sz="half" idx="10"/>
          </p:nvPr>
        </p:nvSpPr>
        <p:spPr>
          <a:xfrm>
            <a:off x="9755529" y="5953716"/>
            <a:ext cx="1600200" cy="279400"/>
          </a:xfrm>
        </p:spPr>
        <p:txBody>
          <a:bodyPr/>
          <a:lstStyle/>
          <a:p>
            <a:fld id="{6DF37C3D-8F2C-42E4-85A4-17B40AF89B6F}" type="datetime1">
              <a:rPr lang="en-US" sz="2400" smtClean="0"/>
              <a:t>27-Oct-20</a:t>
            </a:fld>
            <a:endParaRPr lang="en-US" sz="2400" dirty="0"/>
          </a:p>
        </p:txBody>
      </p:sp>
    </p:spTree>
    <p:extLst>
      <p:ext uri="{BB962C8B-B14F-4D97-AF65-F5344CB8AC3E}">
        <p14:creationId xmlns:p14="http://schemas.microsoft.com/office/powerpoint/2010/main" val="270593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2000"/>
                                        <p:tgtEl>
                                          <p:spTgt spid="5"/>
                                        </p:tgtEl>
                                      </p:cBhvr>
                                    </p:animEffect>
                                  </p:childTnLst>
                                </p:cTn>
                              </p:par>
                            </p:childTnLst>
                          </p:cTn>
                        </p:par>
                        <p:par>
                          <p:cTn id="20" fill="hold">
                            <p:stCondLst>
                              <p:cond delay="3000"/>
                            </p:stCondLst>
                            <p:childTnLst>
                              <p:par>
                                <p:cTn id="21" presetID="2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5FA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643" y="1385265"/>
            <a:ext cx="8302713" cy="467027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44643" y="553832"/>
            <a:ext cx="3902082" cy="769441"/>
          </a:xfrm>
          <a:prstGeom prst="rect">
            <a:avLst/>
          </a:prstGeom>
          <a:solidFill>
            <a:srgbClr val="E73C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400" dirty="0" err="1">
                <a:latin typeface="Jannat" panose="02000503000000020004" pitchFamily="2" charset="0"/>
                <a:cs typeface="Jannat" panose="02000503000000020004" pitchFamily="2" charset="0"/>
              </a:rPr>
              <a:t>ছবিটি</a:t>
            </a:r>
            <a:r>
              <a:rPr lang="en-US" sz="4400" dirty="0">
                <a:latin typeface="Jannat" panose="02000503000000020004" pitchFamily="2" charset="0"/>
                <a:cs typeface="Jannat" panose="02000503000000020004" pitchFamily="2" charset="0"/>
              </a:rPr>
              <a:t> </a:t>
            </a:r>
            <a:r>
              <a:rPr lang="en-US" sz="4400" dirty="0" err="1">
                <a:latin typeface="Jannat" panose="02000503000000020004" pitchFamily="2" charset="0"/>
                <a:cs typeface="Jannat" panose="02000503000000020004" pitchFamily="2" charset="0"/>
              </a:rPr>
              <a:t>লক্ষ</a:t>
            </a:r>
            <a:r>
              <a:rPr lang="en-US" sz="4400" dirty="0">
                <a:latin typeface="Jannat" panose="02000503000000020004" pitchFamily="2" charset="0"/>
                <a:cs typeface="Jannat" panose="02000503000000020004" pitchFamily="2" charset="0"/>
              </a:rPr>
              <a:t> </a:t>
            </a:r>
            <a:r>
              <a:rPr lang="en-US" sz="4400" dirty="0" err="1">
                <a:latin typeface="Jannat" panose="02000503000000020004" pitchFamily="2" charset="0"/>
                <a:cs typeface="Jannat" panose="02000503000000020004" pitchFamily="2" charset="0"/>
              </a:rPr>
              <a:t>কর</a:t>
            </a:r>
            <a:r>
              <a:rPr lang="en-US" sz="4400" dirty="0">
                <a:latin typeface="Jannat" panose="02000503000000020004" pitchFamily="2" charset="0"/>
                <a:cs typeface="Jannat" panose="02000503000000020004" pitchFamily="2" charset="0"/>
              </a:rPr>
              <a:t>……</a:t>
            </a:r>
          </a:p>
        </p:txBody>
      </p:sp>
      <p:sp>
        <p:nvSpPr>
          <p:cNvPr id="4" name="TextBox 3"/>
          <p:cNvSpPr txBox="1"/>
          <p:nvPr/>
        </p:nvSpPr>
        <p:spPr>
          <a:xfrm>
            <a:off x="5533697" y="5400814"/>
            <a:ext cx="3380214" cy="769441"/>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মিশরের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পিরামিড</a:t>
            </a:r>
            <a:endParaRPr lang="en-US" sz="4400" dirty="0">
              <a:latin typeface="NikoshBAN" panose="02000000000000000000" pitchFamily="2" charset="0"/>
              <a:cs typeface="NikoshBAN" panose="02000000000000000000" pitchFamily="2" charset="0"/>
            </a:endParaRPr>
          </a:p>
        </p:txBody>
      </p:sp>
      <p:sp>
        <p:nvSpPr>
          <p:cNvPr id="5" name="Date Placeholder 4">
            <a:extLst>
              <a:ext uri="{FF2B5EF4-FFF2-40B4-BE49-F238E27FC236}">
                <a16:creationId xmlns:a16="http://schemas.microsoft.com/office/drawing/2014/main" id="{D34AED69-B157-4AAC-A4F0-4597E60CAE6C}"/>
              </a:ext>
            </a:extLst>
          </p:cNvPr>
          <p:cNvSpPr>
            <a:spLocks noGrp="1"/>
          </p:cNvSpPr>
          <p:nvPr>
            <p:ph type="dt" sz="half" idx="10"/>
          </p:nvPr>
        </p:nvSpPr>
        <p:spPr>
          <a:xfrm>
            <a:off x="9870871" y="5942421"/>
            <a:ext cx="1600200" cy="279400"/>
          </a:xfrm>
        </p:spPr>
        <p:txBody>
          <a:bodyPr/>
          <a:lstStyle/>
          <a:p>
            <a:fld id="{202EC315-439C-4D77-95A1-E76E13DC9F1C}" type="datetime1">
              <a:rPr lang="en-US" sz="2000" smtClean="0"/>
              <a:t>27-Oct-20</a:t>
            </a:fld>
            <a:endParaRPr lang="en-US" sz="2000" dirty="0"/>
          </a:p>
        </p:txBody>
      </p:sp>
    </p:spTree>
    <p:extLst>
      <p:ext uri="{BB962C8B-B14F-4D97-AF65-F5344CB8AC3E}">
        <p14:creationId xmlns:p14="http://schemas.microsoft.com/office/powerpoint/2010/main" val="3195268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471959" y="4967225"/>
            <a:ext cx="9188603" cy="1200329"/>
          </a:xfrm>
          <a:prstGeom prst="rect">
            <a:avLst/>
          </a:prstGeom>
          <a:solidFill>
            <a:schemeClr val="bg1">
              <a:lumMod val="75000"/>
            </a:schemeClr>
          </a:solidFill>
          <a:effectLst>
            <a:innerShdw blurRad="63500" dist="50800" dir="16200000">
              <a:prstClr val="black">
                <a:alpha val="50000"/>
              </a:prstClr>
            </a:innerShdw>
          </a:effectLst>
        </p:spPr>
        <p:txBody>
          <a:bodyPr wrap="square" rtlCol="0">
            <a:spAutoFit/>
          </a:bodyPr>
          <a:lstStyle/>
          <a:p>
            <a:pPr algn="ctr"/>
            <a:r>
              <a:rPr lang="en-US" sz="7200" dirty="0" err="1">
                <a:latin typeface="NikoshBAN" panose="02000000000000000000" pitchFamily="2" charset="0"/>
                <a:cs typeface="NikoshBAN" panose="02000000000000000000" pitchFamily="2" charset="0"/>
              </a:rPr>
              <a:t>আজকের</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পাঠ</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মিশরীয়</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সভ্যতা</a:t>
            </a:r>
            <a:endParaRPr lang="en-US" sz="49600" dirty="0">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89C0027E-0FE5-4B5A-A9DF-566AC9C54511}"/>
              </a:ext>
            </a:extLst>
          </p:cNvPr>
          <p:cNvSpPr>
            <a:spLocks noGrp="1"/>
          </p:cNvSpPr>
          <p:nvPr>
            <p:ph type="dt" sz="half" idx="10"/>
          </p:nvPr>
        </p:nvSpPr>
        <p:spPr>
          <a:xfrm>
            <a:off x="9860462" y="6467090"/>
            <a:ext cx="1600200" cy="279400"/>
          </a:xfrm>
        </p:spPr>
        <p:txBody>
          <a:bodyPr/>
          <a:lstStyle/>
          <a:p>
            <a:fld id="{2044D5A9-536E-4A9D-A7FD-003F23148FCD}" type="datetime1">
              <a:rPr lang="en-US" sz="1800" smtClean="0"/>
              <a:t>27-Oct-20</a:t>
            </a:fld>
            <a:endParaRPr lang="en-US" sz="1800" dirty="0"/>
          </a:p>
        </p:txBody>
      </p:sp>
      <p:pic>
        <p:nvPicPr>
          <p:cNvPr id="4" name="Picture 3">
            <a:extLst>
              <a:ext uri="{FF2B5EF4-FFF2-40B4-BE49-F238E27FC236}">
                <a16:creationId xmlns:a16="http://schemas.microsoft.com/office/drawing/2014/main" id="{6FCA131C-63B9-4DE9-9013-68C7B2416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959" y="698808"/>
            <a:ext cx="9188604" cy="4159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240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65000"/>
          </a:srgbClr>
        </a:solidFill>
        <a:effectLst/>
      </p:bgPr>
    </p:bg>
    <p:spTree>
      <p:nvGrpSpPr>
        <p:cNvPr id="1" name=""/>
        <p:cNvGrpSpPr/>
        <p:nvPr/>
      </p:nvGrpSpPr>
      <p:grpSpPr>
        <a:xfrm>
          <a:off x="0" y="0"/>
          <a:ext cx="0" cy="0"/>
          <a:chOff x="0" y="0"/>
          <a:chExt cx="0" cy="0"/>
        </a:xfrm>
      </p:grpSpPr>
      <p:sp>
        <p:nvSpPr>
          <p:cNvPr id="2" name="TextBox 1"/>
          <p:cNvSpPr txBox="1"/>
          <p:nvPr/>
        </p:nvSpPr>
        <p:spPr>
          <a:xfrm>
            <a:off x="884901" y="655166"/>
            <a:ext cx="2851157" cy="707886"/>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err="1">
                <a:ln w="22225">
                  <a:solidFill>
                    <a:schemeClr val="accent2"/>
                  </a:solidFill>
                  <a:prstDash val="solid"/>
                </a:ln>
              </a:rPr>
              <a:t>শিখনফল</a:t>
            </a:r>
            <a:r>
              <a:rPr lang="en-US" sz="4000" dirty="0"/>
              <a:t> </a:t>
            </a:r>
          </a:p>
        </p:txBody>
      </p:sp>
      <p:sp>
        <p:nvSpPr>
          <p:cNvPr id="7" name="Date Placeholder 6">
            <a:extLst>
              <a:ext uri="{FF2B5EF4-FFF2-40B4-BE49-F238E27FC236}">
                <a16:creationId xmlns:a16="http://schemas.microsoft.com/office/drawing/2014/main" id="{878607FD-83F3-4560-A602-1D2BE40D2441}"/>
              </a:ext>
            </a:extLst>
          </p:cNvPr>
          <p:cNvSpPr>
            <a:spLocks noGrp="1"/>
          </p:cNvSpPr>
          <p:nvPr>
            <p:ph type="dt" sz="half" idx="10"/>
          </p:nvPr>
        </p:nvSpPr>
        <p:spPr>
          <a:xfrm>
            <a:off x="9874044" y="5955326"/>
            <a:ext cx="1600200" cy="279400"/>
          </a:xfrm>
        </p:spPr>
        <p:txBody>
          <a:bodyPr/>
          <a:lstStyle/>
          <a:p>
            <a:fld id="{62C42D88-8CF8-402C-8131-30D51DF6093E}" type="datetime1">
              <a:rPr lang="en-US" sz="2000" smtClean="0"/>
              <a:t>27-Oct-20</a:t>
            </a:fld>
            <a:endParaRPr lang="en-US" sz="2000" dirty="0"/>
          </a:p>
        </p:txBody>
      </p:sp>
      <p:grpSp>
        <p:nvGrpSpPr>
          <p:cNvPr id="27" name="Group 26">
            <a:extLst>
              <a:ext uri="{FF2B5EF4-FFF2-40B4-BE49-F238E27FC236}">
                <a16:creationId xmlns:a16="http://schemas.microsoft.com/office/drawing/2014/main" id="{39114170-977D-4DAC-8172-4E5B80A0D6E7}"/>
              </a:ext>
            </a:extLst>
          </p:cNvPr>
          <p:cNvGrpSpPr/>
          <p:nvPr/>
        </p:nvGrpSpPr>
        <p:grpSpPr>
          <a:xfrm>
            <a:off x="884902" y="1382074"/>
            <a:ext cx="10589342" cy="1509045"/>
            <a:chOff x="884902" y="1337830"/>
            <a:chExt cx="10589342" cy="1509045"/>
          </a:xfrm>
        </p:grpSpPr>
        <p:sp>
          <p:nvSpPr>
            <p:cNvPr id="18" name="Freeform: Shape 17">
              <a:extLst>
                <a:ext uri="{FF2B5EF4-FFF2-40B4-BE49-F238E27FC236}">
                  <a16:creationId xmlns:a16="http://schemas.microsoft.com/office/drawing/2014/main" id="{ABF37A0B-F39B-4385-8A77-AE39D68F9295}"/>
                </a:ext>
              </a:extLst>
            </p:cNvPr>
            <p:cNvSpPr/>
            <p:nvPr/>
          </p:nvSpPr>
          <p:spPr>
            <a:xfrm>
              <a:off x="3736061" y="1483596"/>
              <a:ext cx="7738183" cy="1217514"/>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E5D58F"/>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2491" rIns="216786" bIns="142491"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মিশরীয়</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সভ্যতা</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অবস্থান</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বলতে</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পারবে</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p>
          </p:txBody>
        </p:sp>
        <p:pic>
          <p:nvPicPr>
            <p:cNvPr id="24" name="Picture 2" descr="সুয়েজ খাল">
              <a:extLst>
                <a:ext uri="{FF2B5EF4-FFF2-40B4-BE49-F238E27FC236}">
                  <a16:creationId xmlns:a16="http://schemas.microsoft.com/office/drawing/2014/main" id="{25E7F450-7DFD-4529-A6AA-E860E69CC26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84902" y="1337830"/>
              <a:ext cx="2851157" cy="1509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2B1C82D0-4168-48ED-9B93-D5A0EEC6FC1B}"/>
              </a:ext>
            </a:extLst>
          </p:cNvPr>
          <p:cNvGrpSpPr/>
          <p:nvPr/>
        </p:nvGrpSpPr>
        <p:grpSpPr>
          <a:xfrm>
            <a:off x="884904" y="2993408"/>
            <a:ext cx="10589340" cy="1509045"/>
            <a:chOff x="884904" y="2949164"/>
            <a:chExt cx="10589340" cy="1509045"/>
          </a:xfrm>
        </p:grpSpPr>
        <p:sp>
          <p:nvSpPr>
            <p:cNvPr id="20" name="Freeform: Shape 19">
              <a:extLst>
                <a:ext uri="{FF2B5EF4-FFF2-40B4-BE49-F238E27FC236}">
                  <a16:creationId xmlns:a16="http://schemas.microsoft.com/office/drawing/2014/main" id="{9A31CAC0-96BC-4E8C-A2B3-B4F2594B3942}"/>
                </a:ext>
              </a:extLst>
            </p:cNvPr>
            <p:cNvSpPr/>
            <p:nvPr/>
          </p:nvSpPr>
          <p:spPr>
            <a:xfrm>
              <a:off x="3736059" y="3081582"/>
              <a:ext cx="7738185" cy="1217514"/>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1C3D9A"/>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2491" rIns="216786" bIns="142491"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normalizeH="0" baseline="0" noProof="0" dirty="0" err="1">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মিশরীয়</a:t>
              </a:r>
              <a:r>
                <a:rPr kumimoji="0" lang="en-US" sz="4400"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সভ্যতার</a:t>
              </a:r>
              <a:r>
                <a:rPr kumimoji="0" lang="en-US" sz="4400"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অবদান</a:t>
              </a:r>
              <a:r>
                <a:rPr kumimoji="0" lang="en-US" sz="4400"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ব্যাখ্যা</a:t>
              </a:r>
              <a:r>
                <a:rPr kumimoji="0" lang="en-US" sz="4400"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করতে</a:t>
              </a:r>
              <a:r>
                <a:rPr kumimoji="0" lang="en-US" sz="4400"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পারবে</a:t>
              </a:r>
              <a:r>
                <a:rPr kumimoji="0" lang="en-US" sz="4400"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p>
          </p:txBody>
        </p:sp>
        <p:pic>
          <p:nvPicPr>
            <p:cNvPr id="25" name="Picture 24">
              <a:extLst>
                <a:ext uri="{FF2B5EF4-FFF2-40B4-BE49-F238E27FC236}">
                  <a16:creationId xmlns:a16="http://schemas.microsoft.com/office/drawing/2014/main" id="{C97A75AF-3E56-461A-9D7F-0471EDBBB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04" y="2949164"/>
              <a:ext cx="2851155" cy="1509045"/>
            </a:xfrm>
            <a:prstGeom prst="rect">
              <a:avLst/>
            </a:prstGeom>
            <a:ln>
              <a:noFill/>
            </a:ln>
            <a:effectLst>
              <a:outerShdw blurRad="292100" dist="139700" dir="2700000" algn="tl" rotWithShape="0">
                <a:srgbClr val="333333">
                  <a:alpha val="65000"/>
                </a:srgbClr>
              </a:outerShdw>
            </a:effectLst>
          </p:spPr>
        </p:pic>
      </p:grpSp>
      <p:grpSp>
        <p:nvGrpSpPr>
          <p:cNvPr id="29" name="Group 28">
            <a:extLst>
              <a:ext uri="{FF2B5EF4-FFF2-40B4-BE49-F238E27FC236}">
                <a16:creationId xmlns:a16="http://schemas.microsoft.com/office/drawing/2014/main" id="{0B869049-FC73-4150-A464-B81FAB393BD6}"/>
              </a:ext>
            </a:extLst>
          </p:cNvPr>
          <p:cNvGrpSpPr/>
          <p:nvPr/>
        </p:nvGrpSpPr>
        <p:grpSpPr>
          <a:xfrm>
            <a:off x="884904" y="4571624"/>
            <a:ext cx="10589340" cy="1521892"/>
            <a:chOff x="884904" y="4527380"/>
            <a:chExt cx="10589340" cy="1521892"/>
          </a:xfrm>
        </p:grpSpPr>
        <p:sp>
          <p:nvSpPr>
            <p:cNvPr id="22" name="Freeform: Shape 21">
              <a:extLst>
                <a:ext uri="{FF2B5EF4-FFF2-40B4-BE49-F238E27FC236}">
                  <a16:creationId xmlns:a16="http://schemas.microsoft.com/office/drawing/2014/main" id="{04EE723A-4E61-4B05-94F0-656A44717D9E}"/>
                </a:ext>
              </a:extLst>
            </p:cNvPr>
            <p:cNvSpPr/>
            <p:nvPr/>
          </p:nvSpPr>
          <p:spPr>
            <a:xfrm>
              <a:off x="3736061" y="4679569"/>
              <a:ext cx="7738183" cy="1217514"/>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2491" rIns="216786" bIns="142491" numCol="1" spcCol="1270" anchor="ctr" anchorCtr="0">
              <a:noAutofit/>
            </a:bodyPr>
            <a:lstStyle/>
            <a:p>
              <a:pPr marL="285750" lvl="1" indent="-285750" algn="l" defTabSz="1733550">
                <a:lnSpc>
                  <a:spcPct val="90000"/>
                </a:lnSpc>
                <a:spcBef>
                  <a:spcPct val="0"/>
                </a:spcBef>
                <a:spcAft>
                  <a:spcPct val="15000"/>
                </a:spcAft>
                <a:buChar char="•"/>
              </a:pP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মিশরীয়</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সভ্যতা</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বিস্তারিত</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বর্ণণা</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করতে</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44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পারবে</a:t>
              </a:r>
              <a:r>
                <a:rPr kumimoji="0" lang="en-US" sz="4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endParaRPr lang="en-US" sz="3600" kern="1200" dirty="0">
                <a:ln w="0"/>
                <a:solidFill>
                  <a:schemeClr val="tx1"/>
                </a:solidFill>
                <a:effectLst>
                  <a:outerShdw blurRad="38100" dist="19050" dir="2700000" algn="tl" rotWithShape="0">
                    <a:schemeClr val="dk1">
                      <a:alpha val="40000"/>
                    </a:schemeClr>
                  </a:outerShdw>
                </a:effectLst>
              </a:endParaRPr>
            </a:p>
          </p:txBody>
        </p:sp>
        <p:pic>
          <p:nvPicPr>
            <p:cNvPr id="26" name="Picture 25">
              <a:extLst>
                <a:ext uri="{FF2B5EF4-FFF2-40B4-BE49-F238E27FC236}">
                  <a16:creationId xmlns:a16="http://schemas.microsoft.com/office/drawing/2014/main" id="{CEB46C69-04B0-49DE-97B0-7265119DD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904" y="4527380"/>
              <a:ext cx="2851155" cy="1521892"/>
            </a:xfrm>
            <a:prstGeom prst="rect">
              <a:avLst/>
            </a:prstGeom>
            <a:ln>
              <a:noFill/>
            </a:ln>
            <a:effectLst>
              <a:outerShdw blurRad="292100" dist="139700" dir="2700000" algn="tl" rotWithShape="0">
                <a:srgbClr val="333333">
                  <a:alpha val="65000"/>
                </a:srgbClr>
              </a:outerShdw>
            </a:effectLst>
          </p:spPr>
        </p:pic>
      </p:grpSp>
      <p:sp>
        <p:nvSpPr>
          <p:cNvPr id="30" name="TextBox 29">
            <a:extLst>
              <a:ext uri="{FF2B5EF4-FFF2-40B4-BE49-F238E27FC236}">
                <a16:creationId xmlns:a16="http://schemas.microsoft.com/office/drawing/2014/main" id="{FC913628-4823-42DB-99A2-82C711D1877F}"/>
              </a:ext>
            </a:extLst>
          </p:cNvPr>
          <p:cNvSpPr txBox="1"/>
          <p:nvPr/>
        </p:nvSpPr>
        <p:spPr>
          <a:xfrm>
            <a:off x="4321277" y="707925"/>
            <a:ext cx="7152967"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এই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পাঠ</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শিক্ষার্থীরা</a:t>
            </a:r>
            <a:r>
              <a:rPr lang="en-US" sz="4000" dirty="0">
                <a:latin typeface="NikoshBAN" panose="02000000000000000000" pitchFamily="2" charset="0"/>
                <a:cs typeface="NikoshBAN" panose="02000000000000000000" pitchFamily="2" charset="0"/>
              </a:rPr>
              <a:t> ------- </a:t>
            </a:r>
          </a:p>
        </p:txBody>
      </p:sp>
    </p:spTree>
    <p:extLst>
      <p:ext uri="{BB962C8B-B14F-4D97-AF65-F5344CB8AC3E}">
        <p14:creationId xmlns:p14="http://schemas.microsoft.com/office/powerpoint/2010/main" val="1537216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20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20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EF36C-37D0-4871-9629-2A19546B4DE6}"/>
              </a:ext>
            </a:extLst>
          </p:cNvPr>
          <p:cNvSpPr>
            <a:spLocks noGrp="1"/>
          </p:cNvSpPr>
          <p:nvPr>
            <p:ph type="dt" sz="half" idx="10"/>
          </p:nvPr>
        </p:nvSpPr>
        <p:spPr/>
        <p:txBody>
          <a:bodyPr/>
          <a:lstStyle/>
          <a:p>
            <a:fld id="{EB4EFD9B-B40D-49CE-8E09-CA5514694735}" type="datetime1">
              <a:rPr lang="en-US" smtClean="0"/>
              <a:t>27-Oct-20</a:t>
            </a:fld>
            <a:endParaRPr lang="en-US"/>
          </a:p>
        </p:txBody>
      </p:sp>
      <p:sp>
        <p:nvSpPr>
          <p:cNvPr id="3" name="TextBox 2">
            <a:extLst>
              <a:ext uri="{FF2B5EF4-FFF2-40B4-BE49-F238E27FC236}">
                <a16:creationId xmlns:a16="http://schemas.microsoft.com/office/drawing/2014/main" id="{B66D0BF7-BFE9-425D-AA78-C80D6C0D8BCE}"/>
              </a:ext>
            </a:extLst>
          </p:cNvPr>
          <p:cNvSpPr txBox="1"/>
          <p:nvPr/>
        </p:nvSpPr>
        <p:spPr>
          <a:xfrm>
            <a:off x="851338" y="835572"/>
            <a:ext cx="5360276" cy="5201424"/>
          </a:xfrm>
          <a:prstGeom prst="rect">
            <a:avLst/>
          </a:prstGeom>
          <a:noFill/>
        </p:spPr>
        <p:txBody>
          <a:bodyPr wrap="square" rtlCol="0">
            <a:spAutoFit/>
          </a:bodyPr>
          <a:lstStyle/>
          <a:p>
            <a:pPr algn="just"/>
            <a:r>
              <a:rPr lang="en-US" sz="4400" b="1" dirty="0" err="1">
                <a:latin typeface="NikoshBAN" panose="02000000000000000000" pitchFamily="2" charset="0"/>
                <a:cs typeface="NikoshBAN" panose="02000000000000000000" pitchFamily="2" charset="0"/>
              </a:rPr>
              <a:t>পটভূমিঃ</a:t>
            </a:r>
            <a:r>
              <a:rPr lang="en-US" sz="4400" b="1" dirty="0">
                <a:latin typeface="NikoshBAN" panose="02000000000000000000" pitchFamily="2" charset="0"/>
                <a:cs typeface="NikoshBAN" panose="02000000000000000000" pitchFamily="2" charset="0"/>
              </a:rPr>
              <a:t> </a:t>
            </a:r>
          </a:p>
          <a:p>
            <a:pPr algn="just"/>
            <a:r>
              <a:rPr lang="en-US" sz="3600" dirty="0" err="1">
                <a:latin typeface="NikoshBAN" panose="02000000000000000000" pitchFamily="2" charset="0"/>
                <a:cs typeface="NikoshBAN" panose="02000000000000000000" pitchFamily="2" charset="0"/>
              </a:rPr>
              <a:t>আফ্রিকা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মিহাদেশের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উত্তর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বর্তমানে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ইজিপ্ট</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সেই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খ্রিষ্টপুর্ব</a:t>
            </a:r>
            <a:r>
              <a:rPr lang="en-US" sz="3600" dirty="0">
                <a:latin typeface="NikoshBAN" panose="02000000000000000000" pitchFamily="2" charset="0"/>
                <a:cs typeface="NikoshBAN" panose="02000000000000000000" pitchFamily="2" charset="0"/>
              </a:rPr>
              <a:t> ৫০০০ </a:t>
            </a:r>
            <a:r>
              <a:rPr lang="en-US" sz="3600" dirty="0" err="1">
                <a:latin typeface="NikoshBAN" panose="02000000000000000000" pitchFamily="2" charset="0"/>
                <a:cs typeface="NikoshBAN" panose="02000000000000000000" pitchFamily="2" charset="0"/>
              </a:rPr>
              <a:t>অব্দ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৩২০০ </a:t>
            </a:r>
            <a:r>
              <a:rPr lang="en-US" sz="3600" dirty="0" err="1">
                <a:latin typeface="NikoshBAN" panose="02000000000000000000" pitchFamily="2" charset="0"/>
                <a:cs typeface="NikoshBAN" panose="02000000000000000000" pitchFamily="2" charset="0"/>
              </a:rPr>
              <a:t>অব্দ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পর্যন্ত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অববাহিকায়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সমৃদ্ধ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জনপদের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উদ্ভব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 এ </a:t>
            </a:r>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বিভিন্ন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গুরুত্বপুর্ন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 </a:t>
            </a:r>
          </a:p>
        </p:txBody>
      </p:sp>
      <p:pic>
        <p:nvPicPr>
          <p:cNvPr id="5" name="Picture 4">
            <a:extLst>
              <a:ext uri="{FF2B5EF4-FFF2-40B4-BE49-F238E27FC236}">
                <a16:creationId xmlns:a16="http://schemas.microsoft.com/office/drawing/2014/main" id="{9D7BD20E-B1D8-4F23-96FE-E4B74A30EC74}"/>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rcRect l="28364" t="21747" r="28704" b="21365"/>
          <a:stretch/>
        </p:blipFill>
        <p:spPr>
          <a:xfrm>
            <a:off x="6438803" y="1647498"/>
            <a:ext cx="4951893" cy="3689131"/>
          </a:xfrm>
          <a:prstGeom prst="rect">
            <a:avLst/>
          </a:prstGeom>
        </p:spPr>
      </p:pic>
    </p:spTree>
    <p:extLst>
      <p:ext uri="{BB962C8B-B14F-4D97-AF65-F5344CB8AC3E}">
        <p14:creationId xmlns:p14="http://schemas.microsoft.com/office/powerpoint/2010/main" val="23046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A4C5"/>
        </a:solidFill>
        <a:effectLst/>
      </p:bgPr>
    </p:bg>
    <p:spTree>
      <p:nvGrpSpPr>
        <p:cNvPr id="1" name=""/>
        <p:cNvGrpSpPr/>
        <p:nvPr/>
      </p:nvGrpSpPr>
      <p:grpSpPr>
        <a:xfrm>
          <a:off x="0" y="0"/>
          <a:ext cx="0" cy="0"/>
          <a:chOff x="0" y="0"/>
          <a:chExt cx="0" cy="0"/>
        </a:xfrm>
      </p:grpSpPr>
      <p:sp>
        <p:nvSpPr>
          <p:cNvPr id="5" name="TextBox 4"/>
          <p:cNvSpPr txBox="1"/>
          <p:nvPr/>
        </p:nvSpPr>
        <p:spPr>
          <a:xfrm>
            <a:off x="1586536" y="5352603"/>
            <a:ext cx="2505814" cy="461665"/>
          </a:xfrm>
          <a:prstGeom prst="rect">
            <a:avLst/>
          </a:prstGeom>
          <a:noFill/>
        </p:spPr>
        <p:txBody>
          <a:bodyPr wrap="none" rtlCol="0">
            <a:spAutoFit/>
          </a:bodyPr>
          <a:lstStyle/>
          <a:p>
            <a:r>
              <a:rPr lang="en-US" sz="2400" dirty="0" err="1"/>
              <a:t>মিশরীয়</a:t>
            </a:r>
            <a:r>
              <a:rPr lang="en-US" sz="2400" dirty="0"/>
              <a:t> </a:t>
            </a:r>
            <a:r>
              <a:rPr lang="en-US" sz="2400" dirty="0" err="1"/>
              <a:t>সভ্যতার</a:t>
            </a:r>
            <a:r>
              <a:rPr lang="en-US" sz="2400" dirty="0"/>
              <a:t> </a:t>
            </a:r>
            <a:r>
              <a:rPr lang="en-US" sz="2400" dirty="0" err="1"/>
              <a:t>মানচিত্র</a:t>
            </a:r>
            <a:r>
              <a:rPr lang="en-US" sz="2400" dirty="0"/>
              <a:t> </a:t>
            </a:r>
            <a:r>
              <a:rPr lang="en-US" dirty="0"/>
              <a:t>।</a:t>
            </a:r>
          </a:p>
        </p:txBody>
      </p:sp>
      <p:sp>
        <p:nvSpPr>
          <p:cNvPr id="7" name="Date Placeholder 6">
            <a:extLst>
              <a:ext uri="{FF2B5EF4-FFF2-40B4-BE49-F238E27FC236}">
                <a16:creationId xmlns:a16="http://schemas.microsoft.com/office/drawing/2014/main" id="{8380C8EA-D37E-4F88-814C-5758EEBAEBAB}"/>
              </a:ext>
            </a:extLst>
          </p:cNvPr>
          <p:cNvSpPr>
            <a:spLocks noGrp="1"/>
          </p:cNvSpPr>
          <p:nvPr>
            <p:ph type="dt" sz="half" idx="10"/>
          </p:nvPr>
        </p:nvSpPr>
        <p:spPr>
          <a:xfrm>
            <a:off x="9735207" y="5827256"/>
            <a:ext cx="1600200" cy="279400"/>
          </a:xfrm>
        </p:spPr>
        <p:txBody>
          <a:bodyPr/>
          <a:lstStyle/>
          <a:p>
            <a:fld id="{E499C862-685D-40EE-8D3B-ECFB192416C5}" type="datetime1">
              <a:rPr lang="en-US" sz="2000" smtClean="0"/>
              <a:t>27-Oct-20</a:t>
            </a:fld>
            <a:endParaRPr lang="en-US" sz="2000" dirty="0"/>
          </a:p>
        </p:txBody>
      </p:sp>
      <p:sp>
        <p:nvSpPr>
          <p:cNvPr id="9" name="TextBox 8">
            <a:extLst>
              <a:ext uri="{FF2B5EF4-FFF2-40B4-BE49-F238E27FC236}">
                <a16:creationId xmlns:a16="http://schemas.microsoft.com/office/drawing/2014/main" id="{1E803E42-6AF4-4894-A483-C58244BE2C97}"/>
              </a:ext>
            </a:extLst>
          </p:cNvPr>
          <p:cNvSpPr txBox="1"/>
          <p:nvPr/>
        </p:nvSpPr>
        <p:spPr>
          <a:xfrm>
            <a:off x="6243145" y="751344"/>
            <a:ext cx="5092262" cy="4832092"/>
          </a:xfrm>
          <a:prstGeom prst="rect">
            <a:avLst/>
          </a:prstGeom>
          <a:noFill/>
        </p:spPr>
        <p:txBody>
          <a:bodyPr wrap="square">
            <a:spAutoFit/>
          </a:bodyPr>
          <a:lstStyle/>
          <a:p>
            <a:pPr algn="just"/>
            <a:r>
              <a:rPr lang="as-IN" sz="2800" b="0" i="0" dirty="0">
                <a:solidFill>
                  <a:srgbClr val="000000"/>
                </a:solidFill>
                <a:effectLst/>
                <a:latin typeface="NikoshBAN" panose="02000000000000000000" pitchFamily="2" charset="0"/>
                <a:cs typeface="NikoshBAN" panose="02000000000000000000" pitchFamily="2" charset="0"/>
              </a:rPr>
              <a:t>খ্রিঃপূঃ ৪০০০</a:t>
            </a:r>
            <a:r>
              <a:rPr lang="en-US" sz="2800" b="0" i="0" dirty="0">
                <a:solidFill>
                  <a:srgbClr val="000000"/>
                </a:solidFill>
                <a:effectLst/>
                <a:latin typeface="NikoshBAN" panose="02000000000000000000" pitchFamily="2" charset="0"/>
                <a:cs typeface="NikoshBAN" panose="02000000000000000000" pitchFamily="2" charset="0"/>
              </a:rPr>
              <a:t> </a:t>
            </a:r>
            <a:r>
              <a:rPr lang="as-IN" sz="2800" b="0" i="0" dirty="0">
                <a:solidFill>
                  <a:srgbClr val="000000"/>
                </a:solidFill>
                <a:effectLst/>
                <a:latin typeface="NikoshBAN" panose="02000000000000000000" pitchFamily="2" charset="0"/>
                <a:cs typeface="NikoshBAN" panose="02000000000000000000" pitchFamily="2" charset="0"/>
              </a:rPr>
              <a:t>মিশরে প্রথম সামাজ্যর উদ্ভব ঘটে।</a:t>
            </a:r>
            <a:endParaRPr lang="as-IN" sz="2800" b="0" i="0" dirty="0">
              <a:solidFill>
                <a:srgbClr val="222222"/>
              </a:solidFill>
              <a:effectLst/>
              <a:latin typeface="NikoshBAN" panose="02000000000000000000" pitchFamily="2" charset="0"/>
              <a:cs typeface="NikoshBAN" panose="02000000000000000000" pitchFamily="2" charset="0"/>
            </a:endParaRPr>
          </a:p>
          <a:p>
            <a:pPr algn="just"/>
            <a:r>
              <a:rPr lang="as-IN" sz="2800" b="0" i="0" dirty="0">
                <a:solidFill>
                  <a:srgbClr val="000000"/>
                </a:solidFill>
                <a:effectLst/>
                <a:latin typeface="NikoshBAN" panose="02000000000000000000" pitchFamily="2" charset="0"/>
                <a:cs typeface="NikoshBAN" panose="02000000000000000000" pitchFamily="2" charset="0"/>
              </a:rPr>
              <a:t>      ইজিপ্টের প্রাচীন নাম</a:t>
            </a:r>
            <a:r>
              <a:rPr lang="en-US" sz="2800" b="0" i="0" dirty="0">
                <a:solidFill>
                  <a:srgbClr val="000000"/>
                </a:solidFill>
                <a:effectLst/>
                <a:latin typeface="NikoshBAN" panose="02000000000000000000" pitchFamily="2" charset="0"/>
                <a:cs typeface="NikoshBAN" panose="02000000000000000000" pitchFamily="2" charset="0"/>
              </a:rPr>
              <a:t> </a:t>
            </a:r>
            <a:r>
              <a:rPr lang="as-IN" sz="2800" b="0" i="0" dirty="0">
                <a:solidFill>
                  <a:srgbClr val="000000"/>
                </a:solidFill>
                <a:effectLst/>
                <a:latin typeface="NikoshBAN" panose="02000000000000000000" pitchFamily="2" charset="0"/>
                <a:cs typeface="NikoshBAN" panose="02000000000000000000" pitchFamily="2" charset="0"/>
              </a:rPr>
              <a:t>মিশর।</a:t>
            </a:r>
            <a:r>
              <a:rPr lang="en-US" sz="2800" b="0" i="0" dirty="0">
                <a:solidFill>
                  <a:srgbClr val="000000"/>
                </a:solidFill>
                <a:effectLst/>
                <a:latin typeface="NikoshBAN" panose="02000000000000000000" pitchFamily="2" charset="0"/>
                <a:cs typeface="NikoshBAN" panose="02000000000000000000" pitchFamily="2" charset="0"/>
              </a:rPr>
              <a:t> </a:t>
            </a:r>
            <a:r>
              <a:rPr lang="as-IN" sz="2800" b="0" i="0" dirty="0">
                <a:solidFill>
                  <a:srgbClr val="000000"/>
                </a:solidFill>
                <a:effectLst/>
                <a:latin typeface="NikoshBAN" panose="02000000000000000000" pitchFamily="2" charset="0"/>
                <a:cs typeface="NikoshBAN" panose="02000000000000000000" pitchFamily="2" charset="0"/>
              </a:rPr>
              <a:t>মিশর এশিয়া, আফ্রিকা ও ইউরোপ মহাদেশ দ্বারা পরিবেষ্টিত ভূমধ্যসাগরের উপকূলে অবস্থিত। এর উত্তরে ভূমধ্যসাগর, পূর্বে লোহিত সাগর, পশ্চিমে সাহারা মরুভূমি, দক্ষিণে সুদান ও অন্যান্য আফ্রিকার দেশ।</a:t>
            </a:r>
            <a:r>
              <a:rPr lang="en-US" sz="2800" dirty="0">
                <a:solidFill>
                  <a:srgbClr val="222222"/>
                </a:solidFill>
                <a:latin typeface="NikoshBAN" panose="02000000000000000000" pitchFamily="2" charset="0"/>
                <a:cs typeface="NikoshBAN" panose="02000000000000000000" pitchFamily="2" charset="0"/>
              </a:rPr>
              <a:t> </a:t>
            </a:r>
            <a:r>
              <a:rPr lang="as-IN" sz="2800" b="0" i="0" dirty="0">
                <a:solidFill>
                  <a:srgbClr val="000000"/>
                </a:solidFill>
                <a:effectLst/>
                <a:latin typeface="NikoshBAN" panose="02000000000000000000" pitchFamily="2" charset="0"/>
                <a:cs typeface="NikoshBAN" panose="02000000000000000000" pitchFamily="2" charset="0"/>
              </a:rPr>
              <a:t>আয়তন প্রায় চার লক্ষ বর্গমাইল।</a:t>
            </a:r>
            <a:endParaRPr lang="as-IN" sz="2800" b="0" i="0" dirty="0">
              <a:solidFill>
                <a:srgbClr val="222222"/>
              </a:solidFill>
              <a:effectLst/>
              <a:latin typeface="NikoshBAN" panose="02000000000000000000" pitchFamily="2" charset="0"/>
              <a:cs typeface="NikoshBAN" panose="02000000000000000000" pitchFamily="2" charset="0"/>
            </a:endParaRPr>
          </a:p>
          <a:p>
            <a:pPr algn="just"/>
            <a:r>
              <a:rPr lang="as-IN" sz="2800" b="0" i="0" dirty="0">
                <a:solidFill>
                  <a:srgbClr val="000000"/>
                </a:solidFill>
                <a:effectLst/>
                <a:latin typeface="NikoshBAN" panose="02000000000000000000" pitchFamily="2" charset="0"/>
                <a:cs typeface="NikoshBAN" panose="02000000000000000000" pitchFamily="2" charset="0"/>
              </a:rPr>
              <a:t>   উত্তর মিশরকে বলা হতো নিম্ন মিশর</a:t>
            </a:r>
            <a:endParaRPr lang="as-IN" sz="2800" b="0" i="0" dirty="0">
              <a:solidFill>
                <a:srgbClr val="222222"/>
              </a:solidFill>
              <a:effectLst/>
              <a:latin typeface="NikoshBAN" panose="02000000000000000000" pitchFamily="2" charset="0"/>
              <a:cs typeface="NikoshBAN" panose="02000000000000000000" pitchFamily="2" charset="0"/>
            </a:endParaRPr>
          </a:p>
          <a:p>
            <a:pPr algn="just"/>
            <a:r>
              <a:rPr lang="as-IN" sz="2800" b="0" i="0" dirty="0">
                <a:solidFill>
                  <a:srgbClr val="000000"/>
                </a:solidFill>
                <a:effectLst/>
                <a:latin typeface="NikoshBAN" panose="02000000000000000000" pitchFamily="2" charset="0"/>
                <a:cs typeface="NikoshBAN" panose="02000000000000000000" pitchFamily="2" charset="0"/>
              </a:rPr>
              <a:t>   দক্ষিণ মিশরকে বলা হতো উচ্চ মিশর</a:t>
            </a:r>
            <a:endParaRPr lang="as-IN" sz="2800" b="0" i="0" dirty="0">
              <a:solidFill>
                <a:srgbClr val="222222"/>
              </a:solidFill>
              <a:effectLst/>
              <a:latin typeface="NikoshBAN" panose="02000000000000000000" pitchFamily="2" charset="0"/>
              <a:cs typeface="NikoshBAN" panose="02000000000000000000" pitchFamily="2" charset="0"/>
            </a:endParaRPr>
          </a:p>
        </p:txBody>
      </p:sp>
      <p:pic>
        <p:nvPicPr>
          <p:cNvPr id="1026" name="Picture 2" descr="সুয়েজ খাল">
            <a:extLst>
              <a:ext uri="{FF2B5EF4-FFF2-40B4-BE49-F238E27FC236}">
                <a16:creationId xmlns:a16="http://schemas.microsoft.com/office/drawing/2014/main" id="{BEA35741-E419-411C-A57C-BEAF513A5B6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3655" y="1247311"/>
            <a:ext cx="5418111" cy="3840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956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2000"/>
                                        <p:tgtEl>
                                          <p:spTgt spid="9"/>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anim calcmode="lin" valueType="num">
                                      <p:cBhvr>
                                        <p:cTn id="16"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1174</TotalTime>
  <Words>1275</Words>
  <Application>Microsoft Office PowerPoint</Application>
  <PresentationFormat>Widescreen</PresentationFormat>
  <Paragraphs>133</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Algerian</vt:lpstr>
      <vt:lpstr>Arial</vt:lpstr>
      <vt:lpstr>Arial Black</vt:lpstr>
      <vt:lpstr>Calibri</vt:lpstr>
      <vt:lpstr>Calibri Light</vt:lpstr>
      <vt:lpstr>Century Gothic</vt:lpstr>
      <vt:lpstr>Garamond</vt:lpstr>
      <vt:lpstr>Jannat</vt:lpstr>
      <vt:lpstr>NikoshBAN</vt:lpstr>
      <vt:lpstr>Toha Borno Unicode</vt:lpstr>
      <vt:lpstr>Organic</vt:lpstr>
      <vt:lpstr>14_Office Theme</vt:lpstr>
      <vt:lpstr>মাল্টিমিডিয়া ক্লাসে সকলকে স্বাগতম </vt:lpstr>
      <vt:lpstr>PowerPoint Presentation</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CYBER-01</dc:creator>
  <cp:lastModifiedBy>nurul islam</cp:lastModifiedBy>
  <cp:revision>120</cp:revision>
  <dcterms:created xsi:type="dcterms:W3CDTF">2019-10-22T09:01:56Z</dcterms:created>
  <dcterms:modified xsi:type="dcterms:W3CDTF">2020-10-27T01:50:26Z</dcterms:modified>
</cp:coreProperties>
</file>