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7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0D51B0-CA72-42FB-B112-C28CE8296AB6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788567-4DE5-44FE-AA03-9B9D63BF2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613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0D51B0-CA72-42FB-B112-C28CE8296AB6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788567-4DE5-44FE-AA03-9B9D63BF2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233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0D51B0-CA72-42FB-B112-C28CE8296AB6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788567-4DE5-44FE-AA03-9B9D63BF2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858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0D51B0-CA72-42FB-B112-C28CE8296AB6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788567-4DE5-44FE-AA03-9B9D63BF2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038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0D51B0-CA72-42FB-B112-C28CE8296AB6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788567-4DE5-44FE-AA03-9B9D63BF2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231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0D51B0-CA72-42FB-B112-C28CE8296AB6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788567-4DE5-44FE-AA03-9B9D63BF2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538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0D51B0-CA72-42FB-B112-C28CE8296AB6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788567-4DE5-44FE-AA03-9B9D63BF2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735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0D51B0-CA72-42FB-B112-C28CE8296AB6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788567-4DE5-44FE-AA03-9B9D63BF2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603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0D51B0-CA72-42FB-B112-C28CE8296AB6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788567-4DE5-44FE-AA03-9B9D63BF2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691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0D51B0-CA72-42FB-B112-C28CE8296AB6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788567-4DE5-44FE-AA03-9B9D63BF2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36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0D51B0-CA72-42FB-B112-C28CE8296AB6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788567-4DE5-44FE-AA03-9B9D63BF2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172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f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761"/>
            </a:avLst>
          </a:prstGeom>
          <a:blipFill>
            <a:blip r:embed="rId13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</a:rPr>
              <a:t> </a:t>
            </a:r>
            <a:endParaRPr lang="en-GB" dirty="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141668" y="5910879"/>
            <a:ext cx="11925835" cy="805978"/>
            <a:chOff x="180869" y="5799907"/>
            <a:chExt cx="11848105" cy="872364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9906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869" y="5799908"/>
              <a:ext cx="2797461" cy="87236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9906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0504" y="5799908"/>
              <a:ext cx="3513908" cy="87236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9906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1051" y="5799908"/>
              <a:ext cx="3411417" cy="87236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9906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3070" y="5799908"/>
              <a:ext cx="3411417" cy="87236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9906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8338" y="5799908"/>
              <a:ext cx="3411417" cy="87236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9906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6394" y="5799908"/>
              <a:ext cx="2804495" cy="8723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9906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3457" y="5799908"/>
              <a:ext cx="2804495" cy="872363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9906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2271" y="5799908"/>
              <a:ext cx="2804495" cy="872363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9906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441" y="5799907"/>
              <a:ext cx="2551610" cy="872363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9906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920656" y="5799907"/>
              <a:ext cx="2108318" cy="8723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3855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gif"/><Relationship Id="rId7" Type="http://schemas.microsoft.com/office/2007/relationships/hdphoto" Target="../media/hdphoto3.wdp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microsoft.com/office/2007/relationships/hdphoto" Target="../media/hdphoto4.wdp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microsoft.com/office/2007/relationships/hdphoto" Target="../media/hdphoto1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microsoft.com/office/2007/relationships/hdphoto" Target="../media/hdphoto12.wdp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7.jpg"/><Relationship Id="rId4" Type="http://schemas.microsoft.com/office/2007/relationships/hdphoto" Target="../media/hdphoto1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2.wdp"/><Relationship Id="rId5" Type="http://schemas.openxmlformats.org/officeDocument/2006/relationships/image" Target="../media/image35.png"/><Relationship Id="rId4" Type="http://schemas.openxmlformats.org/officeDocument/2006/relationships/image" Target="../media/image31.jp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openxmlformats.org/officeDocument/2006/relationships/image" Target="../media/image4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4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9.png"/><Relationship Id="rId7" Type="http://schemas.openxmlformats.org/officeDocument/2006/relationships/image" Target="../media/image12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5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microsoft.com/office/2007/relationships/hdphoto" Target="../media/hdphoto16.wdp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image" Target="../media/image18.png"/><Relationship Id="rId4" Type="http://schemas.microsoft.com/office/2007/relationships/hdphoto" Target="../media/hdphoto7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61.pn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jpeg"/><Relationship Id="rId5" Type="http://schemas.openxmlformats.org/officeDocument/2006/relationships/image" Target="../media/image18.png"/><Relationship Id="rId4" Type="http://schemas.microsoft.com/office/2007/relationships/hdphoto" Target="../media/hdphoto7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7.wdp"/><Relationship Id="rId4" Type="http://schemas.openxmlformats.org/officeDocument/2006/relationships/image" Target="../media/image64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2.wdp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5" Type="http://schemas.microsoft.com/office/2007/relationships/hdphoto" Target="../media/hdphoto8.wdp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0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0.wdp"/><Relationship Id="rId5" Type="http://schemas.openxmlformats.org/officeDocument/2006/relationships/image" Target="../media/image29.png"/><Relationship Id="rId4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" r="933" b="2122"/>
          <a:stretch/>
        </p:blipFill>
        <p:spPr>
          <a:xfrm>
            <a:off x="118985" y="5851322"/>
            <a:ext cx="11948607" cy="8746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68003" y="248815"/>
            <a:ext cx="6291163" cy="89255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ক্লাসে সবাইকে</a:t>
            </a:r>
            <a:r>
              <a:rPr lang="en-US" sz="5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5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465" y="3298877"/>
            <a:ext cx="4135902" cy="2710089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-1528362" y="-216786"/>
            <a:ext cx="2037806" cy="2808514"/>
            <a:chOff x="3013164" y="1463041"/>
            <a:chExt cx="2037806" cy="280851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118" b="89953" l="9884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46" t="7407" r="6894" b="17778"/>
            <a:stretch/>
          </p:blipFill>
          <p:spPr>
            <a:xfrm>
              <a:off x="3013164" y="1463041"/>
              <a:ext cx="2037806" cy="2808514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3440252" y="1915554"/>
              <a:ext cx="1131376" cy="1323439"/>
              <a:chOff x="3502618" y="4613838"/>
              <a:chExt cx="1131376" cy="1323439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3502618" y="4649492"/>
                <a:ext cx="1131376" cy="112671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650903" y="4613838"/>
                <a:ext cx="762328" cy="1323439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8000" b="1" dirty="0" smtClean="0">
                    <a:ln w="11430"/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স্বা  </a:t>
                </a:r>
                <a:endParaRPr lang="en-US" sz="80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-1399139" y="6409622"/>
            <a:ext cx="2090060" cy="2808515"/>
            <a:chOff x="5050970" y="1463040"/>
            <a:chExt cx="2090060" cy="280851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223" b="89953" l="9884" r="99288">
                          <a14:foregroundMark x1="64114" y1="69668" x2="69012" y2="704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59" t="6739" r="5973" b="18069"/>
            <a:stretch/>
          </p:blipFill>
          <p:spPr>
            <a:xfrm>
              <a:off x="5050970" y="1463040"/>
              <a:ext cx="2090060" cy="2808515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5478058" y="1910428"/>
              <a:ext cx="1131376" cy="1323439"/>
              <a:chOff x="3502618" y="4613838"/>
              <a:chExt cx="1131376" cy="1323439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3502618" y="4649492"/>
                <a:ext cx="1131376" cy="112671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650903" y="4613838"/>
                <a:ext cx="762328" cy="1323439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8000" b="1" dirty="0" smtClean="0">
                    <a:ln w="11430"/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গ  </a:t>
                </a:r>
                <a:endParaRPr lang="en-US" sz="80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11547910" y="5196801"/>
            <a:ext cx="2037806" cy="2808516"/>
            <a:chOff x="7141030" y="1463039"/>
            <a:chExt cx="2037806" cy="2808516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89953" l="9884" r="100000">
                          <a14:foregroundMark x1="49688" y1="40474" x2="53072" y2="50806"/>
                          <a14:foregroundMark x1="65361" y1="68531" x2="65361" y2="68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06" t="6475" r="7658" b="17332"/>
            <a:stretch/>
          </p:blipFill>
          <p:spPr>
            <a:xfrm>
              <a:off x="7141030" y="1463039"/>
              <a:ext cx="2037806" cy="2808516"/>
            </a:xfrm>
            <a:prstGeom prst="rect">
              <a:avLst/>
            </a:prstGeom>
          </p:spPr>
        </p:pic>
        <p:grpSp>
          <p:nvGrpSpPr>
            <p:cNvPr id="19" name="Group 18"/>
            <p:cNvGrpSpPr/>
            <p:nvPr/>
          </p:nvGrpSpPr>
          <p:grpSpPr>
            <a:xfrm>
              <a:off x="7594245" y="1853121"/>
              <a:ext cx="1131376" cy="1323439"/>
              <a:chOff x="3502618" y="4613838"/>
              <a:chExt cx="1131376" cy="1323439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3502618" y="4649492"/>
                <a:ext cx="1131376" cy="112671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3650903" y="4613838"/>
                <a:ext cx="762328" cy="1323439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8000" b="1" dirty="0">
                    <a:ln w="11430"/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ত</a:t>
                </a:r>
                <a:r>
                  <a:rPr lang="en-US" sz="8000" b="1" dirty="0" smtClean="0">
                    <a:ln w="11430"/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</a:t>
                </a:r>
                <a:endParaRPr lang="en-US" sz="80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6657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2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02 -0.00255 L 0.38646 0.20903 " pathEditMode="relative" rAng="0" ptsTypes="AA">
                                      <p:cBhvr>
                                        <p:cTn id="11" dur="6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72" y="1057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6" presetClass="path" presetSubtype="0" repeatCount="2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85185E-6 L 0.53959 -0.76991 " pathEditMode="relative" rAng="0" ptsTypes="AA">
                                      <p:cBhvr>
                                        <p:cTn id="13" dur="6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79" y="-38495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9" presetClass="path" presetSubtype="0" repeatCount="2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04 0.09097 L -0.36289 -0.59815 " pathEditMode="relative" rAng="0" ptsTypes="AA">
                                      <p:cBhvr>
                                        <p:cTn id="15" dur="6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43" y="-3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59889" y="261227"/>
            <a:ext cx="67120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আমরা নতুন শব্দের অর্থগুলো জেনে নিই 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20463" y="1429556"/>
            <a:ext cx="2641451" cy="1104082"/>
            <a:chOff x="1120463" y="1429556"/>
            <a:chExt cx="2730320" cy="110408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55" t="7193" r="8452" b="7544"/>
            <a:stretch/>
          </p:blipFill>
          <p:spPr>
            <a:xfrm>
              <a:off x="1120463" y="1429556"/>
              <a:ext cx="2730320" cy="105606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5" name="Rounded Rectangle 4"/>
            <p:cNvSpPr/>
            <p:nvPr/>
          </p:nvSpPr>
          <p:spPr>
            <a:xfrm>
              <a:off x="1191296" y="1488174"/>
              <a:ext cx="2595093" cy="93305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CC330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277116" y="1456420"/>
              <a:ext cx="2440092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‘অফুরান নামতায় </a:t>
              </a:r>
              <a:endPara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বাদলের </a:t>
              </a:r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ধারাপাত’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907681" y="935180"/>
            <a:ext cx="3747751" cy="2677656"/>
          </a:xfrm>
          <a:prstGeom prst="rect">
            <a:avLst/>
          </a:prstGeom>
          <a:noFill/>
          <a:ln w="15875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গণিতে ‘নামতা’ বলতে বোঝায় গুণ করার ধারাবাহিক তালিকা;আর ‘ধারাপাত’ হলো অঙ্ক শেখার প্রাথমিক বই। এ কবিতায় বৃষ্টিধারার পতনকে বলা হচ্ছে ধারাপাত।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120463" y="4500718"/>
            <a:ext cx="2730320" cy="715705"/>
            <a:chOff x="1164315" y="4699006"/>
            <a:chExt cx="2730320" cy="715705"/>
          </a:xfrm>
        </p:grpSpPr>
        <p:grpSp>
          <p:nvGrpSpPr>
            <p:cNvPr id="9" name="Group 8"/>
            <p:cNvGrpSpPr/>
            <p:nvPr/>
          </p:nvGrpSpPr>
          <p:grpSpPr>
            <a:xfrm>
              <a:off x="1164315" y="4699006"/>
              <a:ext cx="2730320" cy="715705"/>
              <a:chOff x="3577388" y="2805364"/>
              <a:chExt cx="2518612" cy="661736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79" t="4580" r="7574" b="4580"/>
              <a:stretch/>
            </p:blipFill>
            <p:spPr>
              <a:xfrm>
                <a:off x="3577388" y="2805364"/>
                <a:ext cx="2518612" cy="661736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sp>
            <p:nvSpPr>
              <p:cNvPr id="12" name="Rounded Rectangle 11"/>
              <p:cNvSpPr/>
              <p:nvPr/>
            </p:nvSpPr>
            <p:spPr>
              <a:xfrm>
                <a:off x="3640315" y="2867355"/>
                <a:ext cx="2373707" cy="537754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CC330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2140153" y="4790881"/>
              <a:ext cx="68961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ছাত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283085" y="4319961"/>
            <a:ext cx="2730320" cy="1077218"/>
            <a:chOff x="5262844" y="3272801"/>
            <a:chExt cx="2730320" cy="1077218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55" t="7193" r="8452" b="7544"/>
            <a:stretch/>
          </p:blipFill>
          <p:spPr>
            <a:xfrm>
              <a:off x="5262844" y="3293951"/>
              <a:ext cx="2730320" cy="105606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grpSp>
          <p:nvGrpSpPr>
            <p:cNvPr id="15" name="Group 14"/>
            <p:cNvGrpSpPr/>
            <p:nvPr/>
          </p:nvGrpSpPr>
          <p:grpSpPr>
            <a:xfrm>
              <a:off x="5330457" y="3272801"/>
              <a:ext cx="2595093" cy="1077218"/>
              <a:chOff x="5262844" y="4510077"/>
              <a:chExt cx="2595093" cy="1077218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5262844" y="4589845"/>
                <a:ext cx="2595093" cy="933055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CC330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5378843" y="4510077"/>
                <a:ext cx="2356656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ছাদ। ছাদের </a:t>
                </a:r>
                <a:endPara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en-US" sz="3200" b="1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কথ্য </a:t>
                </a:r>
                <a:r>
                  <a:rPr lang="en-US" sz="32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রূপ ছাত।</a:t>
                </a:r>
              </a:p>
            </p:txBody>
          </p:sp>
        </p:grpSp>
      </p:grp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307"/>
          <a:stretch/>
        </p:blipFill>
        <p:spPr>
          <a:xfrm>
            <a:off x="4494508" y="3835005"/>
            <a:ext cx="3144852" cy="1911751"/>
          </a:xfrm>
          <a:prstGeom prst="roundRect">
            <a:avLst>
              <a:gd name="adj" fmla="val 16667"/>
            </a:avLst>
          </a:prstGeom>
          <a:ln w="15875">
            <a:solidFill>
              <a:srgbClr val="0099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9" name="Group 18"/>
          <p:cNvGrpSpPr/>
          <p:nvPr/>
        </p:nvGrpSpPr>
        <p:grpSpPr>
          <a:xfrm>
            <a:off x="4494508" y="1144329"/>
            <a:ext cx="3144852" cy="1911751"/>
            <a:chOff x="4494508" y="1144329"/>
            <a:chExt cx="3144852" cy="1911751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4508" y="1144329"/>
              <a:ext cx="3144852" cy="1911751"/>
            </a:xfrm>
            <a:prstGeom prst="roundRect">
              <a:avLst>
                <a:gd name="adj" fmla="val 16667"/>
              </a:avLst>
            </a:prstGeom>
            <a:ln w="15875">
              <a:solidFill>
                <a:srgbClr val="009900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softRound"/>
              <a:contourClr>
                <a:srgbClr val="969696"/>
              </a:contourClr>
            </a:sp3d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3790" y="1163427"/>
              <a:ext cx="1145570" cy="999770"/>
            </a:xfrm>
            <a:prstGeom prst="roundRect">
              <a:avLst>
                <a:gd name="adj" fmla="val 19233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305" b="100000" l="9549" r="896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332" t="10402" r="46198" b="4923"/>
          <a:stretch/>
        </p:blipFill>
        <p:spPr>
          <a:xfrm rot="10800000" flipH="1">
            <a:off x="4263071" y="1261532"/>
            <a:ext cx="221351" cy="1672168"/>
          </a:xfrm>
          <a:prstGeom prst="roundRect">
            <a:avLst>
              <a:gd name="adj" fmla="val 2622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305" b="100000" l="9549" r="896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332" t="10402" r="46198" b="4923"/>
          <a:stretch/>
        </p:blipFill>
        <p:spPr>
          <a:xfrm rot="10800000" flipH="1">
            <a:off x="4261394" y="3954796"/>
            <a:ext cx="221351" cy="1672168"/>
          </a:xfrm>
          <a:prstGeom prst="roundRect">
            <a:avLst>
              <a:gd name="adj" fmla="val 2622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249125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96296E-6 L 0.27839 -0.00093 " pathEditMode="relative" rAng="0" ptsTypes="AA">
                                      <p:cBhvr>
                                        <p:cTn id="22" dur="17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19" y="-4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3" presetClass="exit" presetSubtype="32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11111E-6 L 0.27839 -0.00092 " pathEditMode="relative" rAng="0" ptsTypes="AA">
                                      <p:cBhvr>
                                        <p:cTn id="55" dur="17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19" y="-46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53" presetClass="exit" presetSubtype="32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59889" y="261227"/>
            <a:ext cx="67120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আমরা নতুন শব্দের অর্থগুলো জেনে নিই 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41886" y="1638581"/>
            <a:ext cx="2730320" cy="629203"/>
            <a:chOff x="1088380" y="1421609"/>
            <a:chExt cx="2730320" cy="629203"/>
          </a:xfrm>
        </p:grpSpPr>
        <p:grpSp>
          <p:nvGrpSpPr>
            <p:cNvPr id="4" name="Group 3"/>
            <p:cNvGrpSpPr/>
            <p:nvPr/>
          </p:nvGrpSpPr>
          <p:grpSpPr>
            <a:xfrm>
              <a:off x="1088380" y="1421609"/>
              <a:ext cx="2730320" cy="615135"/>
              <a:chOff x="3577388" y="2805364"/>
              <a:chExt cx="2518612" cy="661736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79" t="4580" r="7574" b="4580"/>
              <a:stretch/>
            </p:blipFill>
            <p:spPr>
              <a:xfrm>
                <a:off x="3577388" y="2805364"/>
                <a:ext cx="2518612" cy="661736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sp>
            <p:nvSpPr>
              <p:cNvPr id="7" name="Rounded Rectangle 6"/>
              <p:cNvSpPr/>
              <p:nvPr/>
            </p:nvSpPr>
            <p:spPr>
              <a:xfrm>
                <a:off x="3640315" y="2867355"/>
                <a:ext cx="2373707" cy="537754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CC330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1849140" y="1466037"/>
              <a:ext cx="118814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বারিধার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445316" y="1561475"/>
            <a:ext cx="2730320" cy="648658"/>
            <a:chOff x="8491811" y="1405567"/>
            <a:chExt cx="2730320" cy="648658"/>
          </a:xfrm>
        </p:grpSpPr>
        <p:grpSp>
          <p:nvGrpSpPr>
            <p:cNvPr id="9" name="Group 8"/>
            <p:cNvGrpSpPr/>
            <p:nvPr/>
          </p:nvGrpSpPr>
          <p:grpSpPr>
            <a:xfrm>
              <a:off x="8491811" y="1405567"/>
              <a:ext cx="2730320" cy="648658"/>
              <a:chOff x="3577388" y="2805364"/>
              <a:chExt cx="2518612" cy="661736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79" t="4580" r="7574" b="4580"/>
              <a:stretch/>
            </p:blipFill>
            <p:spPr>
              <a:xfrm>
                <a:off x="3577388" y="2805364"/>
                <a:ext cx="2518612" cy="661736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sp>
            <p:nvSpPr>
              <p:cNvPr id="12" name="Rounded Rectangle 11"/>
              <p:cNvSpPr/>
              <p:nvPr/>
            </p:nvSpPr>
            <p:spPr>
              <a:xfrm>
                <a:off x="3640315" y="2867355"/>
                <a:ext cx="2373707" cy="537754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CC330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9092980" y="1464872"/>
              <a:ext cx="152798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জলের ধারা।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039134" y="4235329"/>
            <a:ext cx="2730320" cy="616859"/>
            <a:chOff x="1088380" y="4381092"/>
            <a:chExt cx="2730320" cy="616859"/>
          </a:xfrm>
        </p:grpSpPr>
        <p:grpSp>
          <p:nvGrpSpPr>
            <p:cNvPr id="14" name="Group 13"/>
            <p:cNvGrpSpPr/>
            <p:nvPr/>
          </p:nvGrpSpPr>
          <p:grpSpPr>
            <a:xfrm>
              <a:off x="1088380" y="4381092"/>
              <a:ext cx="2730320" cy="616859"/>
              <a:chOff x="3577388" y="2805364"/>
              <a:chExt cx="2518612" cy="661736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79" t="4580" r="7574" b="4580"/>
              <a:stretch/>
            </p:blipFill>
            <p:spPr>
              <a:xfrm>
                <a:off x="3577388" y="2805364"/>
                <a:ext cx="2518612" cy="661736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sp>
            <p:nvSpPr>
              <p:cNvPr id="17" name="Rounded Rectangle 16"/>
              <p:cNvSpPr/>
              <p:nvPr/>
            </p:nvSpPr>
            <p:spPr>
              <a:xfrm>
                <a:off x="3640315" y="2867355"/>
                <a:ext cx="2373707" cy="537754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CC330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1785525" y="4409228"/>
              <a:ext cx="131537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উন্মাদ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8101232" y="3426980"/>
            <a:ext cx="350179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উন্মত্ত, ক্ষিপ্ত। শ্রাবণ মাসে </a:t>
            </a:r>
            <a:endParaRPr lang="en-US" sz="32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অবিরাম 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ধারা বর্ষণ ঘটে </a:t>
            </a:r>
            <a:endParaRPr lang="en-US" sz="32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বলে 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কবি এখানে 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শ্রাবণকে 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উন্মাদ শ্রাবণ বলেছেন।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830" y="1144375"/>
            <a:ext cx="3026851" cy="1835710"/>
          </a:xfrm>
          <a:prstGeom prst="roundRect">
            <a:avLst>
              <a:gd name="adj" fmla="val 16667"/>
            </a:avLst>
          </a:prstGeom>
          <a:ln w="15875">
            <a:solidFill>
              <a:srgbClr val="0099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830" y="3512708"/>
            <a:ext cx="3026851" cy="1899435"/>
          </a:xfrm>
          <a:prstGeom prst="roundRect">
            <a:avLst>
              <a:gd name="adj" fmla="val 16667"/>
            </a:avLst>
          </a:prstGeom>
          <a:ln w="15875">
            <a:solidFill>
              <a:srgbClr val="0099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305" b="100000" l="9549" r="896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332" t="10402" r="46198" b="4923"/>
          <a:stretch/>
        </p:blipFill>
        <p:spPr>
          <a:xfrm rot="10800000" flipH="1">
            <a:off x="4354074" y="1226146"/>
            <a:ext cx="221351" cy="1672168"/>
          </a:xfrm>
          <a:prstGeom prst="roundRect">
            <a:avLst>
              <a:gd name="adj" fmla="val 2622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305" b="100000" l="9549" r="896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332" t="10402" r="46198" b="4923"/>
          <a:stretch/>
        </p:blipFill>
        <p:spPr>
          <a:xfrm rot="10800000" flipH="1">
            <a:off x="4331254" y="3626341"/>
            <a:ext cx="221351" cy="1672168"/>
          </a:xfrm>
          <a:prstGeom prst="roundRect">
            <a:avLst>
              <a:gd name="adj" fmla="val 2622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665811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0.26783 -0.00277 " pathEditMode="relative" rAng="0" ptsTypes="AA">
                                      <p:cBhvr>
                                        <p:cTn id="22" dur="17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85" y="-13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3" presetClass="exit" presetSubtype="32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44444E-6 L 0.27201 0.00556 " pathEditMode="relative" rAng="0" ptsTypes="AA">
                                      <p:cBhvr>
                                        <p:cTn id="55" dur="17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94" y="278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53" presetClass="exit" presetSubtype="32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59889" y="261227"/>
            <a:ext cx="67120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আমরা নতুন শব্দের অর্থগুলো জেনে নিই 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890" y="1134433"/>
            <a:ext cx="2898099" cy="18087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369" y="3586163"/>
            <a:ext cx="2952120" cy="1826797"/>
          </a:xfrm>
          <a:prstGeom prst="roundRect">
            <a:avLst>
              <a:gd name="adj" fmla="val 16667"/>
            </a:avLst>
          </a:prstGeom>
          <a:ln w="15875">
            <a:solidFill>
              <a:srgbClr val="0099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5" name="Group 4"/>
          <p:cNvGrpSpPr/>
          <p:nvPr/>
        </p:nvGrpSpPr>
        <p:grpSpPr>
          <a:xfrm>
            <a:off x="8204225" y="4279861"/>
            <a:ext cx="3239146" cy="615135"/>
            <a:chOff x="8204225" y="4279861"/>
            <a:chExt cx="3239146" cy="615135"/>
          </a:xfrm>
        </p:grpSpPr>
        <p:grpSp>
          <p:nvGrpSpPr>
            <p:cNvPr id="6" name="Group 5"/>
            <p:cNvGrpSpPr/>
            <p:nvPr/>
          </p:nvGrpSpPr>
          <p:grpSpPr>
            <a:xfrm>
              <a:off x="8204225" y="4279861"/>
              <a:ext cx="3239146" cy="615135"/>
              <a:chOff x="3577388" y="2805364"/>
              <a:chExt cx="2518612" cy="661736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79" t="4580" r="7574" b="4580"/>
              <a:stretch/>
            </p:blipFill>
            <p:spPr>
              <a:xfrm>
                <a:off x="3577388" y="2805364"/>
                <a:ext cx="2518612" cy="661736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sp>
            <p:nvSpPr>
              <p:cNvPr id="9" name="Rounded Rectangle 8"/>
              <p:cNvSpPr/>
              <p:nvPr/>
            </p:nvSpPr>
            <p:spPr>
              <a:xfrm>
                <a:off x="3640315" y="2867355"/>
                <a:ext cx="2373707" cy="537754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CC330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8285154" y="4294025"/>
              <a:ext cx="305278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নিঝুম,নীরব,নিঃশব্দ</a:t>
              </a:r>
              <a:endPara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088380" y="1623083"/>
            <a:ext cx="2730320" cy="615135"/>
            <a:chOff x="1088380" y="1623083"/>
            <a:chExt cx="2730320" cy="615135"/>
          </a:xfrm>
        </p:grpSpPr>
        <p:grpSp>
          <p:nvGrpSpPr>
            <p:cNvPr id="11" name="Group 10"/>
            <p:cNvGrpSpPr/>
            <p:nvPr/>
          </p:nvGrpSpPr>
          <p:grpSpPr>
            <a:xfrm>
              <a:off x="1088380" y="1623083"/>
              <a:ext cx="2730320" cy="615135"/>
              <a:chOff x="3577388" y="2805364"/>
              <a:chExt cx="2518612" cy="661736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79" t="4580" r="7574" b="4580"/>
              <a:stretch/>
            </p:blipFill>
            <p:spPr>
              <a:xfrm>
                <a:off x="3577388" y="2805364"/>
                <a:ext cx="2518612" cy="661736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sp>
            <p:nvSpPr>
              <p:cNvPr id="14" name="Rounded Rectangle 13"/>
              <p:cNvSpPr/>
              <p:nvPr/>
            </p:nvSpPr>
            <p:spPr>
              <a:xfrm>
                <a:off x="3640315" y="2867355"/>
                <a:ext cx="2373707" cy="537754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CC330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1895549" y="1632148"/>
              <a:ext cx="86434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জর্জর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353400" y="1638581"/>
            <a:ext cx="2730320" cy="615135"/>
            <a:chOff x="8353400" y="1638581"/>
            <a:chExt cx="2730320" cy="615135"/>
          </a:xfrm>
        </p:grpSpPr>
        <p:grpSp>
          <p:nvGrpSpPr>
            <p:cNvPr id="16" name="Group 15"/>
            <p:cNvGrpSpPr/>
            <p:nvPr/>
          </p:nvGrpSpPr>
          <p:grpSpPr>
            <a:xfrm>
              <a:off x="8353400" y="1638581"/>
              <a:ext cx="2730320" cy="615135"/>
              <a:chOff x="3577388" y="2805364"/>
              <a:chExt cx="2518612" cy="661736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79" t="4580" r="7574" b="4580"/>
              <a:stretch/>
            </p:blipFill>
            <p:spPr>
              <a:xfrm>
                <a:off x="3577388" y="2805364"/>
                <a:ext cx="2518612" cy="661736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sp>
            <p:nvSpPr>
              <p:cNvPr id="19" name="Rounded Rectangle 18"/>
              <p:cNvSpPr/>
              <p:nvPr/>
            </p:nvSpPr>
            <p:spPr>
              <a:xfrm>
                <a:off x="3640315" y="2867355"/>
                <a:ext cx="2373707" cy="537754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CC330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9108495" y="1653443"/>
              <a:ext cx="106311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কাতর।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181368" y="4404805"/>
            <a:ext cx="2730320" cy="615135"/>
            <a:chOff x="1181368" y="4404805"/>
            <a:chExt cx="2730320" cy="615135"/>
          </a:xfrm>
        </p:grpSpPr>
        <p:grpSp>
          <p:nvGrpSpPr>
            <p:cNvPr id="21" name="Group 20"/>
            <p:cNvGrpSpPr/>
            <p:nvPr/>
          </p:nvGrpSpPr>
          <p:grpSpPr>
            <a:xfrm>
              <a:off x="1181368" y="4404805"/>
              <a:ext cx="2730320" cy="615135"/>
              <a:chOff x="3577388" y="2805364"/>
              <a:chExt cx="2518612" cy="661736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79" t="4580" r="7574" b="4580"/>
              <a:stretch/>
            </p:blipFill>
            <p:spPr>
              <a:xfrm>
                <a:off x="3577388" y="2805364"/>
                <a:ext cx="2518612" cy="661736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sp>
            <p:nvSpPr>
              <p:cNvPr id="24" name="Rounded Rectangle 23"/>
              <p:cNvSpPr/>
              <p:nvPr/>
            </p:nvSpPr>
            <p:spPr>
              <a:xfrm>
                <a:off x="3640315" y="2867355"/>
                <a:ext cx="2373707" cy="537754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CC330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Rectangle 21"/>
            <p:cNvSpPr/>
            <p:nvPr/>
          </p:nvSpPr>
          <p:spPr>
            <a:xfrm>
              <a:off x="1916373" y="4404805"/>
              <a:ext cx="107433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নিঃঝুম</a:t>
              </a: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305" b="100000" l="9549" r="896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332" t="10402" r="46198" b="4923"/>
          <a:stretch/>
        </p:blipFill>
        <p:spPr>
          <a:xfrm rot="10800000" flipH="1">
            <a:off x="4380200" y="1239209"/>
            <a:ext cx="221351" cy="1672168"/>
          </a:xfrm>
          <a:prstGeom prst="roundRect">
            <a:avLst>
              <a:gd name="adj" fmla="val 2622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305" b="100000" l="9549" r="896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332" t="10402" r="46198" b="4923"/>
          <a:stretch/>
        </p:blipFill>
        <p:spPr>
          <a:xfrm rot="10800000" flipH="1">
            <a:off x="4354073" y="3676540"/>
            <a:ext cx="221351" cy="1672168"/>
          </a:xfrm>
          <a:prstGeom prst="roundRect">
            <a:avLst>
              <a:gd name="adj" fmla="val 2622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369251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0.25703 -0.00277 " pathEditMode="relative" rAng="0" ptsTypes="AA">
                                      <p:cBhvr>
                                        <p:cTn id="19" dur="17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52" y="-13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8148E-6 L 0.25703 -0.00278 " pathEditMode="relative" rAng="0" ptsTypes="AA">
                                      <p:cBhvr>
                                        <p:cTn id="49" dur="17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52" y="-139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53" presetClass="exit" presetSubtype="32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51179" y="3794593"/>
            <a:ext cx="9795791" cy="923701"/>
            <a:chOff x="1859180" y="3823621"/>
            <a:chExt cx="9795791" cy="923701"/>
          </a:xfrm>
        </p:grpSpPr>
        <p:sp>
          <p:nvSpPr>
            <p:cNvPr id="3" name="Freeform 2"/>
            <p:cNvSpPr/>
            <p:nvPr/>
          </p:nvSpPr>
          <p:spPr>
            <a:xfrm>
              <a:off x="2392564" y="3996243"/>
              <a:ext cx="8841493" cy="607491"/>
            </a:xfrm>
            <a:custGeom>
              <a:avLst/>
              <a:gdLst>
                <a:gd name="connsiteX0" fmla="*/ 64352 w 7288108"/>
                <a:gd name="connsiteY0" fmla="*/ 0 h 627017"/>
                <a:gd name="connsiteX1" fmla="*/ 7039910 w 7288108"/>
                <a:gd name="connsiteY1" fmla="*/ 0 h 627017"/>
                <a:gd name="connsiteX2" fmla="*/ 7288108 w 7288108"/>
                <a:gd name="connsiteY2" fmla="*/ 248198 h 627017"/>
                <a:gd name="connsiteX3" fmla="*/ 7288108 w 7288108"/>
                <a:gd name="connsiteY3" fmla="*/ 378819 h 627017"/>
                <a:gd name="connsiteX4" fmla="*/ 7039910 w 7288108"/>
                <a:gd name="connsiteY4" fmla="*/ 627017 h 627017"/>
                <a:gd name="connsiteX5" fmla="*/ 64352 w 7288108"/>
                <a:gd name="connsiteY5" fmla="*/ 627017 h 627017"/>
                <a:gd name="connsiteX6" fmla="*/ 14332 w 7288108"/>
                <a:gd name="connsiteY6" fmla="*/ 621975 h 627017"/>
                <a:gd name="connsiteX7" fmla="*/ 0 w 7288108"/>
                <a:gd name="connsiteY7" fmla="*/ 617526 h 627017"/>
                <a:gd name="connsiteX8" fmla="*/ 52858 w 7288108"/>
                <a:gd name="connsiteY8" fmla="*/ 602380 h 627017"/>
                <a:gd name="connsiteX9" fmla="*/ 260292 w 7288108"/>
                <a:gd name="connsiteY9" fmla="*/ 313508 h 627017"/>
                <a:gd name="connsiteX10" fmla="*/ 52858 w 7288108"/>
                <a:gd name="connsiteY10" fmla="*/ 24636 h 627017"/>
                <a:gd name="connsiteX11" fmla="*/ 2 w 7288108"/>
                <a:gd name="connsiteY11" fmla="*/ 9491 h 627017"/>
                <a:gd name="connsiteX12" fmla="*/ 14332 w 7288108"/>
                <a:gd name="connsiteY12" fmla="*/ 5043 h 627017"/>
                <a:gd name="connsiteX13" fmla="*/ 64352 w 7288108"/>
                <a:gd name="connsiteY13" fmla="*/ 0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8108" h="627017">
                  <a:moveTo>
                    <a:pt x="64352" y="0"/>
                  </a:moveTo>
                  <a:lnTo>
                    <a:pt x="7039910" y="0"/>
                  </a:lnTo>
                  <a:cubicBezTo>
                    <a:pt x="7176986" y="0"/>
                    <a:pt x="7288108" y="111122"/>
                    <a:pt x="7288108" y="248198"/>
                  </a:cubicBezTo>
                  <a:lnTo>
                    <a:pt x="7288108" y="378819"/>
                  </a:lnTo>
                  <a:cubicBezTo>
                    <a:pt x="7288108" y="515895"/>
                    <a:pt x="7176986" y="627017"/>
                    <a:pt x="7039910" y="627017"/>
                  </a:cubicBezTo>
                  <a:lnTo>
                    <a:pt x="64352" y="627017"/>
                  </a:lnTo>
                  <a:cubicBezTo>
                    <a:pt x="47218" y="627017"/>
                    <a:pt x="30489" y="625281"/>
                    <a:pt x="14332" y="621975"/>
                  </a:cubicBezTo>
                  <a:lnTo>
                    <a:pt x="0" y="617526"/>
                  </a:lnTo>
                  <a:lnTo>
                    <a:pt x="52858" y="602380"/>
                  </a:lnTo>
                  <a:cubicBezTo>
                    <a:pt x="174758" y="554787"/>
                    <a:pt x="260292" y="443368"/>
                    <a:pt x="260292" y="313508"/>
                  </a:cubicBezTo>
                  <a:cubicBezTo>
                    <a:pt x="260292" y="183649"/>
                    <a:pt x="174758" y="72230"/>
                    <a:pt x="52858" y="24636"/>
                  </a:cubicBezTo>
                  <a:lnTo>
                    <a:pt x="2" y="9491"/>
                  </a:lnTo>
                  <a:lnTo>
                    <a:pt x="14332" y="5043"/>
                  </a:lnTo>
                  <a:cubicBezTo>
                    <a:pt x="30489" y="1736"/>
                    <a:pt x="47218" y="0"/>
                    <a:pt x="6435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rgbClr val="CC330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120354E-B613-46DB-9ACC-09D7C3A520B8}"/>
                </a:ext>
              </a:extLst>
            </p:cNvPr>
            <p:cNvSpPr/>
            <p:nvPr/>
          </p:nvSpPr>
          <p:spPr>
            <a:xfrm>
              <a:off x="2714465" y="4050266"/>
              <a:ext cx="8940506" cy="492443"/>
            </a:xfrm>
            <a:prstGeom prst="rect">
              <a:avLst/>
            </a:prstGeom>
          </p:spPr>
          <p:txBody>
            <a:bodyPr wrap="square" lIns="91440" tIns="0" rIns="0" bIns="0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v"/>
              </a:pPr>
              <a:r>
                <a:rPr lang="en-US" sz="3200" b="1" dirty="0">
                  <a:ln w="0">
                    <a:solidFill>
                      <a:srgbClr val="070405"/>
                    </a:solidFill>
                  </a:ln>
                  <a:latin typeface="NikoshBAN" pitchFamily="2" charset="0"/>
                  <a:cs typeface="NikoshBAN" pitchFamily="2" charset="0"/>
                </a:rPr>
                <a:t>ছাত, বারিধারা, জর্জর, নিঃঝুম শব্দ দিয়ে ২টি করে বাক্য </a:t>
              </a:r>
              <a:r>
                <a:rPr lang="en-US" sz="3200" b="1" dirty="0" smtClean="0">
                  <a:ln w="0">
                    <a:solidFill>
                      <a:srgbClr val="070405"/>
                    </a:solidFill>
                  </a:ln>
                  <a:latin typeface="NikoshBAN" pitchFamily="2" charset="0"/>
                  <a:cs typeface="NikoshBAN" pitchFamily="2" charset="0"/>
                </a:rPr>
                <a:t>লিখ।</a:t>
              </a:r>
              <a:endParaRPr lang="en-US" sz="3200" b="1" dirty="0">
                <a:ln w="0">
                  <a:solidFill>
                    <a:srgbClr val="070405"/>
                  </a:solidFill>
                </a:ln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859180" y="3823621"/>
              <a:ext cx="885020" cy="923701"/>
              <a:chOff x="1684010" y="3720870"/>
              <a:chExt cx="885020" cy="923701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1684010" y="3720870"/>
                <a:ext cx="885020" cy="923701"/>
                <a:chOff x="1423851" y="3666579"/>
                <a:chExt cx="1036320" cy="1036320"/>
              </a:xfrm>
            </p:grpSpPr>
            <p:pic>
              <p:nvPicPr>
                <p:cNvPr id="8" name="Picture 7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0" b="100000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23851" y="3666579"/>
                  <a:ext cx="1036320" cy="1036320"/>
                </a:xfrm>
                <a:prstGeom prst="rect">
                  <a:avLst/>
                </a:prstGeom>
              </p:spPr>
            </p:pic>
            <p:pic>
              <p:nvPicPr>
                <p:cNvPr id="9" name="Picture 8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45771" y="3808901"/>
                  <a:ext cx="792479" cy="751675"/>
                </a:xfrm>
                <a:prstGeom prst="rect">
                  <a:avLst/>
                </a:prstGeom>
              </p:spPr>
            </p:pic>
          </p:grpSp>
          <p:sp>
            <p:nvSpPr>
              <p:cNvPr id="7" name="Oval 6"/>
              <p:cNvSpPr/>
              <p:nvPr/>
            </p:nvSpPr>
            <p:spPr>
              <a:xfrm>
                <a:off x="1930595" y="3979283"/>
                <a:ext cx="391884" cy="40124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957" y="1216211"/>
            <a:ext cx="1131757" cy="18538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062" y="1213449"/>
            <a:ext cx="1139252" cy="185385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331728" y="405810"/>
            <a:ext cx="3528544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37160" y="6141720"/>
            <a:ext cx="11917680" cy="594360"/>
            <a:chOff x="115824" y="5958840"/>
            <a:chExt cx="11939016" cy="77724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824" y="5958840"/>
              <a:ext cx="6086856" cy="77724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2680" y="5958840"/>
              <a:ext cx="5852160" cy="7772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80756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96296E-6 L 0.18204 0.0023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02" y="11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5.55112E-17 L -0.14141 0.0018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70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71" y="1359814"/>
            <a:ext cx="5285129" cy="32525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softRound"/>
            <a:contourClr>
              <a:srgbClr val="969696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2567940" y="4937148"/>
            <a:ext cx="7086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 ঝরে জল ঝরে সারাদিন সারারাত-</a:t>
            </a:r>
          </a:p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অফুরান নামতায় বাদলের ধারাপাত।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5" y="1359814"/>
            <a:ext cx="5285128" cy="32525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softRound"/>
            <a:contourClr>
              <a:srgbClr val="969696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2927438" y="414732"/>
            <a:ext cx="6345963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দেখে পড়ি</a:t>
            </a:r>
            <a:endParaRPr lang="en-US" sz="3600" dirty="0">
              <a:ln w="1143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3193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71176" y="4884622"/>
            <a:ext cx="7086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আকাশের মুখ ঢাকা, ধোঁয়ামাখা চারিধার,</a:t>
            </a:r>
          </a:p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পৃধিবীর ছাত পিটে ঝমাঝম বারিধার।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730" y="1359813"/>
            <a:ext cx="5285128" cy="3252527"/>
          </a:xfrm>
          <a:prstGeom prst="round2DiagRect">
            <a:avLst>
              <a:gd name="adj1" fmla="val 12119"/>
              <a:gd name="adj2" fmla="val 8682"/>
            </a:avLst>
          </a:prstGeom>
          <a:ln w="317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4" name="Rectangle 3"/>
          <p:cNvSpPr/>
          <p:nvPr/>
        </p:nvSpPr>
        <p:spPr>
          <a:xfrm>
            <a:off x="2927438" y="414732"/>
            <a:ext cx="6345963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দেখে পড়ি</a:t>
            </a:r>
            <a:endParaRPr lang="en-US" sz="3600" dirty="0">
              <a:ln w="1143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25" y="1359813"/>
            <a:ext cx="5285128" cy="3252527"/>
          </a:xfrm>
          <a:prstGeom prst="round2DiagRect">
            <a:avLst>
              <a:gd name="adj1" fmla="val 11981"/>
              <a:gd name="adj2" fmla="val 10276"/>
            </a:avLst>
          </a:prstGeom>
          <a:ln w="317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41228704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3172" y="4884621"/>
            <a:ext cx="7467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স্নান করে গাছপালা প্রাণখোলা বরষায়,</a:t>
            </a:r>
          </a:p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নদীনালা ঘোলাজল ভরে উঠে ভরসায়।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2927438" y="414732"/>
            <a:ext cx="6345963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দেখে পড়ি</a:t>
            </a:r>
            <a:endParaRPr lang="en-US" sz="3600" dirty="0">
              <a:ln w="1143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68" y="1346364"/>
            <a:ext cx="5285130" cy="3252527"/>
          </a:xfrm>
          <a:prstGeom prst="rect">
            <a:avLst/>
          </a:prstGeom>
          <a:ln w="254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5" name="Picture 4" descr="C:\Users\harun\Pictures\New folder\ব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719" y="1346364"/>
            <a:ext cx="5285130" cy="3239908"/>
          </a:xfrm>
          <a:prstGeom prst="rect">
            <a:avLst/>
          </a:prstGeom>
          <a:ln w="254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  <a:extLst/>
        </p:spPr>
      </p:pic>
    </p:spTree>
    <p:extLst>
      <p:ext uri="{BB962C8B-B14F-4D97-AF65-F5344CB8AC3E}">
        <p14:creationId xmlns:p14="http://schemas.microsoft.com/office/powerpoint/2010/main" val="17253165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27438" y="414732"/>
            <a:ext cx="6345963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দেখে পড়ি</a:t>
            </a:r>
            <a:endParaRPr lang="en-US" sz="3600" dirty="0">
              <a:ln w="1143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42819" y="4844214"/>
            <a:ext cx="7315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উৎসব ঘনঘোর উন্মাদ শ্রাবণের।</a:t>
            </a:r>
          </a:p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 নাই শেষ নাই বরষার প্লাবনের।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574" y="1346364"/>
            <a:ext cx="5285130" cy="3239908"/>
          </a:xfrm>
          <a:prstGeom prst="snip2DiagRect">
            <a:avLst>
              <a:gd name="adj1" fmla="val 12828"/>
              <a:gd name="adj2" fmla="val 13246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54" y="1346364"/>
            <a:ext cx="5285130" cy="3226860"/>
          </a:xfrm>
          <a:prstGeom prst="snip2DiagRect">
            <a:avLst>
              <a:gd name="adj1" fmla="val 12451"/>
              <a:gd name="adj2" fmla="val 14091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259421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27438" y="414732"/>
            <a:ext cx="6345963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দেখে পড়ি</a:t>
            </a:r>
            <a:endParaRPr lang="en-US" sz="3600" dirty="0">
              <a:ln w="1143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57119" y="4850609"/>
            <a:ext cx="7086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জলেজলে জলময় দশদিক টলমল,</a:t>
            </a:r>
          </a:p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অবিরাম একই গান, ঢালো জল,ঢালো জল।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15" y="1288511"/>
            <a:ext cx="5285129" cy="3284713"/>
          </a:xfrm>
          <a:prstGeom prst="snip2DiagRect">
            <a:avLst>
              <a:gd name="adj1" fmla="val 14328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463" y="1288510"/>
            <a:ext cx="5285128" cy="3284714"/>
          </a:xfrm>
          <a:prstGeom prst="snip2DiagRect">
            <a:avLst>
              <a:gd name="adj1" fmla="val 16335"/>
              <a:gd name="adj2" fmla="val 15034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23393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13991" y="387838"/>
            <a:ext cx="6345963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দেখে পড়ি</a:t>
            </a:r>
            <a:endParaRPr lang="en-US" sz="3600" dirty="0">
              <a:ln w="1143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52700" y="4847486"/>
            <a:ext cx="7086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ধুয়ে যায় যত তাপ জর্জর গ্রীষ্মের,</a:t>
            </a:r>
          </a:p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ধুয়ে যায় রৌদ্রের স্মৃতিটুকু বিশ্বের।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25" y="1344573"/>
            <a:ext cx="5285128" cy="3252527"/>
          </a:xfrm>
          <a:prstGeom prst="snip2DiagRect">
            <a:avLst/>
          </a:prstGeom>
          <a:noFill/>
          <a:ln w="38100" cap="sq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softRound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698"/>
          <a:stretch/>
        </p:blipFill>
        <p:spPr>
          <a:xfrm>
            <a:off x="6226113" y="1344573"/>
            <a:ext cx="5285128" cy="3252527"/>
          </a:xfrm>
          <a:prstGeom prst="snip2DiagRect">
            <a:avLst/>
          </a:prstGeom>
          <a:noFill/>
          <a:ln w="38100" cap="sq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softRound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981154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46219" y="3499984"/>
            <a:ext cx="4349096" cy="193899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শ্রেণি: 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endParaRPr lang="bn-IN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বিষয়: 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সপ্তবর্ণা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সময়:</a:t>
            </a:r>
            <a:r>
              <a:rPr lang="bn-IN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৫০</a:t>
            </a:r>
            <a:r>
              <a:rPr lang="bn-IN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তারিখ</a:t>
            </a:r>
            <a:r>
              <a:rPr lang="en-US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১৯/০১/২০২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endParaRPr lang="en-GB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F1E15F-5DE5-49A6-8072-4CCF652C8778}"/>
              </a:ext>
            </a:extLst>
          </p:cNvPr>
          <p:cNvSpPr txBox="1"/>
          <p:nvPr/>
        </p:nvSpPr>
        <p:spPr>
          <a:xfrm>
            <a:off x="4840927" y="457835"/>
            <a:ext cx="2534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92CEBA-9F31-4111-BD7D-27DB35669FAB}"/>
              </a:ext>
            </a:extLst>
          </p:cNvPr>
          <p:cNvSpPr/>
          <p:nvPr/>
        </p:nvSpPr>
        <p:spPr>
          <a:xfrm>
            <a:off x="499293" y="3467955"/>
            <a:ext cx="5383349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আকলিমা আক্তার</a:t>
            </a:r>
            <a:endParaRPr lang="bn-IN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রী </a:t>
            </a:r>
            <a:r>
              <a:rPr lang="bn-IN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(আইসিটি)</a:t>
            </a:r>
          </a:p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তারাটি উচ্চ বিদ্যালয়</a:t>
            </a:r>
            <a:endParaRPr lang="bn-IN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তারাকান্দা</a:t>
            </a:r>
            <a:r>
              <a:rPr lang="bn-IN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ময়মনসিংহ।</a:t>
            </a:r>
            <a:endParaRPr lang="bn-IN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E-mail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absarmiasarker@gmail.com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209890" y="1581150"/>
            <a:ext cx="1962150" cy="1934428"/>
            <a:chOff x="2251072" y="1638301"/>
            <a:chExt cx="1962150" cy="193442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3972" y="2079149"/>
              <a:ext cx="1157301" cy="119332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1072" y="1638301"/>
              <a:ext cx="1962150" cy="1934428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5799932" y="1426598"/>
            <a:ext cx="616374" cy="4031668"/>
            <a:chOff x="5701368" y="1581150"/>
            <a:chExt cx="616374" cy="346915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3688" t="37317" r="3161" b="2290"/>
            <a:stretch/>
          </p:blipFill>
          <p:spPr>
            <a:xfrm>
              <a:off x="5701368" y="2194561"/>
              <a:ext cx="558666" cy="285574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385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7787" y="1581150"/>
              <a:ext cx="559955" cy="2343736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1104" y="5985294"/>
            <a:ext cx="11956596" cy="7348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624" y="1678659"/>
            <a:ext cx="1335314" cy="17716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33719688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6735" y="4846586"/>
            <a:ext cx="7086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শুধু যেন বাজে কোথা নিঃঝুম ধুকধুক,</a:t>
            </a:r>
          </a:p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ধরণীর আশাভয় ধরণীর সুখদুখ।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2913991" y="387838"/>
            <a:ext cx="6345963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দেখে পড়ি</a:t>
            </a:r>
            <a:endParaRPr lang="en-US" sz="3600" dirty="0">
              <a:ln w="1143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14" y="1288510"/>
            <a:ext cx="5285129" cy="3284714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733" y="1288510"/>
            <a:ext cx="5285129" cy="3265693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072169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62" y="1310640"/>
            <a:ext cx="11183595" cy="3657600"/>
          </a:xfrm>
          <a:prstGeom prst="rect">
            <a:avLst/>
          </a:prstGeom>
          <a:ln w="19050"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3" name="Rounded Rectangle 2"/>
          <p:cNvSpPr/>
          <p:nvPr/>
        </p:nvSpPr>
        <p:spPr>
          <a:xfrm>
            <a:off x="4556760" y="411480"/>
            <a:ext cx="3139440" cy="574184"/>
          </a:xfrm>
          <a:prstGeom prst="roundRect">
            <a:avLst>
              <a:gd name="adj" fmla="val 44928"/>
            </a:avLst>
          </a:prstGeom>
          <a:gradFill>
            <a:gsLst>
              <a:gs pos="100000">
                <a:srgbClr val="CC3399"/>
              </a:gs>
              <a:gs pos="77000">
                <a:schemeClr val="accent1">
                  <a:alpha val="51000"/>
                  <a:lumMod val="46000"/>
                  <a:lumOff val="54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পাঠ-পরিচিতি</a:t>
            </a:r>
            <a:endParaRPr lang="en-US" sz="360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261828" y="304800"/>
            <a:ext cx="754412" cy="726584"/>
            <a:chOff x="1684010" y="3720870"/>
            <a:chExt cx="885020" cy="923701"/>
          </a:xfrm>
        </p:grpSpPr>
        <p:grpSp>
          <p:nvGrpSpPr>
            <p:cNvPr id="5" name="Group 4"/>
            <p:cNvGrpSpPr/>
            <p:nvPr/>
          </p:nvGrpSpPr>
          <p:grpSpPr>
            <a:xfrm>
              <a:off x="1684010" y="3720870"/>
              <a:ext cx="885020" cy="923701"/>
              <a:chOff x="1423851" y="3666579"/>
              <a:chExt cx="1036320" cy="1036320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3851" y="3666579"/>
                <a:ext cx="1036320" cy="1036320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45771" y="3808901"/>
                <a:ext cx="792479" cy="751675"/>
              </a:xfrm>
              <a:prstGeom prst="rect">
                <a:avLst/>
              </a:prstGeom>
            </p:spPr>
          </p:pic>
        </p:grpSp>
        <p:sp>
          <p:nvSpPr>
            <p:cNvPr id="6" name="Oval 5"/>
            <p:cNvSpPr/>
            <p:nvPr/>
          </p:nvSpPr>
          <p:spPr>
            <a:xfrm>
              <a:off x="1930595" y="3979283"/>
              <a:ext cx="391884" cy="40124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194794" y="320040"/>
            <a:ext cx="754412" cy="726584"/>
            <a:chOff x="1684010" y="3720870"/>
            <a:chExt cx="885020" cy="923701"/>
          </a:xfrm>
        </p:grpSpPr>
        <p:grpSp>
          <p:nvGrpSpPr>
            <p:cNvPr id="10" name="Group 9"/>
            <p:cNvGrpSpPr/>
            <p:nvPr/>
          </p:nvGrpSpPr>
          <p:grpSpPr>
            <a:xfrm>
              <a:off x="1684010" y="3720870"/>
              <a:ext cx="885020" cy="923701"/>
              <a:chOff x="1423851" y="3666579"/>
              <a:chExt cx="1036320" cy="1036320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3851" y="3666579"/>
                <a:ext cx="1036320" cy="1036320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45771" y="3808901"/>
                <a:ext cx="792479" cy="751675"/>
              </a:xfrm>
              <a:prstGeom prst="rect">
                <a:avLst/>
              </a:prstGeom>
            </p:spPr>
          </p:pic>
        </p:grpSp>
        <p:sp>
          <p:nvSpPr>
            <p:cNvPr id="11" name="Oval 10"/>
            <p:cNvSpPr/>
            <p:nvPr/>
          </p:nvSpPr>
          <p:spPr>
            <a:xfrm>
              <a:off x="1930595" y="3979283"/>
              <a:ext cx="391884" cy="40124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474" y="4806315"/>
            <a:ext cx="7276012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066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325202" y="514253"/>
            <a:ext cx="3528544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062" y="1475285"/>
            <a:ext cx="2828925" cy="161925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13931" y="3834935"/>
            <a:ext cx="11329397" cy="923701"/>
            <a:chOff x="1351179" y="3794593"/>
            <a:chExt cx="11329397" cy="923701"/>
          </a:xfrm>
        </p:grpSpPr>
        <p:sp>
          <p:nvSpPr>
            <p:cNvPr id="5" name="Freeform 4"/>
            <p:cNvSpPr/>
            <p:nvPr/>
          </p:nvSpPr>
          <p:spPr>
            <a:xfrm>
              <a:off x="1817328" y="3967215"/>
              <a:ext cx="10863248" cy="607491"/>
            </a:xfrm>
            <a:custGeom>
              <a:avLst/>
              <a:gdLst>
                <a:gd name="connsiteX0" fmla="*/ 64352 w 7288108"/>
                <a:gd name="connsiteY0" fmla="*/ 0 h 627017"/>
                <a:gd name="connsiteX1" fmla="*/ 7039910 w 7288108"/>
                <a:gd name="connsiteY1" fmla="*/ 0 h 627017"/>
                <a:gd name="connsiteX2" fmla="*/ 7288108 w 7288108"/>
                <a:gd name="connsiteY2" fmla="*/ 248198 h 627017"/>
                <a:gd name="connsiteX3" fmla="*/ 7288108 w 7288108"/>
                <a:gd name="connsiteY3" fmla="*/ 378819 h 627017"/>
                <a:gd name="connsiteX4" fmla="*/ 7039910 w 7288108"/>
                <a:gd name="connsiteY4" fmla="*/ 627017 h 627017"/>
                <a:gd name="connsiteX5" fmla="*/ 64352 w 7288108"/>
                <a:gd name="connsiteY5" fmla="*/ 627017 h 627017"/>
                <a:gd name="connsiteX6" fmla="*/ 14332 w 7288108"/>
                <a:gd name="connsiteY6" fmla="*/ 621975 h 627017"/>
                <a:gd name="connsiteX7" fmla="*/ 0 w 7288108"/>
                <a:gd name="connsiteY7" fmla="*/ 617526 h 627017"/>
                <a:gd name="connsiteX8" fmla="*/ 52858 w 7288108"/>
                <a:gd name="connsiteY8" fmla="*/ 602380 h 627017"/>
                <a:gd name="connsiteX9" fmla="*/ 260292 w 7288108"/>
                <a:gd name="connsiteY9" fmla="*/ 313508 h 627017"/>
                <a:gd name="connsiteX10" fmla="*/ 52858 w 7288108"/>
                <a:gd name="connsiteY10" fmla="*/ 24636 h 627017"/>
                <a:gd name="connsiteX11" fmla="*/ 2 w 7288108"/>
                <a:gd name="connsiteY11" fmla="*/ 9491 h 627017"/>
                <a:gd name="connsiteX12" fmla="*/ 14332 w 7288108"/>
                <a:gd name="connsiteY12" fmla="*/ 5043 h 627017"/>
                <a:gd name="connsiteX13" fmla="*/ 64352 w 7288108"/>
                <a:gd name="connsiteY13" fmla="*/ 0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8108" h="627017">
                  <a:moveTo>
                    <a:pt x="64352" y="0"/>
                  </a:moveTo>
                  <a:lnTo>
                    <a:pt x="7039910" y="0"/>
                  </a:lnTo>
                  <a:cubicBezTo>
                    <a:pt x="7176986" y="0"/>
                    <a:pt x="7288108" y="111122"/>
                    <a:pt x="7288108" y="248198"/>
                  </a:cubicBezTo>
                  <a:lnTo>
                    <a:pt x="7288108" y="378819"/>
                  </a:lnTo>
                  <a:cubicBezTo>
                    <a:pt x="7288108" y="515895"/>
                    <a:pt x="7176986" y="627017"/>
                    <a:pt x="7039910" y="627017"/>
                  </a:cubicBezTo>
                  <a:lnTo>
                    <a:pt x="64352" y="627017"/>
                  </a:lnTo>
                  <a:cubicBezTo>
                    <a:pt x="47218" y="627017"/>
                    <a:pt x="30489" y="625281"/>
                    <a:pt x="14332" y="621975"/>
                  </a:cubicBezTo>
                  <a:lnTo>
                    <a:pt x="0" y="617526"/>
                  </a:lnTo>
                  <a:lnTo>
                    <a:pt x="52858" y="602380"/>
                  </a:lnTo>
                  <a:cubicBezTo>
                    <a:pt x="174758" y="554787"/>
                    <a:pt x="260292" y="443368"/>
                    <a:pt x="260292" y="313508"/>
                  </a:cubicBezTo>
                  <a:cubicBezTo>
                    <a:pt x="260292" y="183649"/>
                    <a:pt x="174758" y="72230"/>
                    <a:pt x="52858" y="24636"/>
                  </a:cubicBezTo>
                  <a:lnTo>
                    <a:pt x="2" y="9491"/>
                  </a:lnTo>
                  <a:lnTo>
                    <a:pt x="14332" y="5043"/>
                  </a:lnTo>
                  <a:cubicBezTo>
                    <a:pt x="30489" y="1736"/>
                    <a:pt x="47218" y="0"/>
                    <a:pt x="6435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rgbClr val="CC330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351179" y="3794593"/>
              <a:ext cx="885020" cy="923701"/>
              <a:chOff x="1684010" y="3720870"/>
              <a:chExt cx="885020" cy="923701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1684010" y="3720870"/>
                <a:ext cx="885020" cy="923701"/>
                <a:chOff x="1423851" y="3666579"/>
                <a:chExt cx="1036320" cy="1036320"/>
              </a:xfrm>
            </p:grpSpPr>
            <p:pic>
              <p:nvPicPr>
                <p:cNvPr id="10" name="Picture 9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0" b="100000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23851" y="3666579"/>
                  <a:ext cx="1036320" cy="1036320"/>
                </a:xfrm>
                <a:prstGeom prst="rect">
                  <a:avLst/>
                </a:prstGeom>
              </p:spPr>
            </p:pic>
            <p:pic>
              <p:nvPicPr>
                <p:cNvPr id="11" name="Picture 10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45771" y="3808901"/>
                  <a:ext cx="792479" cy="751675"/>
                </a:xfrm>
                <a:prstGeom prst="rect">
                  <a:avLst/>
                </a:prstGeom>
              </p:spPr>
            </p:pic>
          </p:grpSp>
          <p:sp>
            <p:nvSpPr>
              <p:cNvPr id="9" name="Oval 8"/>
              <p:cNvSpPr/>
              <p:nvPr/>
            </p:nvSpPr>
            <p:spPr>
              <a:xfrm>
                <a:off x="1930595" y="3979283"/>
                <a:ext cx="391884" cy="40124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1989648" y="3893830"/>
              <a:ext cx="10590511" cy="773379"/>
            </a:xfrm>
            <a:prstGeom prst="rect">
              <a:avLst/>
            </a:prstGeom>
            <a:noFill/>
            <a:ln w="12700" cmpd="thickThin"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8288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365760">
                <a:buFont typeface="Wingdings" panose="05000000000000000000" pitchFamily="2" charset="2"/>
                <a:buChar char="q"/>
              </a:pPr>
              <a:r>
                <a:rPr lang="en-US" sz="3000" dirty="0">
                  <a:ln w="0"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‘স্নান করে গাছপালা প্রাণখোলা বরষায়’ কবি চরণটি দ্বারা কী বুঝিয়েছেন? ব্যাখ্যা কর।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30629" y="5109029"/>
            <a:ext cx="11930742" cy="1624404"/>
            <a:chOff x="352701" y="4562202"/>
            <a:chExt cx="11592553" cy="1401973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6522"/>
            <a:stretch/>
          </p:blipFill>
          <p:spPr>
            <a:xfrm flipH="1" flipV="1">
              <a:off x="3240077" y="5210628"/>
              <a:ext cx="8705177" cy="75354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352701" y="4562202"/>
              <a:ext cx="3923211" cy="14019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277206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341931" y="316946"/>
            <a:ext cx="3528544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ular Callout 2"/>
          <p:cNvSpPr/>
          <p:nvPr/>
        </p:nvSpPr>
        <p:spPr>
          <a:xfrm>
            <a:off x="8229600" y="523876"/>
            <a:ext cx="2562225" cy="562511"/>
          </a:xfrm>
          <a:prstGeom prst="wedgeRectCallout">
            <a:avLst>
              <a:gd name="adj1" fmla="val -55402"/>
              <a:gd name="adj2" fmla="val 101257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CC33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65410" y="1576254"/>
            <a:ext cx="6969391" cy="5847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BD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 শ্রাবণের জল অবিরাম ঝরে-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01532" y="3763830"/>
            <a:ext cx="8382000" cy="5847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BD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 ‘অবিরাম একই গান’ বলতে কী বোঝানো হয়েছে?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58733" y="4442878"/>
            <a:ext cx="2589906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(</a:t>
            </a:r>
            <a:r>
              <a:rPr lang="en-US" sz="28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ক) বর্ষার প্লাবন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85204" y="4403386"/>
            <a:ext cx="2498128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(খ) </a:t>
            </a:r>
            <a:r>
              <a:rPr lang="en-US" sz="2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নদীর </a:t>
            </a:r>
            <a:r>
              <a:rPr lang="en-US" sz="28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ঘোলাজল</a:t>
            </a:r>
            <a:endParaRPr lang="en-US" sz="28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58734" y="5228624"/>
            <a:ext cx="2589907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(</a:t>
            </a:r>
            <a:r>
              <a:rPr lang="en-US" sz="28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গ) একটানা বৃষ্টি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82868" y="5207517"/>
            <a:ext cx="2500464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(ঘ) সংগীত সন্ধ্যা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58734" y="2276791"/>
            <a:ext cx="2533989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(ক) সংগীতের </a:t>
            </a:r>
            <a:r>
              <a:rPr lang="en-US" sz="28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মতো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78148" y="3034232"/>
            <a:ext cx="2571384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কোলাহলের মতো</a:t>
            </a:r>
            <a:endParaRPr lang="en-US" sz="28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5312" y="2268281"/>
            <a:ext cx="2533989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(খ) নামতার </a:t>
            </a:r>
            <a:r>
              <a:rPr lang="en-US" sz="28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মতো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44259" y="3039260"/>
            <a:ext cx="2539075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(ঘ) গণিতের </a:t>
            </a:r>
            <a:r>
              <a:rPr lang="en-US" sz="28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মতো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E2805E1-B6BE-4C3B-86B0-F72DBAF2CC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587" y="2268281"/>
            <a:ext cx="554560" cy="5092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C0AA9BD-3815-4909-B6E5-DC59C89B36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656" y="5223673"/>
            <a:ext cx="572901" cy="526114"/>
          </a:xfrm>
          <a:prstGeom prst="rect">
            <a:avLst/>
          </a:prstGeom>
        </p:spPr>
      </p:pic>
      <p:sp>
        <p:nvSpPr>
          <p:cNvPr id="16" name="TextBox 20">
            <a:extLst>
              <a:ext uri="{FF2B5EF4-FFF2-40B4-BE49-F238E27FC236}">
                <a16:creationId xmlns:a16="http://schemas.microsoft.com/office/drawing/2014/main" id="{49AB57AE-8D0E-4766-84C3-84C5193746AD}"/>
              </a:ext>
            </a:extLst>
          </p:cNvPr>
          <p:cNvSpPr txBox="1"/>
          <p:nvPr/>
        </p:nvSpPr>
        <p:spPr>
          <a:xfrm>
            <a:off x="8129124" y="580947"/>
            <a:ext cx="275440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normalizeH="0" baseline="0" noProof="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</a:t>
            </a:r>
            <a:r>
              <a:rPr kumimoji="0" lang="as-IN" sz="2400" i="0" u="none" strike="noStrike" kern="1200" normalizeH="0" baseline="0" noProof="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ঠ</a:t>
            </a:r>
            <a:r>
              <a:rPr kumimoji="0" lang="en-US" sz="2400" i="0" u="none" strike="noStrike" kern="1200" normalizeH="0" baseline="0" noProof="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as-IN" sz="2400" i="0" u="none" strike="noStrike" kern="1200" normalizeH="0" baseline="0" noProof="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en-US" sz="2400" i="0" u="none" strike="noStrike" kern="1200" normalizeH="0" baseline="0" noProof="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উত্তরের জন্য ক্লিক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4543">
            <a:off x="11301811" y="6121714"/>
            <a:ext cx="805358" cy="60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397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341931" y="316946"/>
            <a:ext cx="3528544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1053" y="1295561"/>
            <a:ext cx="49700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উত্তর দাও?</a:t>
            </a:r>
            <a:endParaRPr lang="en-GB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41867" y="1922298"/>
            <a:ext cx="9326880" cy="4228850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1</a:t>
            </a: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সারাদিন সারারাত কী ঝরে?</a:t>
            </a:r>
          </a:p>
          <a:p>
            <a:pPr>
              <a:lnSpc>
                <a:spcPct val="140000"/>
              </a:lnSpc>
            </a:pP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2. 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বৃষ্টির রিমঝিম ধ্বনি কীসের মতো?</a:t>
            </a:r>
          </a:p>
          <a:p>
            <a:pPr>
              <a:lnSpc>
                <a:spcPct val="140000"/>
              </a:lnSpc>
            </a:pP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3. 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দশদিক কিভাবে টলমল করে?</a:t>
            </a:r>
          </a:p>
          <a:p>
            <a:pPr>
              <a:lnSpc>
                <a:spcPct val="140000"/>
              </a:lnSpc>
            </a:pP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  4. 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উন্মাদ শ্রাবণ বলতে কী বুঝায়? বর্ণনা কর।</a:t>
            </a:r>
          </a:p>
          <a:p>
            <a:pPr>
              <a:lnSpc>
                <a:spcPct val="140000"/>
              </a:lnSpc>
            </a:pP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      5. 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বৃষ্টিতে তরুলতার জাগরণ ‘শ্রাবণে’ কবিতায় তা প্রকাশ </a:t>
            </a:r>
            <a:endParaRPr lang="en-US" sz="3200" dirty="0" smtClean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40000"/>
              </a:lnSpc>
            </a:pP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পেয়েছে। মন্তব্যটির 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যথার্থতা প্রমাণ কর।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56364" y="1425388"/>
            <a:ext cx="1026977" cy="4249271"/>
            <a:chOff x="183258" y="1537607"/>
            <a:chExt cx="1026977" cy="378278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8991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258" y="1537607"/>
              <a:ext cx="1026977" cy="189139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8991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258" y="3429000"/>
              <a:ext cx="1026977" cy="18913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8371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441" y="1579735"/>
            <a:ext cx="2457243" cy="184926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519416" y="626794"/>
            <a:ext cx="2767461" cy="769441"/>
            <a:chOff x="6519416" y="626794"/>
            <a:chExt cx="2767461" cy="769441"/>
          </a:xfrm>
        </p:grpSpPr>
        <p:sp>
          <p:nvSpPr>
            <p:cNvPr id="4" name="Rectangular Callout 3"/>
            <p:cNvSpPr/>
            <p:nvPr/>
          </p:nvSpPr>
          <p:spPr>
            <a:xfrm>
              <a:off x="6657975" y="660956"/>
              <a:ext cx="2581276" cy="682069"/>
            </a:xfrm>
            <a:prstGeom prst="wedgeRectCallout">
              <a:avLst>
                <a:gd name="adj1" fmla="val -59262"/>
                <a:gd name="adj2" fmla="val 119293"/>
              </a:avLst>
            </a:prstGeom>
            <a:solidFill>
              <a:schemeClr val="bg1">
                <a:lumMod val="95000"/>
              </a:schemeClr>
            </a:solidFill>
            <a:ln w="19050">
              <a:solidFill>
                <a:srgbClr val="CC330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D4E8B2E-4F62-406A-BCB8-2561B52A8595}"/>
                </a:ext>
              </a:extLst>
            </p:cNvPr>
            <p:cNvSpPr/>
            <p:nvPr/>
          </p:nvSpPr>
          <p:spPr>
            <a:xfrm>
              <a:off x="6519416" y="626794"/>
              <a:ext cx="2767461" cy="769441"/>
            </a:xfrm>
            <a:prstGeom prst="rect">
              <a:avLst/>
            </a:prstGeom>
            <a:noFill/>
            <a:ln w="19050"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বাড়ির কাজ</a:t>
              </a:r>
              <a:endPara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883922" y="4063465"/>
            <a:ext cx="10667999" cy="1207396"/>
          </a:xfrm>
          <a:prstGeom prst="rect">
            <a:avLst/>
          </a:prstGeom>
          <a:noFill/>
          <a:ln w="15875" cmpd="thickThin"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শ্রাবণ মাসে তোমাদের এলাকায় কী 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পরিবর্তন ঘটে? তা কবিতার আলোকে একটি অনুচ্ছেদ লিখে আনবে।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36" y="5513592"/>
            <a:ext cx="11931576" cy="119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7400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7160" y="6065519"/>
            <a:ext cx="11902440" cy="648327"/>
            <a:chOff x="655320" y="4668639"/>
            <a:chExt cx="11216640" cy="79552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458"/>
            <a:stretch/>
          </p:blipFill>
          <p:spPr>
            <a:xfrm>
              <a:off x="6263640" y="4668639"/>
              <a:ext cx="2804160" cy="79552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458"/>
            <a:stretch/>
          </p:blipFill>
          <p:spPr>
            <a:xfrm>
              <a:off x="3459480" y="4668639"/>
              <a:ext cx="2804160" cy="79552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458"/>
            <a:stretch/>
          </p:blipFill>
          <p:spPr>
            <a:xfrm>
              <a:off x="655320" y="4668639"/>
              <a:ext cx="2804160" cy="79552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458"/>
            <a:stretch/>
          </p:blipFill>
          <p:spPr>
            <a:xfrm>
              <a:off x="9067800" y="4668639"/>
              <a:ext cx="2804160" cy="795528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2" t="14652" r="12803" b="8052"/>
          <a:stretch/>
        </p:blipFill>
        <p:spPr>
          <a:xfrm>
            <a:off x="2928322" y="1852828"/>
            <a:ext cx="6320116" cy="37147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23923" y="446071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2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মত সবাইকে ধন্যবাদ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05" b="100000" l="9549" r="896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332" t="10402" r="46198" b="4923"/>
          <a:stretch/>
        </p:blipFill>
        <p:spPr>
          <a:xfrm rot="10800000" flipH="1" flipV="1">
            <a:off x="2889293" y="523025"/>
            <a:ext cx="165141" cy="714400"/>
          </a:xfrm>
          <a:prstGeom prst="roundRect">
            <a:avLst>
              <a:gd name="adj" fmla="val 4000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58031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7.40741E-7 L 0.52682 -0.00463 " pathEditMode="relative" rAng="0" ptsTypes="AA">
                                      <p:cBhvr>
                                        <p:cTn id="14" dur="1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41" y="-23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2" b="4374"/>
          <a:stretch/>
        </p:blipFill>
        <p:spPr>
          <a:xfrm>
            <a:off x="134472" y="157138"/>
            <a:ext cx="11917786" cy="6544491"/>
          </a:xfrm>
          <a:prstGeom prst="rect">
            <a:avLst/>
          </a:prstGeom>
        </p:spPr>
      </p:pic>
      <p:pic>
        <p:nvPicPr>
          <p:cNvPr id="3" name="Untitled 4_480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25788" y="928615"/>
            <a:ext cx="6439221" cy="4006455"/>
          </a:xfrm>
          <a:prstGeom prst="roundRect">
            <a:avLst>
              <a:gd name="adj" fmla="val 2921"/>
            </a:avLst>
          </a:prstGeom>
          <a:ln>
            <a:noFill/>
          </a:ln>
          <a:effectLst/>
          <a:scene3d>
            <a:camera prst="orthographicFront"/>
            <a:lightRig rig="balanced" dir="t"/>
          </a:scene3d>
          <a:sp3d prstMaterial="plastic">
            <a:bevelT/>
            <a:contourClr>
              <a:srgbClr val="FFFFFF"/>
            </a:contourClr>
          </a:sp3d>
        </p:spPr>
      </p:pic>
      <p:grpSp>
        <p:nvGrpSpPr>
          <p:cNvPr id="4" name="Group 3"/>
          <p:cNvGrpSpPr/>
          <p:nvPr/>
        </p:nvGrpSpPr>
        <p:grpSpPr>
          <a:xfrm>
            <a:off x="5071265" y="126658"/>
            <a:ext cx="5517786" cy="659524"/>
            <a:chOff x="1859279" y="3174414"/>
            <a:chExt cx="5173981" cy="646331"/>
          </a:xfrm>
        </p:grpSpPr>
        <p:sp>
          <p:nvSpPr>
            <p:cNvPr id="5" name="Rounded Rectangle 4"/>
            <p:cNvSpPr/>
            <p:nvPr/>
          </p:nvSpPr>
          <p:spPr>
            <a:xfrm>
              <a:off x="1859279" y="3174414"/>
              <a:ext cx="5173980" cy="646331"/>
            </a:xfrm>
            <a:prstGeom prst="roundRect">
              <a:avLst>
                <a:gd name="adj" fmla="val 34849"/>
              </a:avLst>
            </a:prstGeom>
            <a:solidFill>
              <a:schemeClr val="bg1">
                <a:lumMod val="9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859280" y="3184175"/>
              <a:ext cx="5173980" cy="63340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 lIns="91440">
              <a:spAutoFit/>
            </a:bodyPr>
            <a:lstStyle/>
            <a:p>
              <a:pPr algn="ctr"/>
              <a:r>
                <a:rPr lang="en-US" sz="3600" dirty="0" smtClean="0">
                  <a:ln w="11430"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চলো আমরা একটি ভিডিও দেখি</a:t>
              </a:r>
              <a:endParaRPr lang="en-US" sz="3600" dirty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544158" y="123425"/>
            <a:ext cx="4602479" cy="659524"/>
            <a:chOff x="1859279" y="3174414"/>
            <a:chExt cx="5173980" cy="646331"/>
          </a:xfrm>
        </p:grpSpPr>
        <p:sp>
          <p:nvSpPr>
            <p:cNvPr id="8" name="Rounded Rectangle 7"/>
            <p:cNvSpPr/>
            <p:nvPr/>
          </p:nvSpPr>
          <p:spPr>
            <a:xfrm>
              <a:off x="1859279" y="3174414"/>
              <a:ext cx="5173980" cy="646331"/>
            </a:xfrm>
            <a:prstGeom prst="roundRect">
              <a:avLst>
                <a:gd name="adj" fmla="val 34849"/>
              </a:avLst>
            </a:prstGeom>
            <a:solidFill>
              <a:schemeClr val="bg1">
                <a:lumMod val="9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079036" y="3174414"/>
              <a:ext cx="4868561" cy="63340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 lIns="91440">
              <a:spAutoFit/>
            </a:bodyPr>
            <a:lstStyle/>
            <a:p>
              <a:pPr algn="ctr"/>
              <a:r>
                <a:rPr lang="en-US" sz="3600" dirty="0" smtClean="0">
                  <a:ln w="11430"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ভিডিওতে কী দেখতে পেলে?</a:t>
              </a:r>
              <a:endParaRPr lang="en-US" sz="3600" dirty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093365" y="5376785"/>
            <a:ext cx="3459480" cy="659524"/>
            <a:chOff x="1859279" y="3174414"/>
            <a:chExt cx="5173980" cy="646331"/>
          </a:xfrm>
        </p:grpSpPr>
        <p:sp>
          <p:nvSpPr>
            <p:cNvPr id="11" name="Rounded Rectangle 10"/>
            <p:cNvSpPr/>
            <p:nvPr/>
          </p:nvSpPr>
          <p:spPr>
            <a:xfrm>
              <a:off x="1859279" y="3174414"/>
              <a:ext cx="5173980" cy="646331"/>
            </a:xfrm>
            <a:prstGeom prst="roundRect">
              <a:avLst>
                <a:gd name="adj" fmla="val 34849"/>
              </a:avLst>
            </a:prstGeom>
            <a:solidFill>
              <a:schemeClr val="bg1">
                <a:lumMod val="9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079036" y="3174414"/>
              <a:ext cx="4868562" cy="63340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 lIns="91440">
              <a:spAutoFit/>
            </a:bodyPr>
            <a:lstStyle/>
            <a:p>
              <a:pPr algn="ctr"/>
              <a:r>
                <a:rPr lang="en-US" sz="3600" dirty="0" smtClean="0">
                  <a:ln w="11430"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রিমঝিম বৃষ্টি হচ্ছে</a:t>
              </a:r>
              <a:r>
                <a:rPr lang="en-US" sz="3600" dirty="0">
                  <a:ln w="11430"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250464" y="133385"/>
            <a:ext cx="5120641" cy="655609"/>
            <a:chOff x="1859279" y="3174414"/>
            <a:chExt cx="5173980" cy="1540890"/>
          </a:xfrm>
        </p:grpSpPr>
        <p:sp>
          <p:nvSpPr>
            <p:cNvPr id="14" name="Rounded Rectangle 13"/>
            <p:cNvSpPr/>
            <p:nvPr/>
          </p:nvSpPr>
          <p:spPr>
            <a:xfrm>
              <a:off x="1859279" y="3174414"/>
              <a:ext cx="5173980" cy="1540890"/>
            </a:xfrm>
            <a:prstGeom prst="roundRect">
              <a:avLst>
                <a:gd name="adj" fmla="val 34849"/>
              </a:avLst>
            </a:prstGeom>
            <a:solidFill>
              <a:schemeClr val="bg1">
                <a:lumMod val="9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079036" y="3174414"/>
              <a:ext cx="4868562" cy="151908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 lIns="91440">
              <a:spAutoFit/>
            </a:bodyPr>
            <a:lstStyle/>
            <a:p>
              <a:pPr algn="ctr"/>
              <a:r>
                <a:rPr lang="en-US" sz="3600" dirty="0" smtClean="0">
                  <a:ln w="11430"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কোন মাসে বেশি বৃষ্টিপাত হয়?</a:t>
              </a:r>
              <a:endParaRPr lang="en-US" sz="3600" dirty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458556" y="5363592"/>
            <a:ext cx="2743201" cy="659524"/>
            <a:chOff x="1859279" y="3174414"/>
            <a:chExt cx="5173980" cy="646331"/>
          </a:xfrm>
        </p:grpSpPr>
        <p:sp>
          <p:nvSpPr>
            <p:cNvPr id="17" name="Rounded Rectangle 16"/>
            <p:cNvSpPr/>
            <p:nvPr/>
          </p:nvSpPr>
          <p:spPr>
            <a:xfrm>
              <a:off x="1859279" y="3174414"/>
              <a:ext cx="5173980" cy="646331"/>
            </a:xfrm>
            <a:prstGeom prst="roundRect">
              <a:avLst>
                <a:gd name="adj" fmla="val 34849"/>
              </a:avLst>
            </a:prstGeom>
            <a:solidFill>
              <a:schemeClr val="bg1">
                <a:lumMod val="9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079035" y="3174414"/>
              <a:ext cx="4868560" cy="63340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 lIns="91440">
              <a:spAutoFit/>
            </a:bodyPr>
            <a:lstStyle/>
            <a:p>
              <a:pPr algn="ctr"/>
              <a:r>
                <a:rPr lang="en-US" sz="3600" dirty="0" smtClean="0">
                  <a:ln w="11430"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শ্রাবণ মাসে।</a:t>
              </a:r>
              <a:endParaRPr lang="en-US" sz="3600" dirty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294154" y="5359487"/>
            <a:ext cx="6995160" cy="669486"/>
            <a:chOff x="1722120" y="3174414"/>
            <a:chExt cx="6995160" cy="656093"/>
          </a:xfrm>
        </p:grpSpPr>
        <p:sp>
          <p:nvSpPr>
            <p:cNvPr id="20" name="Rounded Rectangle 19"/>
            <p:cNvSpPr/>
            <p:nvPr/>
          </p:nvSpPr>
          <p:spPr>
            <a:xfrm>
              <a:off x="1722120" y="3174414"/>
              <a:ext cx="6995160" cy="646331"/>
            </a:xfrm>
            <a:prstGeom prst="roundRect">
              <a:avLst>
                <a:gd name="adj" fmla="val 34849"/>
              </a:avLst>
            </a:prstGeom>
            <a:solidFill>
              <a:schemeClr val="bg1">
                <a:lumMod val="9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859280" y="3184175"/>
              <a:ext cx="6751320" cy="64633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 lIns="91440">
              <a:spAutoFit/>
            </a:bodyPr>
            <a:lstStyle/>
            <a:p>
              <a:pPr algn="ctr"/>
              <a:r>
                <a:rPr lang="en-US" sz="3600" dirty="0" smtClean="0">
                  <a:ln w="11430"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অনুমান করছো আমরা আজ কী পড়তে যাচ্ছি</a:t>
              </a:r>
              <a:r>
                <a:rPr lang="en-US" sz="3600" dirty="0">
                  <a:ln w="11430"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973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65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14" y="165370"/>
            <a:ext cx="11887200" cy="6517533"/>
          </a:xfrm>
          <a:prstGeom prst="rect">
            <a:avLst/>
          </a:prstGeom>
          <a:ln w="22225" cap="sq" cmpd="dbl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grpSp>
        <p:nvGrpSpPr>
          <p:cNvPr id="3" name="Group 2"/>
          <p:cNvGrpSpPr/>
          <p:nvPr/>
        </p:nvGrpSpPr>
        <p:grpSpPr>
          <a:xfrm>
            <a:off x="6304649" y="189578"/>
            <a:ext cx="5711840" cy="4567430"/>
            <a:chOff x="3240080" y="191804"/>
            <a:chExt cx="5711840" cy="456743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0080" y="191804"/>
              <a:ext cx="5711840" cy="4567430"/>
            </a:xfrm>
            <a:prstGeom prst="rect">
              <a:avLst/>
            </a:prstGeom>
          </p:spPr>
        </p:pic>
        <p:sp>
          <p:nvSpPr>
            <p:cNvPr id="5" name="Rounded Rectangle 4"/>
            <p:cNvSpPr/>
            <p:nvPr/>
          </p:nvSpPr>
          <p:spPr>
            <a:xfrm>
              <a:off x="4111898" y="1135233"/>
              <a:ext cx="3911108" cy="2616092"/>
            </a:xfrm>
            <a:prstGeom prst="roundRect">
              <a:avLst>
                <a:gd name="adj" fmla="val 9736"/>
              </a:avLst>
            </a:prstGeom>
            <a:solidFill>
              <a:schemeClr val="bg1">
                <a:lumMod val="9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8092120" y="2038086"/>
            <a:ext cx="29532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সুকুমার রায়</a:t>
            </a:r>
            <a:endParaRPr lang="en-US" sz="4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7F3FC3-DC99-421A-BEF5-952FF682255D}"/>
              </a:ext>
            </a:extLst>
          </p:cNvPr>
          <p:cNvSpPr/>
          <p:nvPr/>
        </p:nvSpPr>
        <p:spPr>
          <a:xfrm>
            <a:off x="7621915" y="1281566"/>
            <a:ext cx="30773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শ্রাবণে</a:t>
            </a:r>
            <a:endParaRPr lang="en-US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388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50765" y="1625601"/>
            <a:ext cx="8690045" cy="3696042"/>
            <a:chOff x="1042766" y="1866335"/>
            <a:chExt cx="8690045" cy="3845694"/>
          </a:xfrm>
        </p:grpSpPr>
        <p:sp>
          <p:nvSpPr>
            <p:cNvPr id="3" name="Freeform 2"/>
            <p:cNvSpPr/>
            <p:nvPr/>
          </p:nvSpPr>
          <p:spPr>
            <a:xfrm>
              <a:off x="1408200" y="2640445"/>
              <a:ext cx="8324611" cy="657062"/>
            </a:xfrm>
            <a:custGeom>
              <a:avLst/>
              <a:gdLst>
                <a:gd name="connsiteX0" fmla="*/ 64352 w 7288108"/>
                <a:gd name="connsiteY0" fmla="*/ 0 h 627017"/>
                <a:gd name="connsiteX1" fmla="*/ 7039910 w 7288108"/>
                <a:gd name="connsiteY1" fmla="*/ 0 h 627017"/>
                <a:gd name="connsiteX2" fmla="*/ 7288108 w 7288108"/>
                <a:gd name="connsiteY2" fmla="*/ 248198 h 627017"/>
                <a:gd name="connsiteX3" fmla="*/ 7288108 w 7288108"/>
                <a:gd name="connsiteY3" fmla="*/ 378819 h 627017"/>
                <a:gd name="connsiteX4" fmla="*/ 7039910 w 7288108"/>
                <a:gd name="connsiteY4" fmla="*/ 627017 h 627017"/>
                <a:gd name="connsiteX5" fmla="*/ 64352 w 7288108"/>
                <a:gd name="connsiteY5" fmla="*/ 627017 h 627017"/>
                <a:gd name="connsiteX6" fmla="*/ 14332 w 7288108"/>
                <a:gd name="connsiteY6" fmla="*/ 621975 h 627017"/>
                <a:gd name="connsiteX7" fmla="*/ 0 w 7288108"/>
                <a:gd name="connsiteY7" fmla="*/ 617526 h 627017"/>
                <a:gd name="connsiteX8" fmla="*/ 52858 w 7288108"/>
                <a:gd name="connsiteY8" fmla="*/ 602380 h 627017"/>
                <a:gd name="connsiteX9" fmla="*/ 260292 w 7288108"/>
                <a:gd name="connsiteY9" fmla="*/ 313508 h 627017"/>
                <a:gd name="connsiteX10" fmla="*/ 52858 w 7288108"/>
                <a:gd name="connsiteY10" fmla="*/ 24636 h 627017"/>
                <a:gd name="connsiteX11" fmla="*/ 2 w 7288108"/>
                <a:gd name="connsiteY11" fmla="*/ 9491 h 627017"/>
                <a:gd name="connsiteX12" fmla="*/ 14332 w 7288108"/>
                <a:gd name="connsiteY12" fmla="*/ 5043 h 627017"/>
                <a:gd name="connsiteX13" fmla="*/ 64352 w 7288108"/>
                <a:gd name="connsiteY13" fmla="*/ 0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8108" h="627017">
                  <a:moveTo>
                    <a:pt x="64352" y="0"/>
                  </a:moveTo>
                  <a:lnTo>
                    <a:pt x="7039910" y="0"/>
                  </a:lnTo>
                  <a:cubicBezTo>
                    <a:pt x="7176986" y="0"/>
                    <a:pt x="7288108" y="111122"/>
                    <a:pt x="7288108" y="248198"/>
                  </a:cubicBezTo>
                  <a:lnTo>
                    <a:pt x="7288108" y="378819"/>
                  </a:lnTo>
                  <a:cubicBezTo>
                    <a:pt x="7288108" y="515895"/>
                    <a:pt x="7176986" y="627017"/>
                    <a:pt x="7039910" y="627017"/>
                  </a:cubicBezTo>
                  <a:lnTo>
                    <a:pt x="64352" y="627017"/>
                  </a:lnTo>
                  <a:cubicBezTo>
                    <a:pt x="47218" y="627017"/>
                    <a:pt x="30489" y="625281"/>
                    <a:pt x="14332" y="621975"/>
                  </a:cubicBezTo>
                  <a:lnTo>
                    <a:pt x="0" y="617526"/>
                  </a:lnTo>
                  <a:lnTo>
                    <a:pt x="52858" y="602380"/>
                  </a:lnTo>
                  <a:cubicBezTo>
                    <a:pt x="174758" y="554787"/>
                    <a:pt x="260292" y="443368"/>
                    <a:pt x="260292" y="313508"/>
                  </a:cubicBezTo>
                  <a:cubicBezTo>
                    <a:pt x="260292" y="183649"/>
                    <a:pt x="174758" y="72230"/>
                    <a:pt x="52858" y="24636"/>
                  </a:cubicBezTo>
                  <a:lnTo>
                    <a:pt x="2" y="9491"/>
                  </a:lnTo>
                  <a:lnTo>
                    <a:pt x="14332" y="5043"/>
                  </a:lnTo>
                  <a:cubicBezTo>
                    <a:pt x="30489" y="1736"/>
                    <a:pt x="47218" y="0"/>
                    <a:pt x="6435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rgbClr val="CC330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042766" y="2603542"/>
              <a:ext cx="730867" cy="730867"/>
              <a:chOff x="984832" y="2554114"/>
              <a:chExt cx="730867" cy="730867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4832" y="2554114"/>
                <a:ext cx="730867" cy="730867"/>
              </a:xfrm>
              <a:prstGeom prst="rect">
                <a:avLst/>
              </a:prstGeom>
            </p:spPr>
          </p:pic>
          <p:sp>
            <p:nvSpPr>
              <p:cNvPr id="22" name="Oval 21"/>
              <p:cNvSpPr/>
              <p:nvPr/>
            </p:nvSpPr>
            <p:spPr>
              <a:xfrm>
                <a:off x="1126860" y="2703936"/>
                <a:ext cx="446809" cy="43122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1643960" y="2700375"/>
              <a:ext cx="542410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কবি </a:t>
              </a:r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পরিচিতি উল্লেখ করতে 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পারবে;</a:t>
              </a:r>
              <a:endPara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1408200" y="3429000"/>
              <a:ext cx="8324611" cy="657062"/>
            </a:xfrm>
            <a:custGeom>
              <a:avLst/>
              <a:gdLst>
                <a:gd name="connsiteX0" fmla="*/ 64352 w 7288108"/>
                <a:gd name="connsiteY0" fmla="*/ 0 h 627017"/>
                <a:gd name="connsiteX1" fmla="*/ 7039910 w 7288108"/>
                <a:gd name="connsiteY1" fmla="*/ 0 h 627017"/>
                <a:gd name="connsiteX2" fmla="*/ 7288108 w 7288108"/>
                <a:gd name="connsiteY2" fmla="*/ 248198 h 627017"/>
                <a:gd name="connsiteX3" fmla="*/ 7288108 w 7288108"/>
                <a:gd name="connsiteY3" fmla="*/ 378819 h 627017"/>
                <a:gd name="connsiteX4" fmla="*/ 7039910 w 7288108"/>
                <a:gd name="connsiteY4" fmla="*/ 627017 h 627017"/>
                <a:gd name="connsiteX5" fmla="*/ 64352 w 7288108"/>
                <a:gd name="connsiteY5" fmla="*/ 627017 h 627017"/>
                <a:gd name="connsiteX6" fmla="*/ 14332 w 7288108"/>
                <a:gd name="connsiteY6" fmla="*/ 621975 h 627017"/>
                <a:gd name="connsiteX7" fmla="*/ 0 w 7288108"/>
                <a:gd name="connsiteY7" fmla="*/ 617526 h 627017"/>
                <a:gd name="connsiteX8" fmla="*/ 52858 w 7288108"/>
                <a:gd name="connsiteY8" fmla="*/ 602380 h 627017"/>
                <a:gd name="connsiteX9" fmla="*/ 260292 w 7288108"/>
                <a:gd name="connsiteY9" fmla="*/ 313508 h 627017"/>
                <a:gd name="connsiteX10" fmla="*/ 52858 w 7288108"/>
                <a:gd name="connsiteY10" fmla="*/ 24636 h 627017"/>
                <a:gd name="connsiteX11" fmla="*/ 2 w 7288108"/>
                <a:gd name="connsiteY11" fmla="*/ 9491 h 627017"/>
                <a:gd name="connsiteX12" fmla="*/ 14332 w 7288108"/>
                <a:gd name="connsiteY12" fmla="*/ 5043 h 627017"/>
                <a:gd name="connsiteX13" fmla="*/ 64352 w 7288108"/>
                <a:gd name="connsiteY13" fmla="*/ 0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8108" h="627017">
                  <a:moveTo>
                    <a:pt x="64352" y="0"/>
                  </a:moveTo>
                  <a:lnTo>
                    <a:pt x="7039910" y="0"/>
                  </a:lnTo>
                  <a:cubicBezTo>
                    <a:pt x="7176986" y="0"/>
                    <a:pt x="7288108" y="111122"/>
                    <a:pt x="7288108" y="248198"/>
                  </a:cubicBezTo>
                  <a:lnTo>
                    <a:pt x="7288108" y="378819"/>
                  </a:lnTo>
                  <a:cubicBezTo>
                    <a:pt x="7288108" y="515895"/>
                    <a:pt x="7176986" y="627017"/>
                    <a:pt x="7039910" y="627017"/>
                  </a:cubicBezTo>
                  <a:lnTo>
                    <a:pt x="64352" y="627017"/>
                  </a:lnTo>
                  <a:cubicBezTo>
                    <a:pt x="47218" y="627017"/>
                    <a:pt x="30489" y="625281"/>
                    <a:pt x="14332" y="621975"/>
                  </a:cubicBezTo>
                  <a:lnTo>
                    <a:pt x="0" y="617526"/>
                  </a:lnTo>
                  <a:lnTo>
                    <a:pt x="52858" y="602380"/>
                  </a:lnTo>
                  <a:cubicBezTo>
                    <a:pt x="174758" y="554787"/>
                    <a:pt x="260292" y="443368"/>
                    <a:pt x="260292" y="313508"/>
                  </a:cubicBezTo>
                  <a:cubicBezTo>
                    <a:pt x="260292" y="183649"/>
                    <a:pt x="174758" y="72230"/>
                    <a:pt x="52858" y="24636"/>
                  </a:cubicBezTo>
                  <a:lnTo>
                    <a:pt x="2" y="9491"/>
                  </a:lnTo>
                  <a:lnTo>
                    <a:pt x="14332" y="5043"/>
                  </a:lnTo>
                  <a:cubicBezTo>
                    <a:pt x="30489" y="1736"/>
                    <a:pt x="47218" y="0"/>
                    <a:pt x="6435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rgbClr val="CC330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042766" y="3392097"/>
              <a:ext cx="730867" cy="730867"/>
              <a:chOff x="984832" y="2554114"/>
              <a:chExt cx="730867" cy="730867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4832" y="2554114"/>
                <a:ext cx="730867" cy="730867"/>
              </a:xfrm>
              <a:prstGeom prst="rect">
                <a:avLst/>
              </a:prstGeom>
            </p:spPr>
          </p:pic>
          <p:sp>
            <p:nvSpPr>
              <p:cNvPr id="20" name="Oval 19"/>
              <p:cNvSpPr/>
              <p:nvPr/>
            </p:nvSpPr>
            <p:spPr>
              <a:xfrm>
                <a:off x="1126860" y="2703936"/>
                <a:ext cx="446809" cy="43122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২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1773631" y="3470462"/>
              <a:ext cx="655482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কবিতাটি প্রমিত উচ্চারণে</a:t>
              </a:r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আবৃত্তি করতে পারবে;</a:t>
              </a:r>
              <a:r>
                <a:rPr lang="bn-IN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1408200" y="5018065"/>
              <a:ext cx="8324611" cy="657062"/>
            </a:xfrm>
            <a:custGeom>
              <a:avLst/>
              <a:gdLst>
                <a:gd name="connsiteX0" fmla="*/ 64352 w 7288108"/>
                <a:gd name="connsiteY0" fmla="*/ 0 h 627017"/>
                <a:gd name="connsiteX1" fmla="*/ 7039910 w 7288108"/>
                <a:gd name="connsiteY1" fmla="*/ 0 h 627017"/>
                <a:gd name="connsiteX2" fmla="*/ 7288108 w 7288108"/>
                <a:gd name="connsiteY2" fmla="*/ 248198 h 627017"/>
                <a:gd name="connsiteX3" fmla="*/ 7288108 w 7288108"/>
                <a:gd name="connsiteY3" fmla="*/ 378819 h 627017"/>
                <a:gd name="connsiteX4" fmla="*/ 7039910 w 7288108"/>
                <a:gd name="connsiteY4" fmla="*/ 627017 h 627017"/>
                <a:gd name="connsiteX5" fmla="*/ 64352 w 7288108"/>
                <a:gd name="connsiteY5" fmla="*/ 627017 h 627017"/>
                <a:gd name="connsiteX6" fmla="*/ 14332 w 7288108"/>
                <a:gd name="connsiteY6" fmla="*/ 621975 h 627017"/>
                <a:gd name="connsiteX7" fmla="*/ 0 w 7288108"/>
                <a:gd name="connsiteY7" fmla="*/ 617526 h 627017"/>
                <a:gd name="connsiteX8" fmla="*/ 52858 w 7288108"/>
                <a:gd name="connsiteY8" fmla="*/ 602380 h 627017"/>
                <a:gd name="connsiteX9" fmla="*/ 260292 w 7288108"/>
                <a:gd name="connsiteY9" fmla="*/ 313508 h 627017"/>
                <a:gd name="connsiteX10" fmla="*/ 52858 w 7288108"/>
                <a:gd name="connsiteY10" fmla="*/ 24636 h 627017"/>
                <a:gd name="connsiteX11" fmla="*/ 2 w 7288108"/>
                <a:gd name="connsiteY11" fmla="*/ 9491 h 627017"/>
                <a:gd name="connsiteX12" fmla="*/ 14332 w 7288108"/>
                <a:gd name="connsiteY12" fmla="*/ 5043 h 627017"/>
                <a:gd name="connsiteX13" fmla="*/ 64352 w 7288108"/>
                <a:gd name="connsiteY13" fmla="*/ 0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8108" h="627017">
                  <a:moveTo>
                    <a:pt x="64352" y="0"/>
                  </a:moveTo>
                  <a:lnTo>
                    <a:pt x="7039910" y="0"/>
                  </a:lnTo>
                  <a:cubicBezTo>
                    <a:pt x="7176986" y="0"/>
                    <a:pt x="7288108" y="111122"/>
                    <a:pt x="7288108" y="248198"/>
                  </a:cubicBezTo>
                  <a:lnTo>
                    <a:pt x="7288108" y="378819"/>
                  </a:lnTo>
                  <a:cubicBezTo>
                    <a:pt x="7288108" y="515895"/>
                    <a:pt x="7176986" y="627017"/>
                    <a:pt x="7039910" y="627017"/>
                  </a:cubicBezTo>
                  <a:lnTo>
                    <a:pt x="64352" y="627017"/>
                  </a:lnTo>
                  <a:cubicBezTo>
                    <a:pt x="47218" y="627017"/>
                    <a:pt x="30489" y="625281"/>
                    <a:pt x="14332" y="621975"/>
                  </a:cubicBezTo>
                  <a:lnTo>
                    <a:pt x="0" y="617526"/>
                  </a:lnTo>
                  <a:lnTo>
                    <a:pt x="52858" y="602380"/>
                  </a:lnTo>
                  <a:cubicBezTo>
                    <a:pt x="174758" y="554787"/>
                    <a:pt x="260292" y="443368"/>
                    <a:pt x="260292" y="313508"/>
                  </a:cubicBezTo>
                  <a:cubicBezTo>
                    <a:pt x="260292" y="183649"/>
                    <a:pt x="174758" y="72230"/>
                    <a:pt x="52858" y="24636"/>
                  </a:cubicBezTo>
                  <a:lnTo>
                    <a:pt x="2" y="9491"/>
                  </a:lnTo>
                  <a:lnTo>
                    <a:pt x="14332" y="5043"/>
                  </a:lnTo>
                  <a:cubicBezTo>
                    <a:pt x="30489" y="1736"/>
                    <a:pt x="47218" y="0"/>
                    <a:pt x="6435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rgbClr val="CC330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2766" y="4981162"/>
              <a:ext cx="730867" cy="730867"/>
            </a:xfrm>
            <a:prstGeom prst="rect">
              <a:avLst/>
            </a:prstGeom>
          </p:spPr>
        </p:pic>
        <p:sp>
          <p:nvSpPr>
            <p:cNvPr id="11" name="Oval 10"/>
            <p:cNvSpPr/>
            <p:nvPr/>
          </p:nvSpPr>
          <p:spPr>
            <a:xfrm>
              <a:off x="1184794" y="5130984"/>
              <a:ext cx="446809" cy="43122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1408200" y="4211182"/>
              <a:ext cx="8324611" cy="657062"/>
            </a:xfrm>
            <a:custGeom>
              <a:avLst/>
              <a:gdLst>
                <a:gd name="connsiteX0" fmla="*/ 64352 w 7288108"/>
                <a:gd name="connsiteY0" fmla="*/ 0 h 627017"/>
                <a:gd name="connsiteX1" fmla="*/ 7039910 w 7288108"/>
                <a:gd name="connsiteY1" fmla="*/ 0 h 627017"/>
                <a:gd name="connsiteX2" fmla="*/ 7288108 w 7288108"/>
                <a:gd name="connsiteY2" fmla="*/ 248198 h 627017"/>
                <a:gd name="connsiteX3" fmla="*/ 7288108 w 7288108"/>
                <a:gd name="connsiteY3" fmla="*/ 378819 h 627017"/>
                <a:gd name="connsiteX4" fmla="*/ 7039910 w 7288108"/>
                <a:gd name="connsiteY4" fmla="*/ 627017 h 627017"/>
                <a:gd name="connsiteX5" fmla="*/ 64352 w 7288108"/>
                <a:gd name="connsiteY5" fmla="*/ 627017 h 627017"/>
                <a:gd name="connsiteX6" fmla="*/ 14332 w 7288108"/>
                <a:gd name="connsiteY6" fmla="*/ 621975 h 627017"/>
                <a:gd name="connsiteX7" fmla="*/ 0 w 7288108"/>
                <a:gd name="connsiteY7" fmla="*/ 617526 h 627017"/>
                <a:gd name="connsiteX8" fmla="*/ 52858 w 7288108"/>
                <a:gd name="connsiteY8" fmla="*/ 602380 h 627017"/>
                <a:gd name="connsiteX9" fmla="*/ 260292 w 7288108"/>
                <a:gd name="connsiteY9" fmla="*/ 313508 h 627017"/>
                <a:gd name="connsiteX10" fmla="*/ 52858 w 7288108"/>
                <a:gd name="connsiteY10" fmla="*/ 24636 h 627017"/>
                <a:gd name="connsiteX11" fmla="*/ 2 w 7288108"/>
                <a:gd name="connsiteY11" fmla="*/ 9491 h 627017"/>
                <a:gd name="connsiteX12" fmla="*/ 14332 w 7288108"/>
                <a:gd name="connsiteY12" fmla="*/ 5043 h 627017"/>
                <a:gd name="connsiteX13" fmla="*/ 64352 w 7288108"/>
                <a:gd name="connsiteY13" fmla="*/ 0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8108" h="627017">
                  <a:moveTo>
                    <a:pt x="64352" y="0"/>
                  </a:moveTo>
                  <a:lnTo>
                    <a:pt x="7039910" y="0"/>
                  </a:lnTo>
                  <a:cubicBezTo>
                    <a:pt x="7176986" y="0"/>
                    <a:pt x="7288108" y="111122"/>
                    <a:pt x="7288108" y="248198"/>
                  </a:cubicBezTo>
                  <a:lnTo>
                    <a:pt x="7288108" y="378819"/>
                  </a:lnTo>
                  <a:cubicBezTo>
                    <a:pt x="7288108" y="515895"/>
                    <a:pt x="7176986" y="627017"/>
                    <a:pt x="7039910" y="627017"/>
                  </a:cubicBezTo>
                  <a:lnTo>
                    <a:pt x="64352" y="627017"/>
                  </a:lnTo>
                  <a:cubicBezTo>
                    <a:pt x="47218" y="627017"/>
                    <a:pt x="30489" y="625281"/>
                    <a:pt x="14332" y="621975"/>
                  </a:cubicBezTo>
                  <a:lnTo>
                    <a:pt x="0" y="617526"/>
                  </a:lnTo>
                  <a:lnTo>
                    <a:pt x="52858" y="602380"/>
                  </a:lnTo>
                  <a:cubicBezTo>
                    <a:pt x="174758" y="554787"/>
                    <a:pt x="260292" y="443368"/>
                    <a:pt x="260292" y="313508"/>
                  </a:cubicBezTo>
                  <a:cubicBezTo>
                    <a:pt x="260292" y="183649"/>
                    <a:pt x="174758" y="72230"/>
                    <a:pt x="52858" y="24636"/>
                  </a:cubicBezTo>
                  <a:lnTo>
                    <a:pt x="2" y="9491"/>
                  </a:lnTo>
                  <a:lnTo>
                    <a:pt x="14332" y="5043"/>
                  </a:lnTo>
                  <a:cubicBezTo>
                    <a:pt x="30489" y="1736"/>
                    <a:pt x="47218" y="0"/>
                    <a:pt x="6435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rgbClr val="CC330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042766" y="4174279"/>
              <a:ext cx="730867" cy="730867"/>
              <a:chOff x="984832" y="2554114"/>
              <a:chExt cx="730867" cy="730867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4832" y="2554114"/>
                <a:ext cx="730867" cy="730867"/>
              </a:xfrm>
              <a:prstGeom prst="rect">
                <a:avLst/>
              </a:prstGeom>
            </p:spPr>
          </p:pic>
          <p:sp>
            <p:nvSpPr>
              <p:cNvPr id="18" name="Oval 17"/>
              <p:cNvSpPr/>
              <p:nvPr/>
            </p:nvSpPr>
            <p:spPr>
              <a:xfrm>
                <a:off x="1126860" y="2703936"/>
                <a:ext cx="446809" cy="43122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৩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1668674" y="4234082"/>
              <a:ext cx="694398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/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নতুন </a:t>
              </a:r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শব্দগুলোর অর্থসহ বাক্য গঠন করতে পারবে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;</a:t>
              </a:r>
              <a:endPara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643960" y="5041501"/>
              <a:ext cx="782131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/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‘শ্রাবণে’ কবিতায় বর্ণিত বর্ষার দিকগুলো ব্যাখ্যা করতে পারবে</a:t>
              </a:r>
              <a:endPara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203377" y="1866335"/>
              <a:ext cx="48926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en-US" sz="4000" b="1" u="sng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এই পাঠ শেষে শিক্ষার্থীরা</a:t>
              </a:r>
              <a:r>
                <a:rPr lang="en-US" sz="40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..</a:t>
              </a:r>
              <a:r>
                <a:rPr lang="bn-IN" sz="40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.</a:t>
              </a:r>
              <a:endPara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1F8E02A4-19AA-491A-8B8E-198490D326B3}"/>
              </a:ext>
            </a:extLst>
          </p:cNvPr>
          <p:cNvSpPr/>
          <p:nvPr/>
        </p:nvSpPr>
        <p:spPr>
          <a:xfrm>
            <a:off x="4873140" y="231468"/>
            <a:ext cx="2327044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5674658"/>
            <a:ext cx="11940988" cy="103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3695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39003" y="5081544"/>
            <a:ext cx="3984015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400" dirty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 সুকুমার রায়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41243" y="1869358"/>
            <a:ext cx="4021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 কী তাঁকে চিন?</a:t>
            </a:r>
            <a:endParaRPr lang="en-US" sz="3200" dirty="0">
              <a:ln w="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03788" y="1843646"/>
            <a:ext cx="4441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 ও লেখক ‍</a:t>
            </a:r>
            <a:endParaRPr lang="en-US" sz="3200" dirty="0">
              <a:ln w="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222" y="2578036"/>
            <a:ext cx="2482199" cy="2301955"/>
          </a:xfrm>
          <a:prstGeom prst="roundRect">
            <a:avLst>
              <a:gd name="adj" fmla="val 16667"/>
            </a:avLst>
          </a:prstGeom>
          <a:noFill/>
          <a:ln w="19050">
            <a:gradFill>
              <a:gsLst>
                <a:gs pos="0">
                  <a:srgbClr val="CC33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softRound"/>
            <a:contourClr>
              <a:srgbClr val="969696"/>
            </a:contourClr>
          </a:sp3d>
        </p:spPr>
      </p:pic>
      <p:grpSp>
        <p:nvGrpSpPr>
          <p:cNvPr id="6" name="Group 5"/>
          <p:cNvGrpSpPr/>
          <p:nvPr/>
        </p:nvGrpSpPr>
        <p:grpSpPr>
          <a:xfrm>
            <a:off x="263178" y="300406"/>
            <a:ext cx="3915057" cy="1924060"/>
            <a:chOff x="7706595" y="1679264"/>
            <a:chExt cx="3915057" cy="1924060"/>
          </a:xfrm>
        </p:grpSpPr>
        <p:sp>
          <p:nvSpPr>
            <p:cNvPr id="7" name="Flowchart: Alternate Process 6"/>
            <p:cNvSpPr/>
            <p:nvPr/>
          </p:nvSpPr>
          <p:spPr>
            <a:xfrm>
              <a:off x="7740575" y="1679264"/>
              <a:ext cx="3881077" cy="1924060"/>
            </a:xfrm>
            <a:prstGeom prst="flowChartAlternateProcess">
              <a:avLst/>
            </a:prstGeom>
            <a:solidFill>
              <a:schemeClr val="bg1">
                <a:lumMod val="95000"/>
              </a:schemeClr>
            </a:solidFill>
            <a:ln w="25400" cap="sq" cmpd="thinThick">
              <a:solidFill>
                <a:srgbClr val="CC3399"/>
              </a:solidFill>
              <a:prstDash val="lgDash"/>
              <a:miter lim="800000"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7706595" y="1787443"/>
              <a:ext cx="3863305" cy="1815881"/>
            </a:xfrm>
            <a:prstGeom prst="rect">
              <a:avLst/>
            </a:prstGeom>
            <a:noFill/>
            <a:ln w="38100" cmpd="tri">
              <a:noFill/>
              <a:prstDash val="lgDash"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সুকুমার রায় ১৮৮৭ </a:t>
              </a:r>
              <a:r>
                <a:rPr lang="en-US" sz="28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খ্রিস্টাব্দে</a:t>
              </a:r>
              <a:r>
                <a:rPr lang="en-US" sz="28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কলকাতায়</a:t>
              </a:r>
              <a:r>
                <a:rPr lang="en-US" sz="28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জন্ম </a:t>
              </a:r>
              <a:r>
                <a:rPr lang="en-US" sz="28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গ্রহণ</a:t>
              </a:r>
              <a:r>
                <a:rPr lang="en-US" sz="28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করেন</a:t>
              </a:r>
              <a:r>
                <a:rPr lang="en-US" sz="28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en-US" sz="28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তাঁর</a:t>
              </a:r>
              <a:r>
                <a:rPr lang="en-US" sz="28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পৈতৃক</a:t>
              </a:r>
              <a:r>
                <a:rPr lang="en-US" sz="28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নিবাস</a:t>
              </a:r>
              <a:r>
                <a:rPr lang="en-US" sz="28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ময়মনসিংহ</a:t>
              </a:r>
              <a:r>
                <a:rPr lang="en-US" sz="28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জেলায়</a:t>
              </a:r>
              <a:r>
                <a:rPr lang="en-US" sz="28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047520" y="297708"/>
            <a:ext cx="3855855" cy="1625218"/>
            <a:chOff x="7765798" y="4122439"/>
            <a:chExt cx="3855855" cy="1625218"/>
          </a:xfrm>
        </p:grpSpPr>
        <p:sp>
          <p:nvSpPr>
            <p:cNvPr id="10" name="Flowchart: Alternate Process 9"/>
            <p:cNvSpPr/>
            <p:nvPr/>
          </p:nvSpPr>
          <p:spPr>
            <a:xfrm>
              <a:off x="7765798" y="4122439"/>
              <a:ext cx="3855855" cy="1625218"/>
            </a:xfrm>
            <a:prstGeom prst="flowChartAlternateProcess">
              <a:avLst/>
            </a:prstGeom>
            <a:solidFill>
              <a:schemeClr val="bg1">
                <a:lumMod val="95000"/>
              </a:schemeClr>
            </a:solidFill>
            <a:ln w="22225" cap="sq" cmpd="thinThick">
              <a:solidFill>
                <a:srgbClr val="CC3399"/>
              </a:solidFill>
              <a:prstDash val="lgDash"/>
              <a:rou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877740" y="4247161"/>
              <a:ext cx="3521017" cy="1384995"/>
            </a:xfrm>
            <a:prstGeom prst="rect">
              <a:avLst/>
            </a:prstGeom>
            <a:ln cmpd="thinThick">
              <a:noFill/>
              <a:prstDash val="lgDash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তাঁর</a:t>
              </a:r>
              <a:r>
                <a:rPr lang="en-US" sz="28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পিতা</a:t>
              </a:r>
              <a:r>
                <a:rPr lang="en-US" sz="28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উপেন্দ্রকিশোর</a:t>
              </a:r>
              <a:r>
                <a:rPr lang="en-US" sz="28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রায়চৌধুরী</a:t>
              </a:r>
              <a:r>
                <a:rPr lang="en-US" sz="28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একজন</a:t>
              </a:r>
              <a:r>
                <a:rPr lang="en-US" sz="28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বিখ্যাত</a:t>
              </a:r>
              <a:r>
                <a:rPr lang="en-US" sz="28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শিশুসাহিত্যিক</a:t>
              </a:r>
              <a:r>
                <a:rPr lang="en-US" sz="28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01073" y="333966"/>
            <a:ext cx="2883422" cy="1401501"/>
            <a:chOff x="6807200" y="1777128"/>
            <a:chExt cx="2960914" cy="140150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7200" y="1777128"/>
              <a:ext cx="2960914" cy="1401501"/>
            </a:xfrm>
            <a:prstGeom prst="rect">
              <a:avLst/>
            </a:prstGeom>
          </p:spPr>
        </p:pic>
        <p:sp>
          <p:nvSpPr>
            <p:cNvPr id="14" name="Oval 13"/>
            <p:cNvSpPr/>
            <p:nvPr/>
          </p:nvSpPr>
          <p:spPr>
            <a:xfrm>
              <a:off x="7029839" y="1920778"/>
              <a:ext cx="2540000" cy="108368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041452" y="2159598"/>
              <a:ext cx="2464951" cy="707886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 smtClean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কবি পরিচিতি</a:t>
              </a:r>
              <a:endParaRPr lang="en-US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930086" y="297708"/>
            <a:ext cx="3979767" cy="2050541"/>
            <a:chOff x="150676" y="4306716"/>
            <a:chExt cx="3979767" cy="2050541"/>
          </a:xfrm>
        </p:grpSpPr>
        <p:sp>
          <p:nvSpPr>
            <p:cNvPr id="17" name="Flowchart: Alternate Process 16"/>
            <p:cNvSpPr/>
            <p:nvPr/>
          </p:nvSpPr>
          <p:spPr>
            <a:xfrm>
              <a:off x="150676" y="4306716"/>
              <a:ext cx="3979767" cy="2050541"/>
            </a:xfrm>
            <a:prstGeom prst="flowChartAlternateProcess">
              <a:avLst/>
            </a:prstGeom>
            <a:solidFill>
              <a:schemeClr val="bg1">
                <a:lumMod val="95000"/>
              </a:schemeClr>
            </a:solidFill>
            <a:ln w="22225" cap="sq" cmpd="thinThick">
              <a:solidFill>
                <a:srgbClr val="CC3399"/>
              </a:solidFill>
              <a:prstDash val="lgDash"/>
              <a:rou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endParaRPr 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90852" y="4441385"/>
              <a:ext cx="3687326" cy="1815882"/>
            </a:xfrm>
            <a:prstGeom prst="rect">
              <a:avLst/>
            </a:prstGeom>
            <a:ln cmpd="thinThick">
              <a:noFill/>
              <a:prstDash val="lgDash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বাংলা </a:t>
              </a:r>
              <a:r>
                <a:rPr lang="en-US" sz="28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সাহিত্যে</a:t>
              </a:r>
              <a:r>
                <a:rPr lang="en-US" sz="28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তিনি</a:t>
              </a:r>
              <a:r>
                <a:rPr lang="en-US" sz="28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অমর</a:t>
              </a:r>
              <a:r>
                <a:rPr lang="en-US" sz="28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হয়ে</a:t>
              </a:r>
              <a:r>
                <a:rPr lang="en-US" sz="28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আছেন</a:t>
              </a:r>
              <a:r>
                <a:rPr lang="en-US" sz="28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প্রধানত</a:t>
              </a:r>
              <a:r>
                <a:rPr lang="en-US" sz="28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রসের</a:t>
              </a:r>
              <a:r>
                <a:rPr lang="en-US" sz="28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কবিতা</a:t>
              </a:r>
              <a:r>
                <a:rPr lang="en-US" sz="28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8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হাসির</a:t>
              </a:r>
              <a:r>
                <a:rPr lang="en-US" sz="28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গল্প</a:t>
              </a:r>
              <a:r>
                <a:rPr lang="en-US" sz="28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8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নাটক</a:t>
              </a:r>
              <a:r>
                <a:rPr lang="en-US" sz="28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ইত্যাদি</a:t>
              </a:r>
              <a:r>
                <a:rPr lang="en-US" sz="28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শিশুতোষ</a:t>
              </a:r>
              <a:r>
                <a:rPr lang="en-US" sz="28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রচনার</a:t>
              </a:r>
              <a:r>
                <a:rPr lang="en-US" sz="28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জন্য</a:t>
              </a:r>
              <a:r>
                <a:rPr lang="en-US" sz="28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33403" y="350886"/>
            <a:ext cx="3949037" cy="1690363"/>
            <a:chOff x="3978178" y="2685773"/>
            <a:chExt cx="3640785" cy="1690363"/>
          </a:xfrm>
        </p:grpSpPr>
        <p:sp>
          <p:nvSpPr>
            <p:cNvPr id="20" name="Flowchart: Alternate Process 19"/>
            <p:cNvSpPr/>
            <p:nvPr/>
          </p:nvSpPr>
          <p:spPr>
            <a:xfrm>
              <a:off x="4041505" y="2685773"/>
              <a:ext cx="3577458" cy="1690363"/>
            </a:xfrm>
            <a:prstGeom prst="flowChartAlternateProcess">
              <a:avLst/>
            </a:prstGeom>
            <a:solidFill>
              <a:schemeClr val="bg1">
                <a:lumMod val="95000"/>
              </a:schemeClr>
            </a:solidFill>
            <a:ln w="22225" cap="sq" cmpd="thinThick">
              <a:solidFill>
                <a:srgbClr val="CC3399"/>
              </a:solidFill>
              <a:prstDash val="lgDash"/>
              <a:rou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978178" y="2887326"/>
              <a:ext cx="3577458" cy="1384995"/>
            </a:xfrm>
            <a:prstGeom prst="rect">
              <a:avLst/>
            </a:prstGeom>
            <a:ln cmpd="thinThick">
              <a:noFill/>
              <a:prstDash val="lgDash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কিংবদন্তি </a:t>
              </a:r>
              <a:r>
                <a:rPr lang="en-US" sz="28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চলচ্চিত্র-নির্মাতা</a:t>
              </a:r>
              <a:r>
                <a:rPr lang="en-US" sz="28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ও খ্যাতিমান </a:t>
              </a:r>
              <a:r>
                <a:rPr lang="en-US" sz="28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সাহিত্যিক</a:t>
              </a:r>
              <a:r>
                <a:rPr lang="en-US" sz="28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সত্যজিত</a:t>
              </a:r>
              <a:r>
                <a:rPr lang="en-US" sz="28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রায় </a:t>
              </a:r>
              <a:r>
                <a:rPr lang="en-US" sz="28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তাঁর</a:t>
              </a:r>
              <a:r>
                <a:rPr lang="en-US" sz="28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পুত্র</a:t>
              </a:r>
              <a:r>
                <a:rPr lang="en-US" sz="28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97158" y="4614800"/>
            <a:ext cx="3871625" cy="1637120"/>
            <a:chOff x="1113141" y="714194"/>
            <a:chExt cx="3838083" cy="1637120"/>
          </a:xfrm>
        </p:grpSpPr>
        <p:sp>
          <p:nvSpPr>
            <p:cNvPr id="23" name="Flowchart: Alternate Process 22"/>
            <p:cNvSpPr/>
            <p:nvPr/>
          </p:nvSpPr>
          <p:spPr>
            <a:xfrm>
              <a:off x="1113141" y="714194"/>
              <a:ext cx="3838083" cy="1637120"/>
            </a:xfrm>
            <a:prstGeom prst="flowChartAlternateProcess">
              <a:avLst/>
            </a:prstGeom>
            <a:solidFill>
              <a:schemeClr val="bg1">
                <a:lumMod val="95000"/>
              </a:schemeClr>
            </a:solidFill>
            <a:ln w="22225" cap="sq" cmpd="thinThick">
              <a:solidFill>
                <a:srgbClr val="CC3399"/>
              </a:solidFill>
              <a:prstDash val="lgDash"/>
              <a:rou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142169" y="820065"/>
              <a:ext cx="3736718" cy="1384995"/>
            </a:xfrm>
            <a:prstGeom prst="rect">
              <a:avLst/>
            </a:prstGeom>
            <a:ln cmpd="thinThick">
              <a:noFill/>
              <a:prstDash val="lgDash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‘</a:t>
              </a:r>
              <a:r>
                <a:rPr lang="en-US" sz="2800" dirty="0" err="1" smtClean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আবোলতাবোল</a:t>
              </a:r>
              <a:r>
                <a:rPr lang="en-US" sz="28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’,‘</a:t>
              </a:r>
              <a:r>
                <a:rPr lang="en-US" sz="28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হযবরল</a:t>
              </a:r>
              <a:r>
                <a:rPr lang="en-US" sz="2800" dirty="0" smtClean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’,</a:t>
              </a:r>
            </a:p>
            <a:p>
              <a:pPr algn="ctr"/>
              <a:r>
                <a:rPr lang="en-US" sz="2800" dirty="0" smtClean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‘</a:t>
              </a:r>
              <a:r>
                <a:rPr lang="en-US" sz="28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পাগলা</a:t>
              </a:r>
              <a:r>
                <a:rPr lang="en-US" sz="28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দাশু</a:t>
              </a:r>
              <a:r>
                <a:rPr lang="en-US" sz="28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’,‘</a:t>
              </a:r>
              <a:r>
                <a:rPr lang="en-US" sz="28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বহুরূপী</a:t>
              </a:r>
              <a:r>
                <a:rPr lang="en-US" sz="28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’,‘</a:t>
              </a:r>
              <a:r>
                <a:rPr lang="en-US" sz="28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খাই</a:t>
              </a:r>
              <a:r>
                <a:rPr lang="en-US" sz="28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খাই</a:t>
              </a:r>
              <a:r>
                <a:rPr lang="en-US" sz="28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’ </a:t>
              </a:r>
              <a:r>
                <a:rPr lang="en-US" sz="28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প্রভৃতি</a:t>
              </a:r>
              <a:r>
                <a:rPr lang="en-US" sz="28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28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তাঁর</a:t>
              </a:r>
              <a:r>
                <a:rPr lang="en-US" sz="28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অতুলনীয়</a:t>
              </a:r>
              <a:r>
                <a:rPr lang="en-US" sz="28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রচনা</a:t>
              </a:r>
              <a:endParaRPr lang="en-US" sz="28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963113" y="4561557"/>
            <a:ext cx="3940262" cy="1690363"/>
            <a:chOff x="3978178" y="2685773"/>
            <a:chExt cx="3640785" cy="1690363"/>
          </a:xfrm>
        </p:grpSpPr>
        <p:sp>
          <p:nvSpPr>
            <p:cNvPr id="26" name="Flowchart: Alternate Process 25"/>
            <p:cNvSpPr/>
            <p:nvPr/>
          </p:nvSpPr>
          <p:spPr>
            <a:xfrm>
              <a:off x="4041505" y="2685773"/>
              <a:ext cx="3577458" cy="1690363"/>
            </a:xfrm>
            <a:prstGeom prst="flowChartAlternateProcess">
              <a:avLst/>
            </a:prstGeom>
            <a:solidFill>
              <a:schemeClr val="bg1">
                <a:lumMod val="95000"/>
              </a:schemeClr>
            </a:solidFill>
            <a:ln w="22225" cap="sq" cmpd="thinThick">
              <a:solidFill>
                <a:srgbClr val="CC3399"/>
              </a:solidFill>
              <a:prstDash val="lgDash"/>
              <a:rou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978178" y="2887326"/>
              <a:ext cx="3577458" cy="1384995"/>
            </a:xfrm>
            <a:prstGeom prst="rect">
              <a:avLst/>
            </a:prstGeom>
            <a:ln cmpd="thinThick">
              <a:noFill/>
              <a:prstDash val="lgDash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 err="1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তিনি</a:t>
              </a:r>
              <a:r>
                <a:rPr lang="en-US" sz="280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সন্দেশ</a:t>
              </a:r>
              <a:r>
                <a:rPr lang="en-US" sz="280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পত্রিকার</a:t>
              </a:r>
              <a:r>
                <a:rPr lang="en-US" sz="280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সম্পাদক</a:t>
              </a:r>
              <a:r>
                <a:rPr lang="en-US" sz="280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ছিলেন</a:t>
              </a:r>
              <a:r>
                <a:rPr lang="en-US" sz="280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। কবি  ১৯২৩ </a:t>
              </a:r>
              <a:r>
                <a:rPr lang="en-US" sz="2800" dirty="0" err="1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খ্রিস্টাব্দে</a:t>
              </a:r>
              <a:r>
                <a:rPr lang="en-US" sz="280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মৃত্যুবরণ</a:t>
              </a:r>
              <a:r>
                <a:rPr lang="en-US" sz="280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করেন</a:t>
              </a:r>
              <a:r>
                <a:rPr lang="en-US" sz="280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20096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59180" y="3823621"/>
            <a:ext cx="8486475" cy="923701"/>
            <a:chOff x="3283272" y="3738851"/>
            <a:chExt cx="8486475" cy="923701"/>
          </a:xfrm>
        </p:grpSpPr>
        <p:sp>
          <p:nvSpPr>
            <p:cNvPr id="3" name="Freeform 2"/>
            <p:cNvSpPr/>
            <p:nvPr/>
          </p:nvSpPr>
          <p:spPr>
            <a:xfrm>
              <a:off x="3816656" y="3911473"/>
              <a:ext cx="7823801" cy="607491"/>
            </a:xfrm>
            <a:custGeom>
              <a:avLst/>
              <a:gdLst>
                <a:gd name="connsiteX0" fmla="*/ 64352 w 7288108"/>
                <a:gd name="connsiteY0" fmla="*/ 0 h 627017"/>
                <a:gd name="connsiteX1" fmla="*/ 7039910 w 7288108"/>
                <a:gd name="connsiteY1" fmla="*/ 0 h 627017"/>
                <a:gd name="connsiteX2" fmla="*/ 7288108 w 7288108"/>
                <a:gd name="connsiteY2" fmla="*/ 248198 h 627017"/>
                <a:gd name="connsiteX3" fmla="*/ 7288108 w 7288108"/>
                <a:gd name="connsiteY3" fmla="*/ 378819 h 627017"/>
                <a:gd name="connsiteX4" fmla="*/ 7039910 w 7288108"/>
                <a:gd name="connsiteY4" fmla="*/ 627017 h 627017"/>
                <a:gd name="connsiteX5" fmla="*/ 64352 w 7288108"/>
                <a:gd name="connsiteY5" fmla="*/ 627017 h 627017"/>
                <a:gd name="connsiteX6" fmla="*/ 14332 w 7288108"/>
                <a:gd name="connsiteY6" fmla="*/ 621975 h 627017"/>
                <a:gd name="connsiteX7" fmla="*/ 0 w 7288108"/>
                <a:gd name="connsiteY7" fmla="*/ 617526 h 627017"/>
                <a:gd name="connsiteX8" fmla="*/ 52858 w 7288108"/>
                <a:gd name="connsiteY8" fmla="*/ 602380 h 627017"/>
                <a:gd name="connsiteX9" fmla="*/ 260292 w 7288108"/>
                <a:gd name="connsiteY9" fmla="*/ 313508 h 627017"/>
                <a:gd name="connsiteX10" fmla="*/ 52858 w 7288108"/>
                <a:gd name="connsiteY10" fmla="*/ 24636 h 627017"/>
                <a:gd name="connsiteX11" fmla="*/ 2 w 7288108"/>
                <a:gd name="connsiteY11" fmla="*/ 9491 h 627017"/>
                <a:gd name="connsiteX12" fmla="*/ 14332 w 7288108"/>
                <a:gd name="connsiteY12" fmla="*/ 5043 h 627017"/>
                <a:gd name="connsiteX13" fmla="*/ 64352 w 7288108"/>
                <a:gd name="connsiteY13" fmla="*/ 0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8108" h="627017">
                  <a:moveTo>
                    <a:pt x="64352" y="0"/>
                  </a:moveTo>
                  <a:lnTo>
                    <a:pt x="7039910" y="0"/>
                  </a:lnTo>
                  <a:cubicBezTo>
                    <a:pt x="7176986" y="0"/>
                    <a:pt x="7288108" y="111122"/>
                    <a:pt x="7288108" y="248198"/>
                  </a:cubicBezTo>
                  <a:lnTo>
                    <a:pt x="7288108" y="378819"/>
                  </a:lnTo>
                  <a:cubicBezTo>
                    <a:pt x="7288108" y="515895"/>
                    <a:pt x="7176986" y="627017"/>
                    <a:pt x="7039910" y="627017"/>
                  </a:cubicBezTo>
                  <a:lnTo>
                    <a:pt x="64352" y="627017"/>
                  </a:lnTo>
                  <a:cubicBezTo>
                    <a:pt x="47218" y="627017"/>
                    <a:pt x="30489" y="625281"/>
                    <a:pt x="14332" y="621975"/>
                  </a:cubicBezTo>
                  <a:lnTo>
                    <a:pt x="0" y="617526"/>
                  </a:lnTo>
                  <a:lnTo>
                    <a:pt x="52858" y="602380"/>
                  </a:lnTo>
                  <a:cubicBezTo>
                    <a:pt x="174758" y="554787"/>
                    <a:pt x="260292" y="443368"/>
                    <a:pt x="260292" y="313508"/>
                  </a:cubicBezTo>
                  <a:cubicBezTo>
                    <a:pt x="260292" y="183649"/>
                    <a:pt x="174758" y="72230"/>
                    <a:pt x="52858" y="24636"/>
                  </a:cubicBezTo>
                  <a:lnTo>
                    <a:pt x="2" y="9491"/>
                  </a:lnTo>
                  <a:lnTo>
                    <a:pt x="14332" y="5043"/>
                  </a:lnTo>
                  <a:cubicBezTo>
                    <a:pt x="30489" y="1736"/>
                    <a:pt x="47218" y="0"/>
                    <a:pt x="6435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rgbClr val="CC330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120354E-B613-46DB-9ACC-09D7C3A520B8}"/>
                </a:ext>
              </a:extLst>
            </p:cNvPr>
            <p:cNvSpPr/>
            <p:nvPr/>
          </p:nvSpPr>
          <p:spPr>
            <a:xfrm>
              <a:off x="4138557" y="3907440"/>
              <a:ext cx="7631190" cy="615553"/>
            </a:xfrm>
            <a:prstGeom prst="rect">
              <a:avLst/>
            </a:prstGeom>
          </p:spPr>
          <p:txBody>
            <a:bodyPr wrap="square" lIns="91440" tIns="0" rIns="0" bIns="0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v"/>
              </a:pP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খ্যাতিমান কবি </a:t>
              </a:r>
              <a:r>
                <a:rPr lang="en-US" sz="36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সুকুমার রায়ের 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জন্ম পরিচয় লেখ</a:t>
              </a:r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3283272" y="3738851"/>
              <a:ext cx="885020" cy="923701"/>
              <a:chOff x="1684010" y="3720870"/>
              <a:chExt cx="885020" cy="923701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1684010" y="3720870"/>
                <a:ext cx="885020" cy="923701"/>
                <a:chOff x="1423851" y="3666579"/>
                <a:chExt cx="1036320" cy="1036320"/>
              </a:xfrm>
            </p:grpSpPr>
            <p:pic>
              <p:nvPicPr>
                <p:cNvPr id="8" name="Picture 7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0" b="100000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23851" y="3666579"/>
                  <a:ext cx="1036320" cy="1036320"/>
                </a:xfrm>
                <a:prstGeom prst="rect">
                  <a:avLst/>
                </a:prstGeom>
              </p:spPr>
            </p:pic>
            <p:pic>
              <p:nvPicPr>
                <p:cNvPr id="9" name="Picture 8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45771" y="3808901"/>
                  <a:ext cx="792479" cy="751675"/>
                </a:xfrm>
                <a:prstGeom prst="rect">
                  <a:avLst/>
                </a:prstGeom>
              </p:spPr>
            </p:pic>
          </p:grpSp>
          <p:sp>
            <p:nvSpPr>
              <p:cNvPr id="7" name="Oval 6"/>
              <p:cNvSpPr/>
              <p:nvPr/>
            </p:nvSpPr>
            <p:spPr>
              <a:xfrm>
                <a:off x="1930595" y="3979283"/>
                <a:ext cx="391884" cy="40124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718495" y="441593"/>
            <a:ext cx="2755010" cy="6678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1278057"/>
            <a:ext cx="1905000" cy="18954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6110062"/>
            <a:ext cx="11930741" cy="62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4977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" r="5397" b="3920"/>
          <a:stretch/>
        </p:blipFill>
        <p:spPr>
          <a:xfrm flipH="1">
            <a:off x="232229" y="198892"/>
            <a:ext cx="3759200" cy="61083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88604" y="252932"/>
            <a:ext cx="4557109" cy="6324808"/>
          </a:xfrm>
          <a:prstGeom prst="rect">
            <a:avLst/>
          </a:prstGeom>
          <a:noFill/>
          <a:ln w="15875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lIns="182880" tIns="0" rIns="91440" bIns="0" rtlCol="0">
            <a:spAutoFit/>
          </a:bodyPr>
          <a:lstStyle/>
          <a:p>
            <a:endParaRPr lang="en-US" sz="28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           সুকুমার 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রায়</a:t>
            </a:r>
          </a:p>
          <a:p>
            <a:endParaRPr lang="en-US" sz="1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জল ঝরে জল ঝরে সারাদিন সারারাত-</a:t>
            </a:r>
          </a:p>
          <a:p>
            <a:r>
              <a:rPr lang="en-US" sz="2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অফুরান নামতায় বাদলের ধারাপাত।</a:t>
            </a:r>
          </a:p>
          <a:p>
            <a:r>
              <a:rPr lang="en-US" sz="2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আকাশের মুখ ঢাকা, ধোঁয়ামাখা চারিধার,</a:t>
            </a:r>
          </a:p>
          <a:p>
            <a:r>
              <a:rPr lang="en-US" sz="2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পৃধিবীর ছাত পিটে ঝমাঝম বারিধার।</a:t>
            </a:r>
          </a:p>
          <a:p>
            <a:r>
              <a:rPr lang="en-US" sz="2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স্নান করে গাছপালা প্রাণখোলা বরষায়,</a:t>
            </a:r>
          </a:p>
          <a:p>
            <a:r>
              <a:rPr lang="en-US" sz="2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নদীনালা ঘোলাজল ভরে উঠে ভরসায়।</a:t>
            </a:r>
          </a:p>
          <a:p>
            <a:r>
              <a:rPr lang="en-US" sz="2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উৎসব ঘনঘোর উন্মাদ শ্রাবণের।</a:t>
            </a:r>
          </a:p>
          <a:p>
            <a:r>
              <a:rPr lang="en-US" sz="2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শেষ নাই শেষ নাই বরষার প্লাবনের।</a:t>
            </a:r>
          </a:p>
          <a:p>
            <a:r>
              <a:rPr lang="en-US" sz="2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জলেজলে জলময় দশদিক টলমল,</a:t>
            </a:r>
          </a:p>
          <a:p>
            <a:r>
              <a:rPr lang="en-US" sz="2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অবিরাম একই গান, ঢালো জল,ঢালো জল।</a:t>
            </a:r>
          </a:p>
          <a:p>
            <a:r>
              <a:rPr lang="en-US" sz="2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ধুয়ে যায় যত তাপ জর্জর গ্রীষ্মের,</a:t>
            </a:r>
          </a:p>
          <a:p>
            <a:r>
              <a:rPr lang="en-US" sz="2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ধুয়ে যায় রৌদ্রের স্মৃতিটুকু বিশ্বের।</a:t>
            </a:r>
          </a:p>
          <a:p>
            <a:r>
              <a:rPr lang="en-US" sz="2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শুধু যেন বাজে কোথা নিঃঝুম ধুকধুক,</a:t>
            </a:r>
          </a:p>
          <a:p>
            <a:r>
              <a:rPr lang="en-US" sz="2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ধরণীর আশাভয় ধরণীর সুখদুখ।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8577943" y="209390"/>
            <a:ext cx="3400650" cy="3462724"/>
            <a:chOff x="8360227" y="136820"/>
            <a:chExt cx="3661908" cy="366190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0227" y="136820"/>
              <a:ext cx="3661908" cy="366190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softRound"/>
              <a:contourClr>
                <a:srgbClr val="969696"/>
              </a:contourClr>
            </a:sp3d>
          </p:spPr>
        </p:pic>
        <p:sp>
          <p:nvSpPr>
            <p:cNvPr id="6" name="Rectangle 5"/>
            <p:cNvSpPr/>
            <p:nvPr/>
          </p:nvSpPr>
          <p:spPr>
            <a:xfrm>
              <a:off x="8582288" y="892108"/>
              <a:ext cx="3057013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4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শিক্ষকের </a:t>
              </a:r>
            </a:p>
            <a:p>
              <a:pPr algn="ctr"/>
              <a:r>
                <a:rPr lang="en-US" sz="44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আদর্শ </a:t>
              </a:r>
              <a:r>
                <a:rPr lang="en-US" sz="44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3861176" y="160601"/>
            <a:ext cx="28389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শ্রাবণে</a:t>
            </a:r>
            <a:endParaRPr lang="en-US" sz="36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062" y="4063999"/>
            <a:ext cx="1637116" cy="177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4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630058" y="533515"/>
            <a:ext cx="2960912" cy="1846830"/>
            <a:chOff x="4633684" y="533515"/>
            <a:chExt cx="2957285" cy="1846830"/>
          </a:xfrm>
        </p:grpSpPr>
        <p:grpSp>
          <p:nvGrpSpPr>
            <p:cNvPr id="3" name="Group 2"/>
            <p:cNvGrpSpPr/>
            <p:nvPr/>
          </p:nvGrpSpPr>
          <p:grpSpPr>
            <a:xfrm>
              <a:off x="4633684" y="533515"/>
              <a:ext cx="2957285" cy="1846830"/>
              <a:chOff x="4419600" y="2536484"/>
              <a:chExt cx="3352800" cy="2011363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4637315" y="2632585"/>
                <a:ext cx="2968172" cy="182330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19600" y="2536484"/>
                <a:ext cx="3352800" cy="2011363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</p:pic>
        </p:grpSp>
        <p:sp>
          <p:nvSpPr>
            <p:cNvPr id="4" name="Rectangle 3"/>
            <p:cNvSpPr/>
            <p:nvPr/>
          </p:nvSpPr>
          <p:spPr>
            <a:xfrm>
              <a:off x="4662891" y="733655"/>
              <a:ext cx="2838911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4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শিক্ষার্থীর</a:t>
              </a:r>
            </a:p>
            <a:p>
              <a:pPr algn="ctr"/>
              <a:r>
                <a:rPr lang="en-US" sz="44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নিরব </a:t>
              </a:r>
              <a:r>
                <a:rPr lang="en-US" sz="44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174" y="3672268"/>
            <a:ext cx="1581150" cy="2895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6377" l="2813" r="93750">
                        <a14:foregroundMark x1="83438" y1="11594" x2="83750" y2="14855"/>
                        <a14:foregroundMark x1="79063" y1="10145" x2="79063" y2="10145"/>
                        <a14:foregroundMark x1="93750" y1="19928" x2="93750" y2="199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7" t="3227" b="3529"/>
          <a:stretch/>
        </p:blipFill>
        <p:spPr>
          <a:xfrm>
            <a:off x="139486" y="128589"/>
            <a:ext cx="3456122" cy="63307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597" y="2721292"/>
            <a:ext cx="3443911" cy="2173437"/>
          </a:xfrm>
          <a:prstGeom prst="round2DiagRect">
            <a:avLst>
              <a:gd name="adj1" fmla="val 26741"/>
              <a:gd name="adj2" fmla="val 0"/>
            </a:avLst>
          </a:prstGeom>
          <a:ln w="31750" cap="sq">
            <a:solidFill>
              <a:schemeClr val="bg1">
                <a:lumMod val="9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1933579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723</Words>
  <Application>Microsoft Office PowerPoint</Application>
  <PresentationFormat>Widescreen</PresentationFormat>
  <Paragraphs>136</Paragraphs>
  <Slides>26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jha</dc:creator>
  <cp:lastModifiedBy>jha</cp:lastModifiedBy>
  <cp:revision>6</cp:revision>
  <dcterms:created xsi:type="dcterms:W3CDTF">2022-01-19T13:33:44Z</dcterms:created>
  <dcterms:modified xsi:type="dcterms:W3CDTF">2022-01-19T13:55:45Z</dcterms:modified>
</cp:coreProperties>
</file>