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2" r:id="rId2"/>
    <p:sldId id="273" r:id="rId3"/>
    <p:sldId id="274" r:id="rId4"/>
    <p:sldId id="259" r:id="rId5"/>
    <p:sldId id="261" r:id="rId6"/>
    <p:sldId id="269" r:id="rId7"/>
    <p:sldId id="270" r:id="rId8"/>
    <p:sldId id="271" r:id="rId9"/>
    <p:sldId id="264" r:id="rId10"/>
    <p:sldId id="275"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81BCB9-9F3A-4B0D-AE4F-C07D26B76CEF}"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273113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1BCB9-9F3A-4B0D-AE4F-C07D26B76CEF}"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214750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1BCB9-9F3A-4B0D-AE4F-C07D26B76CEF}"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131287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1BCB9-9F3A-4B0D-AE4F-C07D26B76CEF}"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22686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1BCB9-9F3A-4B0D-AE4F-C07D26B76CEF}"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428794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81BCB9-9F3A-4B0D-AE4F-C07D26B76CEF}"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6517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81BCB9-9F3A-4B0D-AE4F-C07D26B76CEF}" type="datetimeFigureOut">
              <a:rPr lang="en-US" smtClean="0"/>
              <a:pPr/>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124543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1BCB9-9F3A-4B0D-AE4F-C07D26B76CEF}" type="datetimeFigureOut">
              <a:rPr lang="en-US" smtClean="0"/>
              <a:pPr/>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206717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1BCB9-9F3A-4B0D-AE4F-C07D26B76CEF}" type="datetimeFigureOut">
              <a:rPr lang="en-US" smtClean="0"/>
              <a:pPr/>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76224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1BCB9-9F3A-4B0D-AE4F-C07D26B76CEF}"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261925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1BCB9-9F3A-4B0D-AE4F-C07D26B76CEF}"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55537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1BCB9-9F3A-4B0D-AE4F-C07D26B76CEF}" type="datetimeFigureOut">
              <a:rPr lang="en-US" smtClean="0"/>
              <a:pPr/>
              <a:t>1/19/2022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9F5D7-C38E-4F61-B029-64F300EEC72E}" type="slidenum">
              <a:rPr lang="en-US" smtClean="0"/>
              <a:pPr/>
              <a:t>‹#›</a:t>
            </a:fld>
            <a:endParaRPr lang="en-US"/>
          </a:p>
        </p:txBody>
      </p:sp>
    </p:spTree>
    <p:extLst>
      <p:ext uri="{BB962C8B-B14F-4D97-AF65-F5344CB8AC3E}">
        <p14:creationId xmlns:p14="http://schemas.microsoft.com/office/powerpoint/2010/main" xmlns="" val="5348157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23" y="150126"/>
            <a:ext cx="89154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a:srcRect/>
          <a:stretch>
            <a:fillRect/>
          </a:stretch>
        </p:blipFill>
        <p:spPr bwMode="auto">
          <a:xfrm>
            <a:off x="198138" y="238285"/>
            <a:ext cx="8717263" cy="6450902"/>
          </a:xfrm>
          <a:prstGeom prst="rect">
            <a:avLst/>
          </a:prstGeom>
          <a:ln>
            <a:noFill/>
          </a:ln>
          <a:effectLst>
            <a:softEdge rad="112500"/>
          </a:effectLst>
        </p:spPr>
      </p:pic>
    </p:spTree>
    <p:extLst>
      <p:ext uri="{BB962C8B-B14F-4D97-AF65-F5344CB8AC3E}">
        <p14:creationId xmlns:p14="http://schemas.microsoft.com/office/powerpoint/2010/main" xmlns="" val="37382739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4583" y="811455"/>
            <a:ext cx="2832510" cy="2353775"/>
          </a:xfrm>
          <a:prstGeom prst="ellipse">
            <a:avLst/>
          </a:prstGeom>
          <a:ln>
            <a:noFill/>
          </a:ln>
          <a:effectLst>
            <a:softEdge rad="112500"/>
          </a:effectLst>
        </p:spPr>
      </p:pic>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4583" y="811456"/>
            <a:ext cx="2641730" cy="2195240"/>
          </a:xfrm>
          <a:prstGeom prst="ellipse">
            <a:avLst/>
          </a:prstGeom>
          <a:ln>
            <a:noFill/>
          </a:ln>
          <a:effectLst>
            <a:softEdge rad="112500"/>
          </a:effectLst>
        </p:spPr>
      </p:pic>
      <p:sp>
        <p:nvSpPr>
          <p:cNvPr id="12" name="Down Arrow 11"/>
          <p:cNvSpPr/>
          <p:nvPr/>
        </p:nvSpPr>
        <p:spPr>
          <a:xfrm>
            <a:off x="3537522" y="1070149"/>
            <a:ext cx="3291840" cy="1685108"/>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Horizontal Scroll 6"/>
          <p:cNvSpPr/>
          <p:nvPr/>
        </p:nvSpPr>
        <p:spPr>
          <a:xfrm>
            <a:off x="2667000" y="2554514"/>
            <a:ext cx="6324600" cy="3004457"/>
          </a:xfrm>
          <a:prstGeom prst="horizontalScroll">
            <a:avLst/>
          </a:prstGeom>
          <a:solidFill>
            <a:schemeClr val="accent2"/>
          </a:solidFill>
          <a:ln>
            <a:solidFill>
              <a:schemeClr val="tx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১।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উৎপাদনের</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উপকরণ</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কয়টি</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a:t>
            </a:r>
          </a:p>
          <a:p>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২।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কোন</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ধরনের</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ব্যয়</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ফার্মের</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হিসাব</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বইতে</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থাকে</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না</a:t>
            </a:r>
            <a:endPar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endParaRPr>
          </a:p>
          <a:p>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৩।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সর্বোচ্চ</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প্রান্তিক</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উৎপাদন</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বিন্দুতে</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শ্রমের</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পরিমাণ</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 </a:t>
            </a:r>
            <a:r>
              <a:rPr lang="en-US" sz="2800" b="1" dirty="0" err="1"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কতটুকূ</a:t>
            </a:r>
            <a:r>
              <a:rPr lang="en-US" sz="2800" b="1" dirty="0" smtClean="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rPr>
              <a:t>?</a:t>
            </a:r>
            <a:endParaRPr lang="en-US" sz="2800" b="1" dirty="0">
              <a:ln w="1905"/>
              <a:solidFill>
                <a:schemeClr val="tx1">
                  <a:lumMod val="95000"/>
                  <a:lumOff val="5000"/>
                </a:schemeClr>
              </a:solidFill>
              <a:effectLst>
                <a:outerShdw blurRad="38100" dist="38100" dir="2700000" algn="tl">
                  <a:srgbClr val="000000">
                    <a:alpha val="43137"/>
                  </a:srgbClr>
                </a:outerShdw>
                <a:reflection blurRad="6350" stA="60000" endA="900" endPos="60000" dist="29997"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xmlns="" val="323509179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23" y="150126"/>
            <a:ext cx="89154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7915" y="323556"/>
            <a:ext cx="8642445"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flipH="1">
            <a:off x="348174" y="464234"/>
            <a:ext cx="8430064" cy="6006904"/>
          </a:xfrm>
          <a:prstGeom prst="rect">
            <a:avLst/>
          </a:prstGeom>
        </p:spPr>
      </p:pic>
      <p:sp>
        <p:nvSpPr>
          <p:cNvPr id="9" name="Rectangle 8"/>
          <p:cNvSpPr/>
          <p:nvPr/>
        </p:nvSpPr>
        <p:spPr>
          <a:xfrm rot="20178608">
            <a:off x="3163244" y="1569727"/>
            <a:ext cx="3206842" cy="830997"/>
          </a:xfrm>
          <a:prstGeom prst="rect">
            <a:avLst/>
          </a:prstGeom>
        </p:spPr>
        <p:txBody>
          <a:bodyPr wrap="square">
            <a:spAutoFit/>
          </a:bodyPr>
          <a:lstStyle/>
          <a:p>
            <a:r>
              <a:rPr lang="bn-IN" sz="4800" b="1" i="1" dirty="0" smtClean="0"/>
              <a:t>ধন্যবাদ</a:t>
            </a:r>
            <a:endParaRPr lang="en-US" sz="4800" b="1" i="1" dirty="0"/>
          </a:p>
        </p:txBody>
      </p:sp>
    </p:spTree>
    <p:extLst>
      <p:ext uri="{BB962C8B-B14F-4D97-AF65-F5344CB8AC3E}">
        <p14:creationId xmlns:p14="http://schemas.microsoft.com/office/powerpoint/2010/main" xmlns="" val="200954053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52400">
            <a:solidFill>
              <a:srgbClr val="00B05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83280" y="624840"/>
            <a:ext cx="1981200" cy="990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000" b="1" i="1" dirty="0" smtClean="0">
                <a:solidFill>
                  <a:schemeClr val="tx1"/>
                </a:solidFill>
                <a:latin typeface="NikoshBAN" panose="02000000000000000000" pitchFamily="2" charset="0"/>
                <a:cs typeface="NikoshBAN" panose="02000000000000000000" pitchFamily="2" charset="0"/>
              </a:rPr>
              <a:t>শিক্ষক পরিচিতি </a:t>
            </a:r>
            <a:endParaRPr lang="en-US" sz="2000" b="1" i="1" dirty="0">
              <a:solidFill>
                <a:schemeClr val="tx1"/>
              </a:solidFill>
              <a:latin typeface="NikoshBAN" panose="02000000000000000000" pitchFamily="2" charset="0"/>
              <a:cs typeface="NikoshBAN" panose="02000000000000000000" pitchFamily="2" charset="0"/>
            </a:endParaRPr>
          </a:p>
        </p:txBody>
      </p:sp>
      <p:sp>
        <p:nvSpPr>
          <p:cNvPr id="15" name="Rounded Rectangle 14"/>
          <p:cNvSpPr/>
          <p:nvPr/>
        </p:nvSpPr>
        <p:spPr>
          <a:xfrm>
            <a:off x="4098567" y="2197414"/>
            <a:ext cx="4051024" cy="301466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i="1" dirty="0" smtClean="0">
                <a:solidFill>
                  <a:schemeClr val="tx1"/>
                </a:solidFill>
                <a:latin typeface="NikoshBAN" panose="02000000000000000000" pitchFamily="2" charset="0"/>
                <a:cs typeface="NikoshBAN" panose="02000000000000000000" pitchFamily="2" charset="0"/>
              </a:rPr>
              <a:t>আব্দুল জব্বার</a:t>
            </a:r>
          </a:p>
          <a:p>
            <a:pPr algn="ctr"/>
            <a:r>
              <a:rPr lang="bn-IN" sz="2800" b="1" i="1" dirty="0" smtClean="0">
                <a:solidFill>
                  <a:schemeClr val="tx1"/>
                </a:solidFill>
                <a:latin typeface="NikoshBAN" panose="02000000000000000000" pitchFamily="2" charset="0"/>
                <a:cs typeface="NikoshBAN" panose="02000000000000000000" pitchFamily="2" charset="0"/>
              </a:rPr>
              <a:t>সহঃ শিক্ষক </a:t>
            </a:r>
          </a:p>
          <a:p>
            <a:pPr algn="ctr"/>
            <a:r>
              <a:rPr lang="bn-IN" sz="2800" b="1" i="1" dirty="0" smtClean="0">
                <a:solidFill>
                  <a:schemeClr val="tx1"/>
                </a:solidFill>
                <a:latin typeface="NikoshBAN" panose="02000000000000000000" pitchFamily="2" charset="0"/>
                <a:cs typeface="NikoshBAN" panose="02000000000000000000" pitchFamily="2" charset="0"/>
              </a:rPr>
              <a:t>রাবেতা মডেল উচ্চ বিদ্যালয় </a:t>
            </a:r>
          </a:p>
          <a:p>
            <a:pPr algn="ctr"/>
            <a:r>
              <a:rPr lang="bn-IN" sz="2800" b="1" i="1" dirty="0" smtClean="0">
                <a:solidFill>
                  <a:schemeClr val="tx1"/>
                </a:solidFill>
                <a:latin typeface="NikoshBAN" panose="02000000000000000000" pitchFamily="2" charset="0"/>
                <a:cs typeface="NikoshBAN" panose="02000000000000000000" pitchFamily="2" charset="0"/>
              </a:rPr>
              <a:t>লংগদু , রাংগামাটি</a:t>
            </a:r>
            <a:endParaRPr lang="en-US" sz="2800" b="1" i="1" dirty="0" smtClean="0">
              <a:solidFill>
                <a:schemeClr val="tx1"/>
              </a:solidFill>
              <a:latin typeface="NikoshBAN" panose="02000000000000000000" pitchFamily="2" charset="0"/>
              <a:cs typeface="NikoshBAN" panose="02000000000000000000" pitchFamily="2" charset="0"/>
            </a:endParaRPr>
          </a:p>
        </p:txBody>
      </p:sp>
      <p:pic>
        <p:nvPicPr>
          <p:cNvPr id="16" name="Picture 15" descr="Jabber pic.jpg"/>
          <p:cNvPicPr>
            <a:picLocks noChangeAspect="1"/>
          </p:cNvPicPr>
          <p:nvPr/>
        </p:nvPicPr>
        <p:blipFill>
          <a:blip r:embed="rId2"/>
          <a:stretch>
            <a:fillRect/>
          </a:stretch>
        </p:blipFill>
        <p:spPr>
          <a:xfrm>
            <a:off x="792752" y="1878278"/>
            <a:ext cx="2657349" cy="44574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706346140"/>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2176473" y="817938"/>
            <a:ext cx="3350624" cy="1123405"/>
          </a:xfrm>
          <a:prstGeom prst="down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পাঠ পরিচিতি </a:t>
            </a:r>
            <a:endParaRPr lang="en-US" sz="3200" dirty="0">
              <a:latin typeface="NikoshBAN" panose="02000000000000000000" pitchFamily="2" charset="0"/>
              <a:cs typeface="NikoshBAN" panose="02000000000000000000" pitchFamily="2" charset="0"/>
            </a:endParaRPr>
          </a:p>
        </p:txBody>
      </p:sp>
      <p:sp>
        <p:nvSpPr>
          <p:cNvPr id="6" name="Horizontal Scroll 5"/>
          <p:cNvSpPr/>
          <p:nvPr/>
        </p:nvSpPr>
        <p:spPr>
          <a:xfrm>
            <a:off x="4114800" y="1981200"/>
            <a:ext cx="3962400" cy="2819400"/>
          </a:xfrm>
          <a:prstGeom prst="horizontalScrol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ln w="1905"/>
                <a:solidFill>
                  <a:schemeClr val="tx1"/>
                </a:solidFill>
                <a:effectLst>
                  <a:innerShdw blurRad="69850" dist="43180" dir="5400000">
                    <a:srgbClr val="000000">
                      <a:alpha val="65000"/>
                    </a:srgbClr>
                  </a:innerShdw>
                </a:effectLst>
              </a:rPr>
              <a:t>অর্থনীতি</a:t>
            </a:r>
          </a:p>
          <a:p>
            <a:r>
              <a:rPr lang="bn-BD" sz="3200" b="1" dirty="0" smtClean="0">
                <a:ln w="1905"/>
                <a:solidFill>
                  <a:schemeClr val="tx1"/>
                </a:solidFill>
                <a:effectLst>
                  <a:innerShdw blurRad="69850" dist="43180" dir="5400000">
                    <a:srgbClr val="000000">
                      <a:alpha val="65000"/>
                    </a:srgbClr>
                  </a:innerShdw>
                </a:effectLst>
              </a:rPr>
              <a:t>চতুর্থ অধ্যায়</a:t>
            </a:r>
          </a:p>
          <a:p>
            <a:r>
              <a:rPr lang="bn-BD" sz="3200" b="1" dirty="0" smtClean="0">
                <a:ln w="1905"/>
                <a:solidFill>
                  <a:schemeClr val="tx1"/>
                </a:solidFill>
                <a:effectLst>
                  <a:innerShdw blurRad="69850" dist="43180" dir="5400000">
                    <a:srgbClr val="000000">
                      <a:alpha val="65000"/>
                    </a:srgbClr>
                  </a:innerShdw>
                </a:effectLst>
              </a:rPr>
              <a:t>উৎপাদন </a:t>
            </a:r>
            <a:endParaRPr lang="en-US" sz="3200" b="1" dirty="0" smtClean="0">
              <a:ln w="1905"/>
              <a:solidFill>
                <a:schemeClr val="tx1"/>
              </a:solidFill>
              <a:effectLst>
                <a:innerShdw blurRad="69850" dist="43180" dir="5400000">
                  <a:srgbClr val="000000">
                    <a:alpha val="65000"/>
                  </a:srgbClr>
                </a:innerShdw>
              </a:effectLst>
            </a:endParaRPr>
          </a:p>
          <a:p>
            <a:endParaRPr lang="en-US" sz="3200" b="1" i="1" dirty="0" smtClean="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noChangeArrowheads="1"/>
          </p:cNvPicPr>
          <p:nvPr/>
        </p:nvPicPr>
        <p:blipFill>
          <a:blip r:embed="rId3"/>
          <a:stretch>
            <a:fillRect/>
          </a:stretch>
        </p:blipFill>
        <p:spPr bwMode="auto">
          <a:xfrm>
            <a:off x="838200" y="1981200"/>
            <a:ext cx="2735649" cy="3477986"/>
          </a:xfrm>
          <a:prstGeom prst="rect">
            <a:avLst/>
          </a:prstGeom>
          <a:noFill/>
          <a:ln w="9525">
            <a:noFill/>
            <a:miter lim="800000"/>
            <a:headEnd/>
            <a:tailEnd/>
          </a:ln>
          <a:effectLst/>
        </p:spPr>
      </p:pic>
    </p:spTree>
    <p:custDataLst>
      <p:tags r:id="rId1"/>
    </p:custDataLst>
  </p:cSld>
  <p:clrMapOvr>
    <a:masterClrMapping/>
  </p:clrMapOvr>
  <p:transition advTm="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2" name="Picture 1" descr="র-6.jpg"/>
          <p:cNvPicPr>
            <a:picLocks noChangeAspect="1"/>
          </p:cNvPicPr>
          <p:nvPr/>
        </p:nvPicPr>
        <p:blipFill>
          <a:blip r:embed="rId2" cstate="print"/>
          <a:stretch>
            <a:fillRect/>
          </a:stretch>
        </p:blipFill>
        <p:spPr>
          <a:xfrm>
            <a:off x="0" y="381000"/>
            <a:ext cx="4572000" cy="3048000"/>
          </a:xfrm>
          <a:prstGeom prst="rect">
            <a:avLst/>
          </a:prstGeom>
          <a:ln>
            <a:noFill/>
          </a:ln>
          <a:effectLst>
            <a:softEdge rad="112500"/>
          </a:effectLst>
        </p:spPr>
      </p:pic>
      <p:pic>
        <p:nvPicPr>
          <p:cNvPr id="3" name="Picture 2" descr="index.jpg"/>
          <p:cNvPicPr>
            <a:picLocks noChangeAspect="1"/>
          </p:cNvPicPr>
          <p:nvPr/>
        </p:nvPicPr>
        <p:blipFill>
          <a:blip r:embed="rId3" cstate="print"/>
          <a:stretch>
            <a:fillRect/>
          </a:stretch>
        </p:blipFill>
        <p:spPr>
          <a:xfrm>
            <a:off x="4673600" y="381000"/>
            <a:ext cx="4470400" cy="2895600"/>
          </a:xfrm>
          <a:prstGeom prst="rect">
            <a:avLst/>
          </a:prstGeom>
          <a:ln>
            <a:noFill/>
          </a:ln>
          <a:effectLst>
            <a:softEdge rad="112500"/>
          </a:effectLst>
        </p:spPr>
      </p:pic>
      <p:pic>
        <p:nvPicPr>
          <p:cNvPr id="4" name="Picture 2" descr="file (1).jpeg"/>
          <p:cNvPicPr>
            <a:picLocks noChangeAspect="1"/>
          </p:cNvPicPr>
          <p:nvPr/>
        </p:nvPicPr>
        <p:blipFill>
          <a:blip r:embed="rId4" cstate="print"/>
          <a:srcRect/>
          <a:stretch>
            <a:fillRect/>
          </a:stretch>
        </p:blipFill>
        <p:spPr bwMode="auto">
          <a:xfrm>
            <a:off x="152400" y="3505200"/>
            <a:ext cx="4572000" cy="3200400"/>
          </a:xfrm>
          <a:prstGeom prst="rect">
            <a:avLst/>
          </a:prstGeom>
          <a:ln>
            <a:noFill/>
          </a:ln>
          <a:effectLst>
            <a:softEdge rad="112500"/>
          </a:effectLst>
        </p:spPr>
      </p:pic>
      <p:pic>
        <p:nvPicPr>
          <p:cNvPr id="5" name="Picture 4" descr="63_16343.jpg"/>
          <p:cNvPicPr>
            <a:picLocks noChangeAspect="1"/>
          </p:cNvPicPr>
          <p:nvPr/>
        </p:nvPicPr>
        <p:blipFill>
          <a:blip r:embed="rId5" cstate="print"/>
          <a:srcRect/>
          <a:stretch>
            <a:fillRect/>
          </a:stretch>
        </p:blipFill>
        <p:spPr bwMode="auto">
          <a:xfrm>
            <a:off x="4673600" y="3352800"/>
            <a:ext cx="4470400" cy="3276600"/>
          </a:xfrm>
          <a:prstGeom prst="rect">
            <a:avLst/>
          </a:prstGeom>
          <a:ln>
            <a:noFill/>
          </a:ln>
          <a:effectLst>
            <a:softEdge rad="112500"/>
          </a:effectLst>
        </p:spPr>
      </p:pic>
      <p:sp>
        <p:nvSpPr>
          <p:cNvPr id="7" name="TextBox 6"/>
          <p:cNvSpPr txBox="1"/>
          <p:nvPr/>
        </p:nvSpPr>
        <p:spPr>
          <a:xfrm>
            <a:off x="3048000" y="152400"/>
            <a:ext cx="2382383" cy="369332"/>
          </a:xfrm>
          <a:prstGeom prst="rect">
            <a:avLst/>
          </a:prstGeom>
          <a:noFill/>
        </p:spPr>
        <p:txBody>
          <a:bodyPr wrap="none" rtlCol="0">
            <a:spAutoFit/>
          </a:bodyPr>
          <a:lstStyle/>
          <a:p>
            <a:r>
              <a:rPr lang="bn-IN" b="1" dirty="0" smtClean="0"/>
              <a:t>নিচের ছবি গুলো দেখো</a:t>
            </a:r>
            <a:endParaRPr lang="en-US" b="1" dirty="0"/>
          </a:p>
        </p:txBody>
      </p:sp>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90800"/>
            <a:ext cx="9144000" cy="4267200"/>
          </a:xfrm>
          <a:prstGeom prst="rect">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just"/>
            <a:endParaRPr lang="en-US" sz="3200" dirty="0">
              <a:solidFill>
                <a:schemeClr val="tx1"/>
              </a:solidFill>
              <a:latin typeface="NikoshBAN" pitchFamily="2" charset="0"/>
              <a:cs typeface="NikoshBAN" pitchFamily="2" charset="0"/>
            </a:endParaRPr>
          </a:p>
        </p:txBody>
      </p:sp>
      <p:sp>
        <p:nvSpPr>
          <p:cNvPr id="5" name="Down Arrow 4"/>
          <p:cNvSpPr/>
          <p:nvPr/>
        </p:nvSpPr>
        <p:spPr>
          <a:xfrm>
            <a:off x="457200" y="838200"/>
            <a:ext cx="7696200" cy="12192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ক্রমহ্রাসমান প্রান্তিক উৎপাদন বিধি</a:t>
            </a:r>
            <a:endParaRPr lang="en-US" sz="2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Horizontal Scroll 5"/>
          <p:cNvSpPr/>
          <p:nvPr/>
        </p:nvSpPr>
        <p:spPr>
          <a:xfrm>
            <a:off x="304800" y="1676400"/>
            <a:ext cx="8610600" cy="4114800"/>
          </a:xfrm>
          <a:prstGeom prst="horizontalScrol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smtClean="0">
                <a:solidFill>
                  <a:schemeClr val="tx1"/>
                </a:solidFill>
                <a:latin typeface="NikoshBAN" pitchFamily="2" charset="0"/>
                <a:cs typeface="NikoshBAN" pitchFamily="2" charset="0"/>
              </a:rPr>
              <a:t>উৎপাদন  প্রক্রিয়ায় কৌশল  ও অন্যান্য উপকরণ স্থির রেখে একটি উপকরণ বৃদ্ধির ফলে উৎপাদন প্রাথমিক ভাবে ক্রমবর্ধমান হারে বৃধি পায়। এক পর্যায়ে উপকরণটি বাড়ালে উৎপাদন ক্রমহ্রাসমান হারে বাড়ে।উপকরণ ব্যবহারের সাথে উৎপাদন বাড়ার এই নিয়মকে অর্থনীতিতে ক্রমহ্রাসমান প্রান্তিক উৎপাদন বিধি বলে।</a:t>
            </a:r>
            <a:endParaRPr lang="en-US" sz="2800" b="1" dirty="0">
              <a:solidFill>
                <a:schemeClr val="tx1"/>
              </a:solidFill>
              <a:latin typeface="NikoshBAN" pitchFamily="2" charset="0"/>
              <a:cs typeface="NikoshBAN" pitchFamily="2"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905000"/>
            <a:ext cx="86868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lowchart: Alternate Process 5"/>
          <p:cNvSpPr/>
          <p:nvPr/>
        </p:nvSpPr>
        <p:spPr>
          <a:xfrm>
            <a:off x="1371600" y="609600"/>
            <a:ext cx="6019800" cy="609600"/>
          </a:xfrm>
          <a:prstGeom prst="flowChartAlternate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b="1" dirty="0" smtClean="0">
                <a:solidFill>
                  <a:schemeClr val="tx1"/>
                </a:solidFill>
              </a:rPr>
              <a:t>সূচির সাহায্যে ক্রমহ্রাসমান প্রান্তিক উৎপাদন বিধির ব্যাখ্যা</a:t>
            </a:r>
            <a:endParaRPr lang="as-IN" b="1" dirty="0">
              <a:solidFill>
                <a:schemeClr val="tx1"/>
              </a:solidFill>
            </a:endParaRPr>
          </a:p>
        </p:txBody>
      </p:sp>
    </p:spTree>
    <p:extLst>
      <p:ext uri="{BB962C8B-B14F-4D97-AF65-F5344CB8AC3E}">
        <p14:creationId xmlns:p14="http://schemas.microsoft.com/office/powerpoint/2010/main" xmlns="" val="837900056"/>
      </p:ext>
    </p:extLst>
  </p:cSld>
  <p:clrMapOvr>
    <a:masterClrMapping/>
  </p:clrMapOvr>
  <p:transition spd="slow">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429000"/>
            <a:ext cx="8686800" cy="3200400"/>
          </a:xfrm>
          <a:solidFill>
            <a:schemeClr val="bg1">
              <a:lumMod val="65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algn="just"/>
            <a:r>
              <a:rPr lang="bn-IN" sz="2800" dirty="0" smtClean="0">
                <a:latin typeface="NikoshBAN" pitchFamily="2" charset="0"/>
                <a:cs typeface="NikoshBAN" pitchFamily="2" charset="0"/>
              </a:rPr>
              <a:t>উপরের সূচি থেকে দেখা যায় যে, ১ হেক্টর জমিতে শ্রম ক্রমাগত বৃদ্ধি করলে প্রথমে প্রান্তি উৎপাদন ক্রমবর্ধমান হারে বাড়লেও পরবর্তীতে ক্রমহ্রাসমান হারে বাড়ে।সংমিশ্রণ </a:t>
            </a:r>
            <a:r>
              <a:rPr lang="en-US" sz="2800" dirty="0" smtClean="0">
                <a:latin typeface="NikoshBAN" pitchFamily="2" charset="0"/>
                <a:cs typeface="NikoshBAN" pitchFamily="2" charset="0"/>
              </a:rPr>
              <a:t>A </a:t>
            </a:r>
            <a:r>
              <a:rPr lang="bn-IN" sz="2800" dirty="0" smtClean="0">
                <a:latin typeface="NikoshBAN" pitchFamily="2" charset="0"/>
                <a:cs typeface="NikoshBAN" pitchFamily="2" charset="0"/>
              </a:rPr>
              <a:t>অনুযায়ী ১ হেক্টর জমিতে ১০ শ্রম ঘন্টা ব্যয় করে মোট ও প্রান্তিক উৎপাদন হয় ১০ কুইন্টাল। </a:t>
            </a:r>
            <a:r>
              <a:rPr lang="en-US" sz="2800" dirty="0" smtClean="0">
                <a:latin typeface="NikoshBAN" pitchFamily="2" charset="0"/>
                <a:cs typeface="NikoshBAN" pitchFamily="2" charset="0"/>
              </a:rPr>
              <a:t>B </a:t>
            </a:r>
            <a:r>
              <a:rPr lang="bn-IN" sz="2800" dirty="0" smtClean="0">
                <a:latin typeface="NikoshBAN" pitchFamily="2" charset="0"/>
                <a:cs typeface="NikoshBAN" pitchFamily="2" charset="0"/>
              </a:rPr>
              <a:t>সংমিশ্রণ অনুযায়ী শ্র ঘন্টা দ্বিগুণ বা ২০ এ বাড়ালে মোট উৎপাদন ২২ কুইন্টাল এবং প্রান্তিক উৎপাদন (২২-১০)= ১২ কুইন্টাল হ্য। এখানে উপকরণ ১০ শ্র ঘন্টা ২০ শ্র ঘন্টায় উন্নীত করলেও প্রান্তিক উৎপাদন পূর্বের তুলনায় ২ কুঃ বেশী। প্রথম পর্যায়ের এই </a:t>
            </a:r>
            <a:r>
              <a:rPr lang="bn-IN" sz="2800" dirty="0" smtClean="0">
                <a:latin typeface="NikoshBAN" pitchFamily="2" charset="0"/>
                <a:cs typeface="NikoshBAN" pitchFamily="2" charset="0"/>
              </a:rPr>
              <a:t/>
            </a:r>
            <a:br>
              <a:rPr lang="bn-IN" sz="2800" dirty="0" smtClean="0">
                <a:latin typeface="NikoshBAN" pitchFamily="2" charset="0"/>
                <a:cs typeface="NikoshBAN" pitchFamily="2" charset="0"/>
              </a:rPr>
            </a:br>
            <a:r>
              <a:rPr lang="bn-IN" sz="2000" dirty="0" smtClean="0">
                <a:latin typeface="NikoshBAN" pitchFamily="2" charset="0"/>
                <a:cs typeface="NikoshBAN" pitchFamily="2" charset="0"/>
              </a:rPr>
              <a:t> </a:t>
            </a:r>
            <a:r>
              <a:rPr lang="bn-IN" sz="2800" dirty="0" smtClean="0">
                <a:latin typeface="NikoshBAN" pitchFamily="2" charset="0"/>
                <a:cs typeface="NikoshBAN" pitchFamily="2" charset="0"/>
              </a:rPr>
              <a:t>উৎপাদনকে ক্রমবর্ধমান উৎপাদন বলে</a:t>
            </a:r>
            <a:r>
              <a:rPr lang="bn-IN"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76284"/>
            <a:ext cx="8915400" cy="3022600"/>
          </a:xfrm>
          <a:prstGeom prst="rect">
            <a:avLst/>
          </a:prstGeom>
          <a:solidFill>
            <a:srgbClr val="C00000"/>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3570552"/>
      </p:ext>
    </p:extLst>
  </p:cSld>
  <p:clrMapOvr>
    <a:masterClrMapping/>
  </p:clrMapOvr>
  <p:transition spd="slow">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962401"/>
            <a:ext cx="8763000" cy="2554545"/>
          </a:xfrm>
          <a:prstGeom prst="rect">
            <a:avLst/>
          </a:prstGeom>
          <a:solidFill>
            <a:schemeClr val="accent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bn-IN" sz="3200" dirty="0" smtClean="0">
                <a:latin typeface="NikoshBAN" pitchFamily="2" charset="0"/>
                <a:cs typeface="NikoshBAN" pitchFamily="2" charset="0"/>
              </a:rPr>
              <a:t>একই ভাবে </a:t>
            </a:r>
            <a:r>
              <a:rPr lang="en-US" sz="3200" dirty="0" smtClean="0">
                <a:latin typeface="NikoshBAN" pitchFamily="2" charset="0"/>
                <a:cs typeface="NikoshBAN" pitchFamily="2" charset="0"/>
              </a:rPr>
              <a:t>C </a:t>
            </a:r>
            <a:r>
              <a:rPr lang="bn-IN" sz="3200" dirty="0" smtClean="0">
                <a:latin typeface="NikoshBAN" pitchFamily="2" charset="0"/>
                <a:cs typeface="NikoshBAN" pitchFamily="2" charset="0"/>
              </a:rPr>
              <a:t>সংমিশ্রণের ক্ষেত্রে একই হারে শ্রম ঘন্টা বাড়ানোর ফলে মোট উৎপাদন বাড়ে। কিন্তু প্রান্তি উৎপাদন ১২ কুঃ থেকে ৮ কুঃ নেমে আসে। অর্থাৎ প্রান্তিক উৎপাদন  ক্রমহ্রাসমান হারে কমছে। উপকরণ বৃদ্ধির সাথে প্রান্তিক উৎপাদন কম হওয়াকে ক্রমহ্রাসমান উৎপাদন বিধি বলে।</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
            <a:ext cx="8686800" cy="2971800"/>
          </a:xfrm>
          <a:prstGeom prst="rect">
            <a:avLst/>
          </a:prstGeom>
          <a:solidFill>
            <a:schemeClr val="accent1"/>
          </a:solid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9865390"/>
      </p:ext>
    </p:extLst>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a:off x="914400" y="5486400"/>
            <a:ext cx="5791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799306" y="3694906"/>
            <a:ext cx="3581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256506" y="4457700"/>
            <a:ext cx="205819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1866900" y="4076700"/>
            <a:ext cx="282019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3352800" y="4572000"/>
            <a:ext cx="167719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4381103" y="4915297"/>
            <a:ext cx="114379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905000" y="2590800"/>
            <a:ext cx="4038600" cy="2362200"/>
          </a:xfrm>
          <a:custGeom>
            <a:avLst/>
            <a:gdLst>
              <a:gd name="connsiteX0" fmla="*/ 0 w 4114800"/>
              <a:gd name="connsiteY0" fmla="*/ 1445260 h 2293620"/>
              <a:gd name="connsiteX1" fmla="*/ 396240 w 4114800"/>
              <a:gd name="connsiteY1" fmla="*/ 820420 h 2293620"/>
              <a:gd name="connsiteX2" fmla="*/ 1539240 w 4114800"/>
              <a:gd name="connsiteY2" fmla="*/ 73660 h 2293620"/>
              <a:gd name="connsiteX3" fmla="*/ 2453640 w 4114800"/>
              <a:gd name="connsiteY3" fmla="*/ 1262380 h 2293620"/>
              <a:gd name="connsiteX4" fmla="*/ 3886200 w 4114800"/>
              <a:gd name="connsiteY4" fmla="*/ 2146300 h 2293620"/>
              <a:gd name="connsiteX5" fmla="*/ 3825240 w 4114800"/>
              <a:gd name="connsiteY5" fmla="*/ 2146300 h 2293620"/>
              <a:gd name="connsiteX6" fmla="*/ 4038600 w 4114800"/>
              <a:gd name="connsiteY6" fmla="*/ 2207260 h 229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4800" h="2293620">
                <a:moveTo>
                  <a:pt x="0" y="1445260"/>
                </a:moveTo>
                <a:cubicBezTo>
                  <a:pt x="69850" y="1247140"/>
                  <a:pt x="139700" y="1049020"/>
                  <a:pt x="396240" y="820420"/>
                </a:cubicBezTo>
                <a:cubicBezTo>
                  <a:pt x="652780" y="591820"/>
                  <a:pt x="1196340" y="0"/>
                  <a:pt x="1539240" y="73660"/>
                </a:cubicBezTo>
                <a:cubicBezTo>
                  <a:pt x="1882140" y="147320"/>
                  <a:pt x="2062480" y="916940"/>
                  <a:pt x="2453640" y="1262380"/>
                </a:cubicBezTo>
                <a:cubicBezTo>
                  <a:pt x="2844800" y="1607820"/>
                  <a:pt x="3657600" y="1998980"/>
                  <a:pt x="3886200" y="2146300"/>
                </a:cubicBezTo>
                <a:cubicBezTo>
                  <a:pt x="4114800" y="2293620"/>
                  <a:pt x="3799840" y="2136140"/>
                  <a:pt x="3825240" y="2146300"/>
                </a:cubicBezTo>
                <a:cubicBezTo>
                  <a:pt x="3850640" y="2156460"/>
                  <a:pt x="3944620" y="2181860"/>
                  <a:pt x="4038600" y="220726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990600" y="5562601"/>
            <a:ext cx="457200" cy="584775"/>
          </a:xfrm>
          <a:prstGeom prst="rect">
            <a:avLst/>
          </a:prstGeom>
          <a:noFill/>
        </p:spPr>
        <p:txBody>
          <a:bodyPr wrap="square" rtlCol="0">
            <a:spAutoFit/>
          </a:bodyPr>
          <a:lstStyle/>
          <a:p>
            <a:r>
              <a:rPr lang="en-US" sz="3200" dirty="0" smtClean="0"/>
              <a:t>O</a:t>
            </a:r>
            <a:endParaRPr lang="en-US" sz="3200" dirty="0"/>
          </a:p>
        </p:txBody>
      </p:sp>
      <p:sp>
        <p:nvSpPr>
          <p:cNvPr id="35" name="TextBox 34"/>
          <p:cNvSpPr txBox="1"/>
          <p:nvPr/>
        </p:nvSpPr>
        <p:spPr>
          <a:xfrm>
            <a:off x="6629400" y="5562600"/>
            <a:ext cx="685800" cy="369332"/>
          </a:xfrm>
          <a:prstGeom prst="rect">
            <a:avLst/>
          </a:prstGeom>
          <a:noFill/>
        </p:spPr>
        <p:txBody>
          <a:bodyPr wrap="square" rtlCol="0">
            <a:spAutoFit/>
          </a:bodyPr>
          <a:lstStyle/>
          <a:p>
            <a:r>
              <a:rPr lang="en-US" dirty="0" smtClean="0"/>
              <a:t>X</a:t>
            </a:r>
            <a:endParaRPr lang="en-US" dirty="0"/>
          </a:p>
        </p:txBody>
      </p:sp>
      <p:sp>
        <p:nvSpPr>
          <p:cNvPr id="36" name="TextBox 35"/>
          <p:cNvSpPr txBox="1"/>
          <p:nvPr/>
        </p:nvSpPr>
        <p:spPr>
          <a:xfrm>
            <a:off x="609600" y="2362200"/>
            <a:ext cx="457200" cy="381000"/>
          </a:xfrm>
          <a:prstGeom prst="rect">
            <a:avLst/>
          </a:prstGeom>
          <a:noFill/>
        </p:spPr>
        <p:txBody>
          <a:bodyPr wrap="square" rtlCol="0">
            <a:spAutoFit/>
          </a:bodyPr>
          <a:lstStyle/>
          <a:p>
            <a:r>
              <a:rPr lang="en-US" dirty="0" smtClean="0"/>
              <a:t>12</a:t>
            </a:r>
            <a:endParaRPr lang="en-US" dirty="0"/>
          </a:p>
        </p:txBody>
      </p:sp>
      <p:sp>
        <p:nvSpPr>
          <p:cNvPr id="37" name="TextBox 36"/>
          <p:cNvSpPr txBox="1"/>
          <p:nvPr/>
        </p:nvSpPr>
        <p:spPr>
          <a:xfrm>
            <a:off x="1828800" y="3200400"/>
            <a:ext cx="685800" cy="369332"/>
          </a:xfrm>
          <a:prstGeom prst="rect">
            <a:avLst/>
          </a:prstGeom>
          <a:noFill/>
        </p:spPr>
        <p:txBody>
          <a:bodyPr wrap="square" rtlCol="0">
            <a:spAutoFit/>
          </a:bodyPr>
          <a:lstStyle/>
          <a:p>
            <a:r>
              <a:rPr lang="en-US" dirty="0" smtClean="0"/>
              <a:t>a</a:t>
            </a:r>
            <a:endParaRPr lang="en-US" dirty="0"/>
          </a:p>
        </p:txBody>
      </p:sp>
      <p:sp>
        <p:nvSpPr>
          <p:cNvPr id="38" name="TextBox 37"/>
          <p:cNvSpPr txBox="1"/>
          <p:nvPr/>
        </p:nvSpPr>
        <p:spPr>
          <a:xfrm>
            <a:off x="3200400" y="2286000"/>
            <a:ext cx="685800" cy="369332"/>
          </a:xfrm>
          <a:prstGeom prst="rect">
            <a:avLst/>
          </a:prstGeom>
          <a:noFill/>
        </p:spPr>
        <p:txBody>
          <a:bodyPr wrap="square" rtlCol="0">
            <a:spAutoFit/>
          </a:bodyPr>
          <a:lstStyle/>
          <a:p>
            <a:r>
              <a:rPr lang="en-US" dirty="0" smtClean="0"/>
              <a:t>b</a:t>
            </a:r>
            <a:endParaRPr lang="en-US" dirty="0"/>
          </a:p>
        </p:txBody>
      </p:sp>
      <p:sp>
        <p:nvSpPr>
          <p:cNvPr id="39" name="TextBox 38"/>
          <p:cNvSpPr txBox="1"/>
          <p:nvPr/>
        </p:nvSpPr>
        <p:spPr>
          <a:xfrm>
            <a:off x="4191000" y="3505200"/>
            <a:ext cx="685800" cy="369332"/>
          </a:xfrm>
          <a:prstGeom prst="rect">
            <a:avLst/>
          </a:prstGeom>
          <a:noFill/>
        </p:spPr>
        <p:txBody>
          <a:bodyPr wrap="square" rtlCol="0">
            <a:spAutoFit/>
          </a:bodyPr>
          <a:lstStyle/>
          <a:p>
            <a:r>
              <a:rPr lang="en-US" dirty="0" smtClean="0"/>
              <a:t>c</a:t>
            </a:r>
            <a:endParaRPr lang="en-US" dirty="0"/>
          </a:p>
        </p:txBody>
      </p:sp>
      <p:sp>
        <p:nvSpPr>
          <p:cNvPr id="41" name="TextBox 40"/>
          <p:cNvSpPr txBox="1"/>
          <p:nvPr/>
        </p:nvSpPr>
        <p:spPr>
          <a:xfrm>
            <a:off x="5029200" y="4114800"/>
            <a:ext cx="685800" cy="369332"/>
          </a:xfrm>
          <a:prstGeom prst="rect">
            <a:avLst/>
          </a:prstGeom>
          <a:noFill/>
        </p:spPr>
        <p:txBody>
          <a:bodyPr wrap="square" rtlCol="0">
            <a:spAutoFit/>
          </a:bodyPr>
          <a:lstStyle/>
          <a:p>
            <a:r>
              <a:rPr lang="en-US" dirty="0" smtClean="0"/>
              <a:t>d</a:t>
            </a:r>
            <a:endParaRPr lang="en-US" dirty="0"/>
          </a:p>
        </p:txBody>
      </p:sp>
      <p:sp>
        <p:nvSpPr>
          <p:cNvPr id="42" name="TextBox 41"/>
          <p:cNvSpPr txBox="1"/>
          <p:nvPr/>
        </p:nvSpPr>
        <p:spPr>
          <a:xfrm>
            <a:off x="2362200" y="5181600"/>
            <a:ext cx="685800" cy="369332"/>
          </a:xfrm>
          <a:prstGeom prst="rect">
            <a:avLst/>
          </a:prstGeom>
          <a:noFill/>
        </p:spPr>
        <p:txBody>
          <a:bodyPr wrap="square" rtlCol="0">
            <a:spAutoFit/>
          </a:bodyPr>
          <a:lstStyle/>
          <a:p>
            <a:r>
              <a:rPr lang="en-US" dirty="0" smtClean="0"/>
              <a:t>A</a:t>
            </a:r>
            <a:endParaRPr lang="en-US" dirty="0"/>
          </a:p>
        </p:txBody>
      </p:sp>
      <p:sp>
        <p:nvSpPr>
          <p:cNvPr id="43" name="TextBox 42"/>
          <p:cNvSpPr txBox="1"/>
          <p:nvPr/>
        </p:nvSpPr>
        <p:spPr>
          <a:xfrm>
            <a:off x="3581400" y="5181600"/>
            <a:ext cx="685800" cy="369332"/>
          </a:xfrm>
          <a:prstGeom prst="rect">
            <a:avLst/>
          </a:prstGeom>
          <a:noFill/>
        </p:spPr>
        <p:txBody>
          <a:bodyPr wrap="square" rtlCol="0">
            <a:spAutoFit/>
          </a:bodyPr>
          <a:lstStyle/>
          <a:p>
            <a:r>
              <a:rPr lang="en-US" b="1" dirty="0" smtClean="0"/>
              <a:t>B</a:t>
            </a:r>
            <a:endParaRPr lang="en-US" b="1" dirty="0"/>
          </a:p>
        </p:txBody>
      </p:sp>
      <p:sp>
        <p:nvSpPr>
          <p:cNvPr id="44" name="TextBox 43"/>
          <p:cNvSpPr txBox="1"/>
          <p:nvPr/>
        </p:nvSpPr>
        <p:spPr>
          <a:xfrm>
            <a:off x="4419600" y="5181600"/>
            <a:ext cx="685800" cy="369332"/>
          </a:xfrm>
          <a:prstGeom prst="rect">
            <a:avLst/>
          </a:prstGeom>
          <a:noFill/>
        </p:spPr>
        <p:txBody>
          <a:bodyPr wrap="square" rtlCol="0">
            <a:spAutoFit/>
          </a:bodyPr>
          <a:lstStyle/>
          <a:p>
            <a:r>
              <a:rPr lang="en-US" b="1" dirty="0" smtClean="0"/>
              <a:t>C</a:t>
            </a:r>
            <a:endParaRPr lang="en-US" b="1" dirty="0"/>
          </a:p>
        </p:txBody>
      </p:sp>
      <p:sp>
        <p:nvSpPr>
          <p:cNvPr id="45" name="TextBox 44"/>
          <p:cNvSpPr txBox="1"/>
          <p:nvPr/>
        </p:nvSpPr>
        <p:spPr>
          <a:xfrm>
            <a:off x="5257800" y="5105400"/>
            <a:ext cx="685800" cy="369332"/>
          </a:xfrm>
          <a:prstGeom prst="rect">
            <a:avLst/>
          </a:prstGeom>
          <a:noFill/>
        </p:spPr>
        <p:txBody>
          <a:bodyPr wrap="square" rtlCol="0">
            <a:spAutoFit/>
          </a:bodyPr>
          <a:lstStyle/>
          <a:p>
            <a:r>
              <a:rPr lang="en-US" b="1" dirty="0" smtClean="0"/>
              <a:t>D</a:t>
            </a:r>
            <a:endParaRPr lang="en-US" b="1" dirty="0"/>
          </a:p>
        </p:txBody>
      </p:sp>
      <p:sp>
        <p:nvSpPr>
          <p:cNvPr id="48" name="TextBox 47"/>
          <p:cNvSpPr txBox="1"/>
          <p:nvPr/>
        </p:nvSpPr>
        <p:spPr>
          <a:xfrm>
            <a:off x="2057400" y="5486400"/>
            <a:ext cx="609600" cy="369332"/>
          </a:xfrm>
          <a:prstGeom prst="rect">
            <a:avLst/>
          </a:prstGeom>
          <a:noFill/>
        </p:spPr>
        <p:txBody>
          <a:bodyPr wrap="square" rtlCol="0">
            <a:spAutoFit/>
          </a:bodyPr>
          <a:lstStyle/>
          <a:p>
            <a:r>
              <a:rPr lang="en-US" dirty="0" smtClean="0"/>
              <a:t>10</a:t>
            </a:r>
            <a:endParaRPr lang="en-US" dirty="0"/>
          </a:p>
        </p:txBody>
      </p:sp>
      <p:sp>
        <p:nvSpPr>
          <p:cNvPr id="49" name="TextBox 48"/>
          <p:cNvSpPr txBox="1"/>
          <p:nvPr/>
        </p:nvSpPr>
        <p:spPr>
          <a:xfrm>
            <a:off x="4038600" y="5486400"/>
            <a:ext cx="685800" cy="369332"/>
          </a:xfrm>
          <a:prstGeom prst="rect">
            <a:avLst/>
          </a:prstGeom>
          <a:noFill/>
        </p:spPr>
        <p:txBody>
          <a:bodyPr wrap="square" rtlCol="0">
            <a:spAutoFit/>
          </a:bodyPr>
          <a:lstStyle/>
          <a:p>
            <a:r>
              <a:rPr lang="en-US" dirty="0" smtClean="0"/>
              <a:t>30</a:t>
            </a:r>
            <a:endParaRPr lang="en-US" dirty="0"/>
          </a:p>
        </p:txBody>
      </p:sp>
      <p:sp>
        <p:nvSpPr>
          <p:cNvPr id="51" name="TextBox 50"/>
          <p:cNvSpPr txBox="1"/>
          <p:nvPr/>
        </p:nvSpPr>
        <p:spPr>
          <a:xfrm>
            <a:off x="3048000" y="5486400"/>
            <a:ext cx="685800" cy="369332"/>
          </a:xfrm>
          <a:prstGeom prst="rect">
            <a:avLst/>
          </a:prstGeom>
          <a:noFill/>
        </p:spPr>
        <p:txBody>
          <a:bodyPr wrap="square" rtlCol="0">
            <a:spAutoFit/>
          </a:bodyPr>
          <a:lstStyle/>
          <a:p>
            <a:r>
              <a:rPr lang="en-US" dirty="0" smtClean="0"/>
              <a:t>20</a:t>
            </a:r>
            <a:endParaRPr lang="en-US" dirty="0"/>
          </a:p>
        </p:txBody>
      </p:sp>
      <p:sp>
        <p:nvSpPr>
          <p:cNvPr id="52" name="TextBox 51"/>
          <p:cNvSpPr txBox="1"/>
          <p:nvPr/>
        </p:nvSpPr>
        <p:spPr>
          <a:xfrm>
            <a:off x="4876800" y="5410200"/>
            <a:ext cx="685800" cy="369332"/>
          </a:xfrm>
          <a:prstGeom prst="rect">
            <a:avLst/>
          </a:prstGeom>
          <a:noFill/>
        </p:spPr>
        <p:txBody>
          <a:bodyPr wrap="square" rtlCol="0">
            <a:spAutoFit/>
          </a:bodyPr>
          <a:lstStyle/>
          <a:p>
            <a:r>
              <a:rPr lang="en-US" dirty="0" smtClean="0"/>
              <a:t>40</a:t>
            </a:r>
            <a:endParaRPr lang="en-US" dirty="0"/>
          </a:p>
        </p:txBody>
      </p:sp>
      <p:cxnSp>
        <p:nvCxnSpPr>
          <p:cNvPr id="54" name="Straight Connector 53"/>
          <p:cNvCxnSpPr/>
          <p:nvPr/>
        </p:nvCxnSpPr>
        <p:spPr>
          <a:xfrm>
            <a:off x="838200" y="44196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62000" y="4419600"/>
            <a:ext cx="1539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38200" y="4038600"/>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14400" y="3657600"/>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90600" y="3048000"/>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38200" y="2514600"/>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85800" y="1828800"/>
            <a:ext cx="533400" cy="381000"/>
          </a:xfrm>
          <a:prstGeom prst="rect">
            <a:avLst/>
          </a:prstGeom>
          <a:noFill/>
        </p:spPr>
        <p:txBody>
          <a:bodyPr wrap="square" rtlCol="0">
            <a:spAutoFit/>
          </a:bodyPr>
          <a:lstStyle/>
          <a:p>
            <a:r>
              <a:rPr lang="en-US" dirty="0" smtClean="0"/>
              <a:t>Y</a:t>
            </a:r>
            <a:endParaRPr lang="en-US" dirty="0"/>
          </a:p>
        </p:txBody>
      </p:sp>
      <p:sp>
        <p:nvSpPr>
          <p:cNvPr id="74" name="TextBox 73"/>
          <p:cNvSpPr txBox="1"/>
          <p:nvPr/>
        </p:nvSpPr>
        <p:spPr>
          <a:xfrm flipH="1">
            <a:off x="533400" y="2819400"/>
            <a:ext cx="609600" cy="369332"/>
          </a:xfrm>
          <a:prstGeom prst="rect">
            <a:avLst/>
          </a:prstGeom>
          <a:noFill/>
        </p:spPr>
        <p:txBody>
          <a:bodyPr wrap="square" rtlCol="0">
            <a:spAutoFit/>
          </a:bodyPr>
          <a:lstStyle/>
          <a:p>
            <a:r>
              <a:rPr lang="en-US" dirty="0" smtClean="0"/>
              <a:t>10</a:t>
            </a:r>
            <a:endParaRPr lang="en-US" dirty="0"/>
          </a:p>
        </p:txBody>
      </p:sp>
      <p:sp>
        <p:nvSpPr>
          <p:cNvPr id="75" name="TextBox 74"/>
          <p:cNvSpPr txBox="1"/>
          <p:nvPr/>
        </p:nvSpPr>
        <p:spPr>
          <a:xfrm>
            <a:off x="609600" y="3505200"/>
            <a:ext cx="228600" cy="381000"/>
          </a:xfrm>
          <a:prstGeom prst="rect">
            <a:avLst/>
          </a:prstGeom>
          <a:noFill/>
        </p:spPr>
        <p:txBody>
          <a:bodyPr wrap="square" rtlCol="0">
            <a:spAutoFit/>
          </a:bodyPr>
          <a:lstStyle/>
          <a:p>
            <a:r>
              <a:rPr lang="en-US" dirty="0" smtClean="0"/>
              <a:t>8</a:t>
            </a:r>
            <a:endParaRPr lang="en-US" dirty="0"/>
          </a:p>
        </p:txBody>
      </p:sp>
      <p:sp>
        <p:nvSpPr>
          <p:cNvPr id="76" name="TextBox 75"/>
          <p:cNvSpPr txBox="1"/>
          <p:nvPr/>
        </p:nvSpPr>
        <p:spPr>
          <a:xfrm>
            <a:off x="609600" y="4267200"/>
            <a:ext cx="304800" cy="381000"/>
          </a:xfrm>
          <a:prstGeom prst="rect">
            <a:avLst/>
          </a:prstGeom>
          <a:noFill/>
        </p:spPr>
        <p:txBody>
          <a:bodyPr wrap="square" rtlCol="0">
            <a:spAutoFit/>
          </a:bodyPr>
          <a:lstStyle/>
          <a:p>
            <a:r>
              <a:rPr lang="en-US" dirty="0" smtClean="0"/>
              <a:t>4</a:t>
            </a:r>
            <a:endParaRPr lang="en-US" dirty="0"/>
          </a:p>
        </p:txBody>
      </p:sp>
      <p:sp>
        <p:nvSpPr>
          <p:cNvPr id="77" name="Rectangle 76"/>
          <p:cNvSpPr/>
          <p:nvPr/>
        </p:nvSpPr>
        <p:spPr>
          <a:xfrm>
            <a:off x="0" y="1981200"/>
            <a:ext cx="4571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0" y="2362200"/>
            <a:ext cx="461665" cy="2057400"/>
          </a:xfrm>
          <a:prstGeom prst="rect">
            <a:avLst/>
          </a:prstGeom>
          <a:noFill/>
        </p:spPr>
        <p:txBody>
          <a:bodyPr vert="vert270" wrap="square" rtlCol="0">
            <a:spAutoFit/>
          </a:bodyPr>
          <a:lstStyle/>
          <a:p>
            <a:r>
              <a:rPr lang="bn-IN" dirty="0" smtClean="0"/>
              <a:t>প্রান্তিক উৎপাদন</a:t>
            </a:r>
            <a:endParaRPr lang="en-US" dirty="0"/>
          </a:p>
        </p:txBody>
      </p:sp>
      <p:sp>
        <p:nvSpPr>
          <p:cNvPr id="79" name="TextBox 78"/>
          <p:cNvSpPr txBox="1"/>
          <p:nvPr/>
        </p:nvSpPr>
        <p:spPr>
          <a:xfrm>
            <a:off x="3124200" y="5943600"/>
            <a:ext cx="3124200" cy="369332"/>
          </a:xfrm>
          <a:prstGeom prst="rect">
            <a:avLst/>
          </a:prstGeom>
          <a:noFill/>
        </p:spPr>
        <p:txBody>
          <a:bodyPr wrap="square" rtlCol="0">
            <a:spAutoFit/>
          </a:bodyPr>
          <a:lstStyle/>
          <a:p>
            <a:r>
              <a:rPr lang="bn-IN" dirty="0" smtClean="0"/>
              <a:t>শ্রম ঘন্টা</a:t>
            </a:r>
            <a:endParaRPr lang="en-US" dirty="0"/>
          </a:p>
        </p:txBody>
      </p:sp>
      <p:sp>
        <p:nvSpPr>
          <p:cNvPr id="80" name="TextBox 79"/>
          <p:cNvSpPr txBox="1"/>
          <p:nvPr/>
        </p:nvSpPr>
        <p:spPr>
          <a:xfrm>
            <a:off x="6019800" y="4800600"/>
            <a:ext cx="2743200" cy="369332"/>
          </a:xfrm>
          <a:prstGeom prst="rect">
            <a:avLst/>
          </a:prstGeom>
          <a:noFill/>
        </p:spPr>
        <p:txBody>
          <a:bodyPr wrap="square" rtlCol="0">
            <a:spAutoFit/>
          </a:bodyPr>
          <a:lstStyle/>
          <a:p>
            <a:r>
              <a:rPr lang="bn-IN" b="1" dirty="0" smtClean="0"/>
              <a:t>প্রান্তিক উৎপাদন রেখা(</a:t>
            </a:r>
            <a:r>
              <a:rPr lang="en-US" b="1" dirty="0" smtClean="0"/>
              <a:t>MP)</a:t>
            </a:r>
            <a:endParaRPr lang="en-US" b="1" dirty="0"/>
          </a:p>
        </p:txBody>
      </p:sp>
      <p:sp>
        <p:nvSpPr>
          <p:cNvPr id="81" name="TextBox 80"/>
          <p:cNvSpPr txBox="1"/>
          <p:nvPr/>
        </p:nvSpPr>
        <p:spPr>
          <a:xfrm>
            <a:off x="5181600" y="1828800"/>
            <a:ext cx="3733800" cy="2585323"/>
          </a:xfrm>
          <a:prstGeom prst="rect">
            <a:avLst/>
          </a:prstGeom>
          <a:noFill/>
        </p:spPr>
        <p:txBody>
          <a:bodyPr wrap="square" rtlCol="0">
            <a:spAutoFit/>
          </a:bodyPr>
          <a:lstStyle/>
          <a:p>
            <a:r>
              <a:rPr lang="bn-IN" b="1" dirty="0" smtClean="0"/>
              <a:t>চিত্রে ভূমি অক্ষে(</a:t>
            </a:r>
            <a:r>
              <a:rPr lang="en-US" b="1" dirty="0" smtClean="0"/>
              <a:t>OX) </a:t>
            </a:r>
            <a:r>
              <a:rPr lang="bn-IN" b="1" dirty="0" smtClean="0"/>
              <a:t>শ্রম ঘন্টা এবং লম্ব অক্ষে(</a:t>
            </a:r>
            <a:r>
              <a:rPr lang="en-US" b="1" dirty="0" smtClean="0"/>
              <a:t>OY) </a:t>
            </a:r>
            <a:r>
              <a:rPr lang="bn-IN" b="1" dirty="0" smtClean="0"/>
              <a:t>প্রান্তি উৎপাদন দেখানো হয়েছে। চিত্রে শ্রম ঘন্টার ধাপসমূহ হচ্ছে ১০,২০,৩০,৪০ । এদের প্রেক্ষিতে প্রান্তিক উৎপাদনের পরিমাণ হলো </a:t>
            </a:r>
            <a:r>
              <a:rPr lang="en-US" b="1" dirty="0" err="1" smtClean="0"/>
              <a:t>Aa</a:t>
            </a:r>
            <a:r>
              <a:rPr lang="en-US" b="1" dirty="0" smtClean="0"/>
              <a:t>(10),Bb(12),Cc(8),</a:t>
            </a:r>
            <a:r>
              <a:rPr lang="en-US" b="1" dirty="0" err="1" smtClean="0"/>
              <a:t>Dd</a:t>
            </a:r>
            <a:r>
              <a:rPr lang="en-US" b="1" dirty="0" smtClean="0"/>
              <a:t>(4) </a:t>
            </a:r>
            <a:r>
              <a:rPr lang="bn-IN" b="1" dirty="0" smtClean="0"/>
              <a:t>কুঃ।</a:t>
            </a:r>
          </a:p>
          <a:p>
            <a:r>
              <a:rPr lang="bn-IN" b="1" dirty="0" smtClean="0"/>
              <a:t>প্রান্তিক উৎপাদন সংমিশ্রণ </a:t>
            </a:r>
            <a:r>
              <a:rPr lang="en-US" b="1" dirty="0" err="1" smtClean="0"/>
              <a:t>a,b,c,d</a:t>
            </a:r>
            <a:r>
              <a:rPr lang="en-US" b="1" dirty="0" smtClean="0"/>
              <a:t> </a:t>
            </a:r>
            <a:r>
              <a:rPr lang="bn-IN" b="1" dirty="0" smtClean="0"/>
              <a:t>বিন্দু গুলো যোগ করলে প্রান্তিক উৎপাদন রেখা(</a:t>
            </a:r>
            <a:r>
              <a:rPr lang="en-US" b="1" dirty="0" smtClean="0"/>
              <a:t>MP) </a:t>
            </a:r>
            <a:r>
              <a:rPr lang="bn-IN" b="1" dirty="0" smtClean="0"/>
              <a:t> পাওয়া যায়।</a:t>
            </a:r>
            <a:endParaRPr lang="en-US" b="1" dirty="0"/>
          </a:p>
        </p:txBody>
      </p:sp>
      <p:sp>
        <p:nvSpPr>
          <p:cNvPr id="3" name="TextBox 2"/>
          <p:cNvSpPr txBox="1"/>
          <p:nvPr/>
        </p:nvSpPr>
        <p:spPr>
          <a:xfrm>
            <a:off x="685800" y="228600"/>
            <a:ext cx="7848600" cy="830997"/>
          </a:xfrm>
          <a:prstGeom prst="rect">
            <a:avLst/>
          </a:prstGeom>
          <a:noFill/>
        </p:spPr>
        <p:txBody>
          <a:bodyPr wrap="square" rtlCol="0">
            <a:spAutoFit/>
          </a:bodyPr>
          <a:lstStyle/>
          <a:p>
            <a:pPr algn="ctr"/>
            <a:r>
              <a:rPr lang="bn-IN" sz="48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রেখা চিত্রের সাহায্যে </a:t>
            </a:r>
            <a:r>
              <a:rPr lang="bn-IN" sz="4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ব্যাখ্যা</a:t>
            </a:r>
            <a:endParaRPr lang="en-US" sz="48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Tree>
  </p:cSld>
  <p:clrMapOvr>
    <a:masterClrMapping/>
  </p:clrMapOvr>
  <p:transition spd="slow">
    <p:cover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328</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উপরের সূচি থেকে দেখা যায় যে, ১ হেক্টর জমিতে শ্রম ক্রমাগত বৃদ্ধি করলে প্রথমে প্রান্তি উৎপাদন ক্রমবর্ধমান হারে বাড়লেও পরবর্তীতে ক্রমহ্রাসমান হারে বাড়ে।সংমিশ্রণ A অনুযায়ী ১ হেক্টর জমিতে ১০ শ্রম ঘন্টা ব্যয় করে মোট ও প্রান্তিক উৎপাদন হয় ১০ কুইন্টাল। B সংমিশ্রণ অনুযায়ী শ্র ঘন্টা দ্বিগুণ বা ২০ এ বাড়ালে মোট উৎপাদন ২২ কুইন্টাল এবং প্রান্তিক উৎপাদন (২২-১০)= ১২ কুইন্টাল হ্য। এখানে উপকরণ ১০ শ্র ঘন্টা ২০ শ্র ঘন্টায় উন্নীত করলেও প্রান্তিক উৎপাদন পূর্বের তুলনায় ২ কুঃ বেশী। প্রথম পর্যায়ের এই   উৎপাদনকে ক্রমবর্ধমান উৎপাদন বলে।</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babu</dc:creator>
  <cp:lastModifiedBy>ADMIN</cp:lastModifiedBy>
  <cp:revision>45</cp:revision>
  <dcterms:created xsi:type="dcterms:W3CDTF">2017-07-20T17:04:38Z</dcterms:created>
  <dcterms:modified xsi:type="dcterms:W3CDTF">2022-01-19T14:56:16Z</dcterms:modified>
</cp:coreProperties>
</file>