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81" r:id="rId2"/>
    <p:sldId id="278" r:id="rId3"/>
    <p:sldId id="282" r:id="rId4"/>
    <p:sldId id="264" r:id="rId5"/>
    <p:sldId id="267" r:id="rId6"/>
    <p:sldId id="269" r:id="rId7"/>
    <p:sldId id="270"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92FD3"/>
    <a:srgbClr val="EF5F7E"/>
    <a:srgbClr val="4FFF9F"/>
    <a:srgbClr val="02AE37"/>
    <a:srgbClr val="A20E8D"/>
    <a:srgbClr val="160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C8E08D-5121-4188-A12E-18412D6A1067}"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1631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8E08D-5121-4188-A12E-18412D6A1067}"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4255413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8E08D-5121-4188-A12E-18412D6A1067}"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DE6C-A7A3-4FE1-AA78-75366FDC3AB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8371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8E08D-5121-4188-A12E-18412D6A1067}"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3608566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8E08D-5121-4188-A12E-18412D6A1067}"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DE6C-A7A3-4FE1-AA78-75366FDC3AB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4593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8E08D-5121-4188-A12E-18412D6A1067}"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968863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8E08D-5121-4188-A12E-18412D6A1067}"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5138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8E08D-5121-4188-A12E-18412D6A1067}"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51578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8E08D-5121-4188-A12E-18412D6A1067}"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40396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8E08D-5121-4188-A12E-18412D6A1067}"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408775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C8E08D-5121-4188-A12E-18412D6A1067}" type="datetimeFigureOut">
              <a:rPr lang="en-US" smtClean="0"/>
              <a:t>02-Jan-22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265019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C8E08D-5121-4188-A12E-18412D6A1067}" type="datetimeFigureOut">
              <a:rPr lang="en-US" smtClean="0"/>
              <a:t>02-Jan-22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225499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C8E08D-5121-4188-A12E-18412D6A1067}" type="datetimeFigureOut">
              <a:rPr lang="en-US" smtClean="0"/>
              <a:t>02-Jan-22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254606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8E08D-5121-4188-A12E-18412D6A1067}" type="datetimeFigureOut">
              <a:rPr lang="en-US" smtClean="0"/>
              <a:t>02-Jan-22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18273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8E08D-5121-4188-A12E-18412D6A1067}" type="datetimeFigureOut">
              <a:rPr lang="en-US" smtClean="0"/>
              <a:t>02-Jan-22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327330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8E08D-5121-4188-A12E-18412D6A1067}" type="datetimeFigureOut">
              <a:rPr lang="en-US" smtClean="0"/>
              <a:t>02-Jan-22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4DE6C-A7A3-4FE1-AA78-75366FDC3ABE}" type="slidenum">
              <a:rPr lang="en-US" smtClean="0"/>
              <a:t>‹#›</a:t>
            </a:fld>
            <a:endParaRPr lang="en-US"/>
          </a:p>
        </p:txBody>
      </p:sp>
    </p:spTree>
    <p:extLst>
      <p:ext uri="{BB962C8B-B14F-4D97-AF65-F5344CB8AC3E}">
        <p14:creationId xmlns:p14="http://schemas.microsoft.com/office/powerpoint/2010/main" val="202214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C8E08D-5121-4188-A12E-18412D6A1067}" type="datetimeFigureOut">
              <a:rPr lang="en-US" smtClean="0"/>
              <a:t>02-Jan-22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E4DE6C-A7A3-4FE1-AA78-75366FDC3ABE}" type="slidenum">
              <a:rPr lang="en-US" smtClean="0"/>
              <a:t>‹#›</a:t>
            </a:fld>
            <a:endParaRPr lang="en-US"/>
          </a:p>
        </p:txBody>
      </p:sp>
    </p:spTree>
    <p:extLst>
      <p:ext uri="{BB962C8B-B14F-4D97-AF65-F5344CB8AC3E}">
        <p14:creationId xmlns:p14="http://schemas.microsoft.com/office/powerpoint/2010/main" val="307808680"/>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zakirgsmconline@gmail.com"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hezoomit.com/blog/%e0%a6%93%e0%a6%af%e0%a6%bc%e0%a7%87%e0%a6%ac%e0%a6%b8%e0%a6%be%e0%a6%87%e0%a6%9f-%e0%a6%96%e0%a7%81%e0%a6%b2%e0%a7%87-%e0%a6%9f%e0%a6%be%e0%a6%95%e0%a6%be-%e0%a6%86%e0%a6%af%e0%a6%b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hezoomit.com/blog/%e0%a6%87-%e0%a6%95%e0%a6%ae%e0%a6%be%e0%a6%b0%e0%a7%8d%e0%a6%b8-%e0%a6%95%e0%a6%b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hezoomit.com/blog/%e0%a6%a8%e0%a6%bf%e0%a6%89%e0%a6%9c-%e0%a6%aa%e0%a7%8b%e0%a6%b0%e0%a7%8d%e0%a6%9f%e0%a6%be%e0%a6%b2-%e0%a6%a5%e0%a7%87%e0%a6%95%e0%a7%87-%e0%a6%86%e0%a7%9f/" TargetMode="External"/><Relationship Id="rId2" Type="http://schemas.openxmlformats.org/officeDocument/2006/relationships/hyperlink" Target="https://thezoomit.com/best-ecommerce-website-development-company-in-bangladesh"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9317" y="3200400"/>
            <a:ext cx="5330483" cy="3429000"/>
          </a:xfrm>
          <a:prstGeom prst="roundRect">
            <a:avLst/>
          </a:prstGeom>
          <a:solidFill>
            <a:srgbClr val="FFFF00"/>
          </a:solidFill>
          <a:ln>
            <a:solidFill>
              <a:srgbClr val="FF0000"/>
            </a:solidFill>
          </a:ln>
          <a:effectLst>
            <a:glow rad="228600">
              <a:schemeClr val="accent2">
                <a:satMod val="175000"/>
                <a:alpha val="40000"/>
              </a:schemeClr>
            </a:glow>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SutonnyMJ" pitchFamily="2" charset="0"/>
                <a:cs typeface="SutonnyMJ" pitchFamily="2" charset="0"/>
              </a:rPr>
              <a:t>†</a:t>
            </a:r>
            <a:r>
              <a:rPr lang="en-US" sz="3600" b="1" dirty="0" err="1">
                <a:solidFill>
                  <a:srgbClr val="FF0000"/>
                </a:solidFill>
                <a:latin typeface="SutonnyMJ" pitchFamily="2" charset="0"/>
                <a:cs typeface="SutonnyMJ" pitchFamily="2" charset="0"/>
              </a:rPr>
              <a:t>gvt</a:t>
            </a:r>
            <a:r>
              <a:rPr lang="en-US" sz="3600" b="1" dirty="0">
                <a:solidFill>
                  <a:srgbClr val="FF0000"/>
                </a:solidFill>
                <a:latin typeface="SutonnyMJ" pitchFamily="2" charset="0"/>
                <a:cs typeface="SutonnyMJ" pitchFamily="2" charset="0"/>
              </a:rPr>
              <a:t> </a:t>
            </a:r>
            <a:r>
              <a:rPr lang="en-US" sz="3600" b="1" dirty="0" err="1">
                <a:solidFill>
                  <a:srgbClr val="FF0000"/>
                </a:solidFill>
                <a:latin typeface="SutonnyMJ" pitchFamily="2" charset="0"/>
                <a:cs typeface="SutonnyMJ" pitchFamily="2" charset="0"/>
              </a:rPr>
              <a:t>RvwKi</a:t>
            </a:r>
            <a:r>
              <a:rPr lang="en-US" sz="3600" b="1" dirty="0">
                <a:solidFill>
                  <a:srgbClr val="FF0000"/>
                </a:solidFill>
                <a:latin typeface="SutonnyMJ" pitchFamily="2" charset="0"/>
                <a:cs typeface="SutonnyMJ" pitchFamily="2" charset="0"/>
              </a:rPr>
              <a:t> †</a:t>
            </a:r>
            <a:r>
              <a:rPr lang="en-US" sz="3600" b="1" dirty="0" err="1">
                <a:solidFill>
                  <a:srgbClr val="FF0000"/>
                </a:solidFill>
                <a:latin typeface="SutonnyMJ" pitchFamily="2" charset="0"/>
                <a:cs typeface="SutonnyMJ" pitchFamily="2" charset="0"/>
              </a:rPr>
              <a:t>nv‡mb</a:t>
            </a:r>
            <a:endParaRPr lang="bn-BD" sz="3600" b="1" dirty="0">
              <a:solidFill>
                <a:srgbClr val="FF0000"/>
              </a:solidFill>
              <a:latin typeface="NikoshBAN" pitchFamily="2" charset="0"/>
              <a:cs typeface="NikoshBAN" pitchFamily="2" charset="0"/>
            </a:endParaRPr>
          </a:p>
          <a:p>
            <a:pPr algn="ctr"/>
            <a:r>
              <a:rPr lang="en-US" sz="2400" dirty="0" err="1">
                <a:solidFill>
                  <a:srgbClr val="FF0000"/>
                </a:solidFill>
                <a:latin typeface="SutonnyMJ" pitchFamily="2" charset="0"/>
                <a:cs typeface="SutonnyMJ" pitchFamily="2" charset="0"/>
              </a:rPr>
              <a:t>miKvwi</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wmivR</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DwÏb</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g‡gvwiqvj</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K‡jR</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gv‡ijMÄ</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ev‡MinvU</a:t>
            </a:r>
            <a:endParaRPr lang="bn-BD" sz="2400" dirty="0">
              <a:solidFill>
                <a:srgbClr val="FF0000"/>
              </a:solidFill>
              <a:latin typeface="NikoshBAN" pitchFamily="2" charset="0"/>
              <a:cs typeface="NikoshBAN" pitchFamily="2" charset="0"/>
            </a:endParaRPr>
          </a:p>
          <a:p>
            <a:pPr algn="ctr"/>
            <a:r>
              <a:rPr lang="en-US" sz="2000" dirty="0" err="1">
                <a:solidFill>
                  <a:srgbClr val="FF0000"/>
                </a:solidFill>
                <a:latin typeface="SutonnyMJ" pitchFamily="2" charset="0"/>
                <a:cs typeface="SutonnyMJ" pitchFamily="2" charset="0"/>
              </a:rPr>
              <a:t>mnKvwi</a:t>
            </a:r>
            <a:r>
              <a:rPr lang="en-US" sz="2000" dirty="0">
                <a:solidFill>
                  <a:srgbClr val="FF0000"/>
                </a:solidFill>
                <a:latin typeface="SutonnyMJ" pitchFamily="2" charset="0"/>
                <a:cs typeface="SutonnyMJ" pitchFamily="2" charset="0"/>
              </a:rPr>
              <a:t> </a:t>
            </a:r>
            <a:r>
              <a:rPr lang="en-US" sz="2000" dirty="0" err="1">
                <a:solidFill>
                  <a:srgbClr val="FF0000"/>
                </a:solidFill>
                <a:latin typeface="SutonnyMJ" pitchFamily="2" charset="0"/>
                <a:cs typeface="SutonnyMJ" pitchFamily="2" charset="0"/>
              </a:rPr>
              <a:t>Aa¨vcK</a:t>
            </a:r>
            <a:r>
              <a:rPr lang="en-US" sz="2000" dirty="0">
                <a:solidFill>
                  <a:srgbClr val="FF0000"/>
                </a:solidFill>
                <a:latin typeface="SutonnyMJ" pitchFamily="2" charset="0"/>
                <a:cs typeface="SutonnyMJ" pitchFamily="2" charset="0"/>
              </a:rPr>
              <a:t>, </a:t>
            </a:r>
            <a:r>
              <a:rPr lang="en-US" sz="2000" dirty="0" err="1">
                <a:solidFill>
                  <a:srgbClr val="FF0000"/>
                </a:solidFill>
                <a:latin typeface="SutonnyMJ" pitchFamily="2" charset="0"/>
                <a:cs typeface="SutonnyMJ" pitchFamily="2" charset="0"/>
              </a:rPr>
              <a:t>Kw¤úDUvi</a:t>
            </a:r>
            <a:r>
              <a:rPr lang="en-US" sz="2000" dirty="0">
                <a:solidFill>
                  <a:srgbClr val="FF0000"/>
                </a:solidFill>
                <a:latin typeface="SutonnyMJ" pitchFamily="2" charset="0"/>
                <a:cs typeface="SutonnyMJ" pitchFamily="2" charset="0"/>
              </a:rPr>
              <a:t> </a:t>
            </a:r>
            <a:r>
              <a:rPr lang="en-US" sz="2000" dirty="0" err="1">
                <a:solidFill>
                  <a:srgbClr val="FF0000"/>
                </a:solidFill>
                <a:latin typeface="SutonnyMJ" pitchFamily="2" charset="0"/>
                <a:cs typeface="SutonnyMJ" pitchFamily="2" charset="0"/>
              </a:rPr>
              <a:t>Acv‡ikb</a:t>
            </a:r>
            <a:endParaRPr lang="bn-BD" sz="2000" dirty="0">
              <a:solidFill>
                <a:srgbClr val="FF0000"/>
              </a:solidFill>
              <a:latin typeface="NikoshBAN" pitchFamily="2" charset="0"/>
              <a:cs typeface="NikoshBAN" pitchFamily="2" charset="0"/>
            </a:endParaRPr>
          </a:p>
          <a:p>
            <a:pPr algn="ctr"/>
            <a:r>
              <a:rPr lang="bn-BD" sz="2000" dirty="0">
                <a:solidFill>
                  <a:srgbClr val="FF0000"/>
                </a:solidFill>
                <a:latin typeface="NikoshBAN" pitchFamily="2" charset="0"/>
                <a:cs typeface="NikoshBAN" pitchFamily="2" charset="0"/>
              </a:rPr>
              <a:t>মোবাইলঃ </a:t>
            </a:r>
            <a:r>
              <a:rPr lang="en-US" sz="2000" dirty="0">
                <a:solidFill>
                  <a:srgbClr val="FF0000"/>
                </a:solidFill>
                <a:latin typeface="SutonnyMJ" pitchFamily="2" charset="0"/>
                <a:cs typeface="SutonnyMJ" pitchFamily="2" charset="0"/>
              </a:rPr>
              <a:t>01712411299, 01919950548</a:t>
            </a:r>
            <a:endParaRPr lang="bn-BD" sz="2000" dirty="0">
              <a:solidFill>
                <a:srgbClr val="FF0000"/>
              </a:solidFill>
              <a:latin typeface="NikoshBAN" pitchFamily="2" charset="0"/>
              <a:cs typeface="NikoshBAN" pitchFamily="2" charset="0"/>
            </a:endParaRPr>
          </a:p>
          <a:p>
            <a:pPr algn="ctr">
              <a:buNone/>
            </a:pPr>
            <a:r>
              <a:rPr lang="bn-BD" sz="2000" dirty="0">
                <a:solidFill>
                  <a:srgbClr val="FF0000"/>
                </a:solidFill>
                <a:latin typeface="Times New Roman" pitchFamily="18" charset="0"/>
                <a:cs typeface="NikoshBAN" pitchFamily="2" charset="0"/>
              </a:rPr>
              <a:t> </a:t>
            </a:r>
            <a:r>
              <a:rPr lang="en-US" sz="2000" dirty="0">
                <a:solidFill>
                  <a:srgbClr val="FF0000"/>
                </a:solidFill>
                <a:latin typeface="Times New Roman" pitchFamily="18" charset="0"/>
                <a:cs typeface="NikoshBAN" pitchFamily="2" charset="0"/>
              </a:rPr>
              <a:t>e-mail: </a:t>
            </a:r>
            <a:r>
              <a:rPr lang="en-US" sz="2000" dirty="0">
                <a:solidFill>
                  <a:srgbClr val="FF0000"/>
                </a:solidFill>
                <a:cs typeface="SutonnyMJ" pitchFamily="2" charset="0"/>
                <a:hlinkClick r:id="rId2"/>
              </a:rPr>
              <a:t>zakirgsmconline@gmail.com</a:t>
            </a:r>
            <a:r>
              <a:rPr lang="en-US" sz="2000" dirty="0">
                <a:solidFill>
                  <a:srgbClr val="FF0000"/>
                </a:solidFill>
                <a:cs typeface="SutonnyMJ" pitchFamily="2" charset="0"/>
              </a:rPr>
              <a:t>, </a:t>
            </a:r>
            <a:r>
              <a:rPr lang="bn-BD" sz="2000" dirty="0">
                <a:solidFill>
                  <a:srgbClr val="FF0000"/>
                </a:solidFill>
                <a:latin typeface="Times New Roman" pitchFamily="18" charset="0"/>
                <a:cs typeface="NikoshBAN" pitchFamily="2" charset="0"/>
              </a:rPr>
              <a:t>ফেসবুক আইডিঃ </a:t>
            </a:r>
            <a:r>
              <a:rPr lang="en-US" sz="2000" dirty="0">
                <a:solidFill>
                  <a:srgbClr val="FF0000"/>
                </a:solidFill>
                <a:cs typeface="SutonnyMJ" pitchFamily="2" charset="0"/>
              </a:rPr>
              <a:t>facebook.com/zakir.smc</a:t>
            </a:r>
            <a:endParaRPr lang="bn-BD" sz="2000" dirty="0">
              <a:solidFill>
                <a:srgbClr val="FF0000"/>
              </a:solidFill>
              <a:latin typeface="NikoshBAN" pitchFamily="2" charset="0"/>
              <a:cs typeface="NikoshBAN" pitchFamily="2" charset="0"/>
            </a:endParaRPr>
          </a:p>
        </p:txBody>
      </p:sp>
      <p:sp>
        <p:nvSpPr>
          <p:cNvPr id="3" name="Rounded Rectangle 2"/>
          <p:cNvSpPr/>
          <p:nvPr/>
        </p:nvSpPr>
        <p:spPr>
          <a:xfrm>
            <a:off x="6425418" y="3276600"/>
            <a:ext cx="5110089" cy="3352800"/>
          </a:xfrm>
          <a:prstGeom prst="roundRect">
            <a:avLst/>
          </a:prstGeom>
          <a:solidFill>
            <a:schemeClr val="accent2">
              <a:lumMod val="40000"/>
              <a:lumOff val="60000"/>
            </a:schemeClr>
          </a:solidFill>
          <a:ln w="28575">
            <a:solidFill>
              <a:schemeClr val="accent6">
                <a:lumMod val="75000"/>
              </a:schemeClr>
            </a:solidFill>
          </a:ln>
        </p:spPr>
        <p:txBody>
          <a:bodyPr wrap="square" anchor="ctr">
            <a:noAutofit/>
          </a:bodyPr>
          <a:lstStyle/>
          <a:p>
            <a:pPr>
              <a:lnSpc>
                <a:spcPct val="150000"/>
              </a:lnSpc>
            </a:pPr>
            <a:r>
              <a:rPr lang="en-US" sz="2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শ্রেণিঃ</a:t>
            </a: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 </a:t>
            </a:r>
            <a:r>
              <a:rPr lang="en-US" sz="2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দ্বাদশ</a:t>
            </a: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  (</a:t>
            </a:r>
            <a:r>
              <a:rPr lang="en-US" sz="2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ব্যবসায়</a:t>
            </a: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 </a:t>
            </a:r>
            <a:r>
              <a:rPr lang="en-US" sz="2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ব্যবস্থাপনা</a:t>
            </a: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a:t>
            </a:r>
          </a:p>
          <a:p>
            <a:pPr>
              <a:lnSpc>
                <a:spcPct val="150000"/>
              </a:lnSpc>
            </a:pPr>
            <a:r>
              <a:rPr lang="en-US" sz="2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বিষয়ঃ</a:t>
            </a: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 </a:t>
            </a:r>
            <a:r>
              <a:rPr lang="en-US" sz="23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কম্পিউটার</a:t>
            </a:r>
            <a:r>
              <a:rPr lang="en-US" sz="2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 </a:t>
            </a:r>
            <a:r>
              <a:rPr lang="en-US" sz="23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অফিস</a:t>
            </a:r>
            <a:r>
              <a:rPr lang="en-US" sz="2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 </a:t>
            </a:r>
            <a:r>
              <a:rPr lang="en-US" sz="23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অ্যাপ্লিকেশন-২</a:t>
            </a:r>
          </a:p>
          <a:p>
            <a:pPr>
              <a:lnSpc>
                <a:spcPct val="150000"/>
              </a:lnSpc>
            </a:pPr>
            <a:r>
              <a:rPr lang="en-US"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অধ্যায়-৪</a:t>
            </a: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 </a:t>
            </a:r>
            <a:r>
              <a:rPr lang="en-US" sz="2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ওয়েবসাইট</a:t>
            </a:r>
            <a:r>
              <a:rPr lang="en-US"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 </a:t>
            </a:r>
            <a:r>
              <a:rPr lang="en-US" sz="2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কি</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endParaRPr>
          </a:p>
          <a:p>
            <a:pPr>
              <a:lnSpc>
                <a:spcPct val="150000"/>
              </a:lnSpc>
            </a:pPr>
            <a:r>
              <a:rPr lang="en-US" sz="2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সময়ঃ</a:t>
            </a: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 ৪০ </a:t>
            </a:r>
            <a:r>
              <a:rPr lang="en-US" sz="2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মিনিট</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endParaRPr>
          </a:p>
        </p:txBody>
      </p:sp>
      <p:sp>
        <p:nvSpPr>
          <p:cNvPr id="4" name="TextBox 3"/>
          <p:cNvSpPr txBox="1"/>
          <p:nvPr/>
        </p:nvSpPr>
        <p:spPr>
          <a:xfrm>
            <a:off x="4632434" y="990600"/>
            <a:ext cx="3048000" cy="1279446"/>
          </a:xfrm>
          <a:prstGeom prst="roundRect">
            <a:avLst>
              <a:gd name="adj" fmla="val 24055"/>
            </a:avLst>
          </a:prstGeom>
          <a:solidFill>
            <a:schemeClr val="accent6">
              <a:lumMod val="60000"/>
              <a:lumOff val="40000"/>
            </a:schemeClr>
          </a:solidFill>
          <a:ln w="28575">
            <a:solidFill>
              <a:schemeClr val="accent1">
                <a:lumMod val="75000"/>
              </a:schemeClr>
            </a:solidFill>
          </a:ln>
        </p:spPr>
        <p:txBody>
          <a:bodyPr wrap="square" rtlCol="0">
            <a:spAutoFit/>
          </a:bodyPr>
          <a:lstStyle/>
          <a:p>
            <a:pPr algn="ctr"/>
            <a:r>
              <a:rPr lang="bn-BD" sz="6600" dirty="0">
                <a:solidFill>
                  <a:srgbClr val="000066"/>
                </a:solidFill>
                <a:latin typeface="NikoshBAN" pitchFamily="2" charset="0"/>
                <a:cs typeface="NikoshBAN" pitchFamily="2" charset="0"/>
              </a:rPr>
              <a:t>পরিচিতি</a:t>
            </a:r>
          </a:p>
        </p:txBody>
      </p:sp>
      <p:pic>
        <p:nvPicPr>
          <p:cNvPr id="10" name="Picture 9" descr="IMG.bmp"/>
          <p:cNvPicPr>
            <a:picLocks noChangeAspect="1"/>
          </p:cNvPicPr>
          <p:nvPr/>
        </p:nvPicPr>
        <p:blipFill>
          <a:blip r:embed="rId3" cstate="print"/>
          <a:stretch>
            <a:fillRect/>
          </a:stretch>
        </p:blipFill>
        <p:spPr>
          <a:xfrm>
            <a:off x="8153400" y="228601"/>
            <a:ext cx="2209800" cy="2637067"/>
          </a:xfrm>
          <a:prstGeom prst="rect">
            <a:avLst/>
          </a:prstGeom>
        </p:spPr>
      </p:pic>
      <p:pic>
        <p:nvPicPr>
          <p:cNvPr id="11" name="Picture 10" descr="IMG_8966.JPG"/>
          <p:cNvPicPr>
            <a:picLocks noChangeAspect="1"/>
          </p:cNvPicPr>
          <p:nvPr/>
        </p:nvPicPr>
        <p:blipFill>
          <a:blip r:embed="rId4"/>
          <a:stretch>
            <a:fillRect/>
          </a:stretch>
        </p:blipFill>
        <p:spPr>
          <a:xfrm>
            <a:off x="1981200" y="381000"/>
            <a:ext cx="2057400" cy="2468880"/>
          </a:xfrm>
          <a:prstGeom prst="rect">
            <a:avLst/>
          </a:prstGeom>
        </p:spPr>
      </p:pic>
    </p:spTree>
    <p:extLst>
      <p:ext uri="{BB962C8B-B14F-4D97-AF65-F5344CB8AC3E}">
        <p14:creationId xmlns:p14="http://schemas.microsoft.com/office/powerpoint/2010/main" val="90270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3"/>
                                        </p:tgtEl>
                                        <p:attrNameLst>
                                          <p:attrName>ppt_y</p:attrName>
                                        </p:attrNameLst>
                                      </p:cBhvr>
                                      <p:tavLst>
                                        <p:tav tm="0" fmla="#ppt_y+(sin(-2*pi*(1-$))*-#ppt_x+cos(-2*pi*(1-$))*(1-#ppt_y))*(1-$)">
                                          <p:val>
                                            <p:fltVal val="0"/>
                                          </p:val>
                                        </p:tav>
                                        <p:tav tm="100000">
                                          <p:val>
                                            <p:fltVal val="1"/>
                                          </p:val>
                                        </p:tav>
                                      </p:tavLst>
                                    </p:anim>
                                  </p:childTnLst>
                                </p:cTn>
                              </p:par>
                              <p:par>
                                <p:cTn id="14" presetID="15"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609859" y="2427665"/>
            <a:ext cx="9037839" cy="3638286"/>
            <a:chOff x="1635616" y="1667811"/>
            <a:chExt cx="8638059" cy="3638286"/>
          </a:xfrm>
        </p:grpSpPr>
        <p:grpSp>
          <p:nvGrpSpPr>
            <p:cNvPr id="5" name="Group 4"/>
            <p:cNvGrpSpPr/>
            <p:nvPr/>
          </p:nvGrpSpPr>
          <p:grpSpPr>
            <a:xfrm>
              <a:off x="1635616" y="1667811"/>
              <a:ext cx="8113691" cy="920843"/>
              <a:chOff x="3116686" y="1397355"/>
              <a:chExt cx="6890936" cy="1139783"/>
            </a:xfrm>
          </p:grpSpPr>
          <p:sp>
            <p:nvSpPr>
              <p:cNvPr id="3" name="Flowchart: Stored Data 2"/>
              <p:cNvSpPr/>
              <p:nvPr/>
            </p:nvSpPr>
            <p:spPr>
              <a:xfrm rot="10800000">
                <a:off x="3116686" y="1397355"/>
                <a:ext cx="6890936" cy="1139782"/>
              </a:xfrm>
              <a:prstGeom prst="flowChartOnlineStorag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4" name="Flowchart: Display 3"/>
              <p:cNvSpPr/>
              <p:nvPr/>
            </p:nvSpPr>
            <p:spPr>
              <a:xfrm rot="10800000">
                <a:off x="6048302" y="1397355"/>
                <a:ext cx="1983346" cy="1139783"/>
              </a:xfrm>
              <a:prstGeom prst="flowChartDisp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7" name="TextBox 6"/>
            <p:cNvSpPr txBox="1"/>
            <p:nvPr/>
          </p:nvSpPr>
          <p:spPr>
            <a:xfrm>
              <a:off x="3509837" y="1808515"/>
              <a:ext cx="5490464" cy="584775"/>
            </a:xfrm>
            <a:prstGeom prst="rect">
              <a:avLst/>
            </a:prstGeom>
            <a:noFill/>
          </p:spPr>
          <p:txBody>
            <a:bodyPr wrap="square" rtlCol="0">
              <a:spAutoFit/>
            </a:bodyPr>
            <a:lstStyle/>
            <a:p>
              <a:r>
                <a:rPr lang="as-IN" sz="3200" b="1" dirty="0">
                  <a:solidFill>
                    <a:srgbClr val="000000"/>
                  </a:solidFill>
                </a:rPr>
                <a:t>ওয়েবসাইট কি </a:t>
              </a:r>
              <a:r>
                <a:rPr lang="as-IN" sz="3200" b="1" dirty="0" smtClean="0">
                  <a:solidFill>
                    <a:srgbClr val="000000"/>
                  </a:solidFill>
                </a:rPr>
                <a:t>?</a:t>
              </a:r>
              <a:endParaRPr lang="as-IN" sz="3200" b="1" dirty="0">
                <a:solidFill>
                  <a:srgbClr val="000000"/>
                </a:solidFill>
              </a:endParaRPr>
            </a:p>
          </p:txBody>
        </p:sp>
        <p:grpSp>
          <p:nvGrpSpPr>
            <p:cNvPr id="8" name="Group 7"/>
            <p:cNvGrpSpPr/>
            <p:nvPr/>
          </p:nvGrpSpPr>
          <p:grpSpPr>
            <a:xfrm>
              <a:off x="1635616" y="2942820"/>
              <a:ext cx="8113691" cy="920843"/>
              <a:chOff x="3116686" y="1397355"/>
              <a:chExt cx="6890936" cy="1139783"/>
            </a:xfrm>
          </p:grpSpPr>
          <p:sp>
            <p:nvSpPr>
              <p:cNvPr id="9" name="Flowchart: Stored Data 8"/>
              <p:cNvSpPr/>
              <p:nvPr/>
            </p:nvSpPr>
            <p:spPr>
              <a:xfrm rot="10800000">
                <a:off x="3116686" y="1397355"/>
                <a:ext cx="6890936" cy="1139782"/>
              </a:xfrm>
              <a:prstGeom prst="flowChartOnlineStorag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Flowchart: Display 9"/>
              <p:cNvSpPr/>
              <p:nvPr/>
            </p:nvSpPr>
            <p:spPr>
              <a:xfrm rot="10800000">
                <a:off x="6048302" y="1397355"/>
                <a:ext cx="1983346" cy="1139783"/>
              </a:xfrm>
              <a:prstGeom prst="flowChartDisplay">
                <a:avLst/>
              </a:prstGeom>
              <a:solidFill>
                <a:srgbClr val="02AE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196567" y="3079771"/>
              <a:ext cx="5803734" cy="584775"/>
            </a:xfrm>
            <a:prstGeom prst="rect">
              <a:avLst/>
            </a:prstGeom>
            <a:noFill/>
          </p:spPr>
          <p:txBody>
            <a:bodyPr wrap="square" rtlCol="0">
              <a:spAutoFit/>
            </a:bodyPr>
            <a:lstStyle/>
            <a:p>
              <a:r>
                <a:rPr lang="as-IN" sz="3200" b="1" dirty="0">
                  <a:solidFill>
                    <a:srgbClr val="000000"/>
                  </a:solidFill>
                </a:rPr>
                <a:t>ওয়েবসাইট কেন প্রয়োজন </a:t>
              </a:r>
              <a:r>
                <a:rPr lang="as-IN" sz="3200" b="1" dirty="0" smtClean="0">
                  <a:solidFill>
                    <a:srgbClr val="000000"/>
                  </a:solidFill>
                </a:rPr>
                <a:t>?</a:t>
              </a:r>
              <a:endParaRPr lang="en-US" sz="3200" b="1" dirty="0" smtClean="0">
                <a:solidFill>
                  <a:srgbClr val="000000"/>
                </a:solidFill>
              </a:endParaRPr>
            </a:p>
          </p:txBody>
        </p:sp>
        <p:grpSp>
          <p:nvGrpSpPr>
            <p:cNvPr id="12" name="Group 11"/>
            <p:cNvGrpSpPr/>
            <p:nvPr/>
          </p:nvGrpSpPr>
          <p:grpSpPr>
            <a:xfrm>
              <a:off x="1635616" y="4385254"/>
              <a:ext cx="8113691" cy="920843"/>
              <a:chOff x="3116686" y="1397355"/>
              <a:chExt cx="6890936" cy="1139783"/>
            </a:xfrm>
          </p:grpSpPr>
          <p:sp>
            <p:nvSpPr>
              <p:cNvPr id="13" name="Flowchart: Stored Data 12"/>
              <p:cNvSpPr/>
              <p:nvPr/>
            </p:nvSpPr>
            <p:spPr>
              <a:xfrm rot="10800000">
                <a:off x="3116686" y="1397355"/>
                <a:ext cx="6890936" cy="1139782"/>
              </a:xfrm>
              <a:prstGeom prst="flowChartOnlineStorag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 name="Flowchart: Display 13"/>
              <p:cNvSpPr/>
              <p:nvPr/>
            </p:nvSpPr>
            <p:spPr>
              <a:xfrm rot="10800000">
                <a:off x="6048302" y="1397355"/>
                <a:ext cx="1983346" cy="1139783"/>
              </a:xfrm>
              <a:prstGeom prst="flowChartDispla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5" name="TextBox 14"/>
            <p:cNvSpPr txBox="1"/>
            <p:nvPr/>
          </p:nvSpPr>
          <p:spPr>
            <a:xfrm>
              <a:off x="3341155" y="4586475"/>
              <a:ext cx="6932520" cy="523220"/>
            </a:xfrm>
            <a:prstGeom prst="rect">
              <a:avLst/>
            </a:prstGeom>
            <a:noFill/>
          </p:spPr>
          <p:txBody>
            <a:bodyPr wrap="square" rtlCol="0">
              <a:spAutoFit/>
            </a:bodyPr>
            <a:lstStyle/>
            <a:p>
              <a:r>
                <a:rPr lang="as-IN" sz="2800" b="1" dirty="0">
                  <a:solidFill>
                    <a:srgbClr val="000000"/>
                  </a:solidFill>
                </a:rPr>
                <a:t>কাদের জন্য ওয়েবসাইট </a:t>
              </a:r>
              <a:r>
                <a:rPr lang="as-IN" sz="2800" b="1" dirty="0" smtClean="0">
                  <a:solidFill>
                    <a:srgbClr val="000000"/>
                  </a:solidFill>
                </a:rPr>
                <a:t>?</a:t>
              </a:r>
              <a:endParaRPr lang="as-IN" sz="2800" b="1" dirty="0">
                <a:solidFill>
                  <a:srgbClr val="000000"/>
                </a:solidFill>
              </a:endParaRPr>
            </a:p>
          </p:txBody>
        </p:sp>
      </p:grpSp>
      <p:grpSp>
        <p:nvGrpSpPr>
          <p:cNvPr id="21" name="Group 20"/>
          <p:cNvGrpSpPr/>
          <p:nvPr/>
        </p:nvGrpSpPr>
        <p:grpSpPr>
          <a:xfrm>
            <a:off x="3657736" y="392802"/>
            <a:ext cx="4211392" cy="920842"/>
            <a:chOff x="1609859" y="354776"/>
            <a:chExt cx="8113691" cy="920842"/>
          </a:xfrm>
        </p:grpSpPr>
        <p:sp>
          <p:nvSpPr>
            <p:cNvPr id="17" name="Flowchart: Stored Data 16"/>
            <p:cNvSpPr/>
            <p:nvPr/>
          </p:nvSpPr>
          <p:spPr>
            <a:xfrm rot="10800000">
              <a:off x="1609859" y="354776"/>
              <a:ext cx="8113691" cy="920842"/>
            </a:xfrm>
            <a:prstGeom prst="flowChartOnlineStorag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20" name="Oval 19"/>
            <p:cNvSpPr/>
            <p:nvPr/>
          </p:nvSpPr>
          <p:spPr>
            <a:xfrm>
              <a:off x="5087429" y="491727"/>
              <a:ext cx="1352008" cy="6544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4576545" y="510809"/>
            <a:ext cx="2373775" cy="861774"/>
          </a:xfrm>
          <a:prstGeom prst="rect">
            <a:avLst/>
          </a:prstGeom>
          <a:noFill/>
        </p:spPr>
        <p:txBody>
          <a:bodyPr wrap="square" rtlCol="0">
            <a:spAutoFit/>
          </a:bodyPr>
          <a:lstStyle/>
          <a:p>
            <a:pPr algn="ctr"/>
            <a:r>
              <a:rPr lang="bn-BD" sz="5000" dirty="0">
                <a:solidFill>
                  <a:schemeClr val="bg1"/>
                </a:solidFill>
                <a:latin typeface="NikoshBAN" pitchFamily="2" charset="0"/>
                <a:cs typeface="NikoshBAN" pitchFamily="2" charset="0"/>
              </a:rPr>
              <a:t>শিখনফল</a:t>
            </a:r>
            <a:endParaRPr lang="en-US" sz="5000" dirty="0">
              <a:solidFill>
                <a:schemeClr val="bg1"/>
              </a:solidFill>
              <a:latin typeface="NikoshBAN" pitchFamily="2" charset="0"/>
              <a:cs typeface="NikoshBAN" pitchFamily="2" charset="0"/>
            </a:endParaRPr>
          </a:p>
        </p:txBody>
      </p:sp>
      <p:sp>
        <p:nvSpPr>
          <p:cNvPr id="23" name="Wave 22"/>
          <p:cNvSpPr/>
          <p:nvPr/>
        </p:nvSpPr>
        <p:spPr>
          <a:xfrm>
            <a:off x="3206637" y="1431653"/>
            <a:ext cx="5295641" cy="791068"/>
          </a:xfrm>
          <a:prstGeom prst="wave">
            <a:avLst/>
          </a:prstGeom>
          <a:solidFill>
            <a:srgbClr val="F92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smtClean="0">
              <a:latin typeface="NikoshBAN" pitchFamily="2" charset="0"/>
              <a:cs typeface="NikoshBAN" pitchFamily="2" charset="0"/>
            </a:endParaRPr>
          </a:p>
          <a:p>
            <a:r>
              <a:rPr lang="bn-BD" sz="3500" dirty="0" smtClean="0">
                <a:latin typeface="NikoshBAN" pitchFamily="2" charset="0"/>
                <a:cs typeface="NikoshBAN" pitchFamily="2" charset="0"/>
              </a:rPr>
              <a:t>এই </a:t>
            </a:r>
            <a:r>
              <a:rPr lang="bn-BD" sz="3500" dirty="0">
                <a:latin typeface="NikoshBAN" pitchFamily="2" charset="0"/>
                <a:cs typeface="NikoshBAN" pitchFamily="2" charset="0"/>
              </a:rPr>
              <a:t>পাঠ শেষে শিক্ষার্থীরা ........... </a:t>
            </a:r>
            <a:endParaRPr lang="en-US" sz="3500" dirty="0">
              <a:latin typeface="NikoshBAN" pitchFamily="2" charset="0"/>
              <a:cs typeface="NikoshBAN" pitchFamily="2" charset="0"/>
            </a:endParaRPr>
          </a:p>
          <a:p>
            <a:endParaRPr lang="en-US" sz="3500" dirty="0"/>
          </a:p>
        </p:txBody>
      </p:sp>
    </p:spTree>
    <p:extLst>
      <p:ext uri="{BB962C8B-B14F-4D97-AF65-F5344CB8AC3E}">
        <p14:creationId xmlns:p14="http://schemas.microsoft.com/office/powerpoint/2010/main" val="1608733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381001"/>
            <a:ext cx="97536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s-IN" sz="4000" b="1" dirty="0"/>
              <a:t>ওয়েবসাইট কি </a:t>
            </a:r>
          </a:p>
        </p:txBody>
      </p:sp>
      <p:sp>
        <p:nvSpPr>
          <p:cNvPr id="2" name="Content Placeholder 1"/>
          <p:cNvSpPr>
            <a:spLocks noGrp="1"/>
          </p:cNvSpPr>
          <p:nvPr>
            <p:ph idx="1"/>
          </p:nvPr>
        </p:nvSpPr>
        <p:spPr>
          <a:xfrm>
            <a:off x="677334" y="1645920"/>
            <a:ext cx="7073964" cy="4994031"/>
          </a:xfrm>
        </p:spPr>
        <p:style>
          <a:lnRef idx="1">
            <a:schemeClr val="accent3"/>
          </a:lnRef>
          <a:fillRef idx="2">
            <a:schemeClr val="accent3"/>
          </a:fillRef>
          <a:effectRef idx="1">
            <a:schemeClr val="accent3"/>
          </a:effectRef>
          <a:fontRef idx="minor">
            <a:schemeClr val="dk1"/>
          </a:fontRef>
        </p:style>
        <p:txBody>
          <a:bodyPr>
            <a:noAutofit/>
          </a:bodyPr>
          <a:lstStyle/>
          <a:p>
            <a:r>
              <a:rPr lang="as-IN" sz="2000" dirty="0"/>
              <a:t>ওয়েবসাইট বা ওয়েব সাইট  হল কোন ওয়েব সার্ভারে রাখা ওয়েব পৃষ্ঠা, ছবি, অডিও, ভিডিও ও অন্যান্য ডিজিটাল তথ্যের সমষ্টিকে বোঝায়, যা ইন্টারনেট বা ল্যানের মাধ্যমে অ্যাক্সেস করা যায়।</a:t>
            </a:r>
          </a:p>
          <a:p>
            <a:r>
              <a:rPr lang="as-IN" sz="2000" dirty="0"/>
              <a:t> ওয়েব পৃষ্ঠা মূলত একটি এইচটিএমএল ডকুমেন্ট, যা এইচটিটিপি প্রোটোকলের মাধ্যমে ওয়েব সার্ভার থেকে ইন্টারনেট ব্যবহারকারীর ওয়েব ব্রাউজারে স্থানান্তরিত হয়। সমস্ত উন্মুক্ত ওয়েবসাইটগুলিকে</a:t>
            </a:r>
          </a:p>
          <a:p>
            <a:r>
              <a:rPr lang="as-IN" sz="2000" dirty="0"/>
              <a:t> সমষ্টিগতভাবে “ওয়ার্ল্ড ওয়াইড ওয়েব” বা “বিশ্বব্যাপী জাল” নাম দেয়া হয়েছে।</a:t>
            </a:r>
          </a:p>
          <a:p>
            <a:r>
              <a:rPr lang="as-IN" sz="2000" dirty="0"/>
              <a:t>সহজ ভাষায় ডোমেইন এর মাধ্যমে দর্শন যোগ্য ওয়েব সার্ভারে জমা রাখা ওয়েব পৃষ্ঠা, ছবি, অডিও, ভিডিও ও অন্যান্য ডিজিটাল তথ্যের সমষ্টিকে একসাথে ওয়েবসাইট বা সাইট বলা হয়।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738" y="2096085"/>
            <a:ext cx="3727938" cy="2236763"/>
          </a:xfrm>
          <a:prstGeom prst="rect">
            <a:avLst/>
          </a:prstGeom>
        </p:spPr>
      </p:pic>
    </p:spTree>
    <p:extLst>
      <p:ext uri="{BB962C8B-B14F-4D97-AF65-F5344CB8AC3E}">
        <p14:creationId xmlns:p14="http://schemas.microsoft.com/office/powerpoint/2010/main" val="1828540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89554" y="1510196"/>
            <a:ext cx="10406804" cy="4708981"/>
          </a:xfrm>
          <a:prstGeom prst="rect">
            <a:avLst/>
          </a:prstGeom>
          <a:noFill/>
        </p:spPr>
        <p:txBody>
          <a:bodyPr wrap="square" rtlCol="0">
            <a:spAutoFit/>
          </a:bodyPr>
          <a:lstStyle/>
          <a:p>
            <a:pPr algn="just">
              <a:lnSpc>
                <a:spcPct val="150000"/>
              </a:lnSpc>
            </a:pPr>
            <a:r>
              <a:rPr lang="as-IN" sz="2000" dirty="0"/>
              <a:t>আপনার নিজস্ব  আইডিন্টিটি পৃথিবীর বুকে তুলে ধরতে এবং আপনার প্রতিষ্ঠান বা ব্যবসা বিশ্বব্যাপী ছড়িয়ে দিতে </a:t>
            </a:r>
            <a:r>
              <a:rPr lang="as-IN" sz="2000" dirty="0">
                <a:hlinkClick r:id="rId2"/>
              </a:rPr>
              <a:t>ওয়েবসাইটের  কোনো বিকল্পই নেই</a:t>
            </a:r>
            <a:r>
              <a:rPr lang="as-IN" sz="2000" dirty="0"/>
              <a:t> ।উদহারণ স্বরূপ মানুষের জন্য স্বাভাবিকভাবে </a:t>
            </a:r>
          </a:p>
          <a:p>
            <a:pPr algn="just">
              <a:lnSpc>
                <a:spcPct val="150000"/>
              </a:lnSpc>
            </a:pPr>
            <a:r>
              <a:rPr lang="as-IN" sz="2000" dirty="0"/>
              <a:t>পুরো পৃথিবী ভ্রমণ করা সম্ভব নয় ,যার ফলে আপনার প্রতিভা/প্রতিষ্ঠান বা ব্যবসা বিশ্ববেপী প্রচার সম্ভব নয়। তাই আপনার প্রয়োজন এমন একটি মাধ্যম যা আপনার বার্তা বা পণ্য পৌঁছে দিবে </a:t>
            </a:r>
            <a:r>
              <a:rPr lang="as-IN" sz="2000" dirty="0" smtClean="0"/>
              <a:t>পৃথিবীর</a:t>
            </a:r>
            <a:r>
              <a:rPr lang="en-US" sz="2000" dirty="0" smtClean="0"/>
              <a:t> </a:t>
            </a:r>
            <a:r>
              <a:rPr lang="as-IN" sz="2000" dirty="0"/>
              <a:t> আনাচে কানাচে।  আপনার এই প্রয়োজন পুরো করতে পারে ওয়েবসাইট, যাতে  থাকবে আপনার সংস্থার পরিচিতি ,কাজের ধরণ, কোয়ালিটি, ক্লাইন্টস রিভিউ, অর্ডার ওয়ে ,এবং </a:t>
            </a:r>
            <a:r>
              <a:rPr lang="as-IN" sz="2000" dirty="0" smtClean="0"/>
              <a:t>কমিউনিকেশন</a:t>
            </a:r>
            <a:r>
              <a:rPr lang="en-US" sz="2000" dirty="0" smtClean="0"/>
              <a:t> </a:t>
            </a:r>
            <a:r>
              <a:rPr lang="as-IN" sz="2000" dirty="0" smtClean="0"/>
              <a:t>মাধ্যম </a:t>
            </a:r>
            <a:r>
              <a:rPr lang="as-IN" sz="2000" dirty="0"/>
              <a:t>সহ আরো অনেক কিছু, যা আপনার সম্পূর্ণ চাহিদা মানুষের মাঝে তুলে ধরতে সক্ষম। এর দ্বারা আপনার প্রতিষ্ঠান পরিচিতি পাবে পুরো বিশ্বে ,আর আপনার ব্যবসায়িক প্রতিষ্ঠান দেখতে </a:t>
            </a:r>
            <a:r>
              <a:rPr lang="as-IN" sz="2000" dirty="0" smtClean="0"/>
              <a:t>পাবে</a:t>
            </a:r>
            <a:r>
              <a:rPr lang="as-IN" sz="2000" dirty="0"/>
              <a:t> লাভের উজ্জ্বল মুখ। তাছাড়া আপনি  এর মাধ্যমে ভিন্ন ভিন্ন পদ্ধতিতে অনেক বেশি আর্ন করতে পারবেন। </a:t>
            </a:r>
          </a:p>
        </p:txBody>
      </p:sp>
      <p:sp>
        <p:nvSpPr>
          <p:cNvPr id="2" name="TextBox 1"/>
          <p:cNvSpPr txBox="1"/>
          <p:nvPr/>
        </p:nvSpPr>
        <p:spPr>
          <a:xfrm>
            <a:off x="3432517" y="268069"/>
            <a:ext cx="6414868" cy="646331"/>
          </a:xfrm>
          <a:prstGeom prst="rect">
            <a:avLst/>
          </a:prstGeom>
          <a:noFill/>
        </p:spPr>
        <p:txBody>
          <a:bodyPr wrap="square" rtlCol="0">
            <a:spAutoFit/>
          </a:bodyPr>
          <a:lstStyle/>
          <a:p>
            <a:r>
              <a:rPr lang="as-IN" sz="3600" b="1" dirty="0"/>
              <a:t>ওয়েবসাইট কেন প্রয়োজন ?</a:t>
            </a:r>
          </a:p>
        </p:txBody>
      </p:sp>
    </p:spTree>
    <p:extLst>
      <p:ext uri="{BB962C8B-B14F-4D97-AF65-F5344CB8AC3E}">
        <p14:creationId xmlns:p14="http://schemas.microsoft.com/office/powerpoint/2010/main" val="1194717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3564" y="1676358"/>
            <a:ext cx="8407556"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en-US" sz="2400" dirty="0" smtClean="0"/>
          </a:p>
          <a:p>
            <a:r>
              <a:rPr lang="as-IN" sz="2400" dirty="0" smtClean="0"/>
              <a:t>ওয়েবসাইট </a:t>
            </a:r>
            <a:r>
              <a:rPr lang="as-IN" sz="2400" dirty="0"/>
              <a:t>তাদের জন্যই উপকারী, যারা চায় তাদের পরিচিতি/</a:t>
            </a:r>
            <a:r>
              <a:rPr lang="as-IN" sz="2400" dirty="0">
                <a:hlinkClick r:id="rId2"/>
              </a:rPr>
              <a:t>ব্যবসা সর্বত্র ছড়িয়ে পড়ুক</a:t>
            </a:r>
            <a:r>
              <a:rPr lang="as-IN" sz="2400" dirty="0"/>
              <a:t>। তাদের সংস্থা/পণ্য দিয়ে উপকৃত হোক সমগ্র জাতি। </a:t>
            </a:r>
          </a:p>
          <a:p>
            <a:r>
              <a:rPr lang="as-IN" sz="2400" dirty="0"/>
              <a:t>তাছাড়া তাদের জন্যও উপকারী যারা নিজ মেধা, পরিশ্রম দ্বারা জয় করতে চায় মানুষের আস্থা ও ভালোবাসা। কারণ এ ওয়েবসাইট সকল মানুষের হাতের নাগালে। বিশ্বস্থ মানুষের কাছে সকলেই ভালো কিছু আসা করে।</a:t>
            </a:r>
          </a:p>
          <a:p>
            <a:r>
              <a:rPr lang="as-IN" sz="2400" dirty="0"/>
              <a:t>এই বিশ্বস্ততা অর্জনের বড় একটি মাধ্যম হল ওয়েবসাইট</a:t>
            </a:r>
            <a:r>
              <a:rPr lang="as-IN" sz="2400" dirty="0" smtClean="0"/>
              <a:t>।</a:t>
            </a:r>
            <a:endParaRPr lang="en-US" sz="2400" dirty="0" smtClean="0"/>
          </a:p>
          <a:p>
            <a:endParaRPr lang="as-IN" sz="2400" dirty="0"/>
          </a:p>
        </p:txBody>
      </p:sp>
      <p:sp>
        <p:nvSpPr>
          <p:cNvPr id="2" name="TextBox 1"/>
          <p:cNvSpPr txBox="1"/>
          <p:nvPr/>
        </p:nvSpPr>
        <p:spPr>
          <a:xfrm>
            <a:off x="3027557" y="335872"/>
            <a:ext cx="6707285" cy="707886"/>
          </a:xfrm>
          <a:prstGeom prst="rect">
            <a:avLst/>
          </a:prstGeom>
          <a:noFill/>
        </p:spPr>
        <p:txBody>
          <a:bodyPr wrap="square" rtlCol="0">
            <a:spAutoFit/>
          </a:bodyPr>
          <a:lstStyle/>
          <a:p>
            <a:r>
              <a:rPr lang="as-IN" sz="4000" b="1" dirty="0"/>
              <a:t>কাদের জন্য ওয়েবসাইট ?</a:t>
            </a:r>
          </a:p>
        </p:txBody>
      </p:sp>
    </p:spTree>
    <p:extLst>
      <p:ext uri="{BB962C8B-B14F-4D97-AF65-F5344CB8AC3E}">
        <p14:creationId xmlns:p14="http://schemas.microsoft.com/office/powerpoint/2010/main" val="3990151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4095" y="1323623"/>
            <a:ext cx="11165983" cy="4770537"/>
          </a:xfrm>
          <a:prstGeom prst="rect">
            <a:avLst/>
          </a:prstGeom>
        </p:spPr>
        <p:txBody>
          <a:bodyPr wrap="square">
            <a:spAutoFit/>
          </a:bodyPr>
          <a:lstStyle/>
          <a:p>
            <a:r>
              <a:rPr lang="as-IN" sz="1600" b="1" dirty="0" smtClean="0"/>
              <a:t>১</a:t>
            </a:r>
            <a:r>
              <a:rPr lang="as-IN" sz="1600" b="1" dirty="0"/>
              <a:t>. ব্যাক্তিগত ওয়েবসাইটঃ</a:t>
            </a:r>
          </a:p>
          <a:p>
            <a:pPr lvl="1"/>
            <a:r>
              <a:rPr lang="as-IN" sz="1600" dirty="0"/>
              <a:t>ব্যাক্তিগত ওয়েবসাইট হল যে ওয়েবসাইটটিতে শুধুমাত্র আপনার ব্যক্তিগত তথ্য থাকবে, যেমন আপনার কিছু ছবি নিয়ে একটি ফটো গ্যালারী, আপনার অভিজ্ঞতা বা আপনার কর্মক্ষেত্রের কিছু তথ্য সম্পর্কিত একটি ক্যাটেগরি থাকবে, আপনার ভালোলাগা, খারাপ লাগা, সকল কিছুই থাকবে এই ওয়েবসাইটে। এরকম ওয়েবসাইট নরমালি মানুষেরা বানায় শুধুমাত্র তাদের ব্যক্তিত্ব বা তাদের পরিচয় কে বিশ্বের মাঝে তুলে ধরতে। </a:t>
            </a:r>
          </a:p>
          <a:p>
            <a:r>
              <a:rPr lang="as-IN" sz="1600" b="1" dirty="0"/>
              <a:t>২. সামাজিক ওয়েবসাইটঃ</a:t>
            </a:r>
            <a:endParaRPr lang="as-IN" sz="1600" dirty="0"/>
          </a:p>
          <a:p>
            <a:pPr lvl="1"/>
            <a:r>
              <a:rPr lang="as-IN" sz="1600" dirty="0"/>
              <a:t>সামাজিক ওয়েবসাইট হল ওয়েবসাইটটি দিয়ে সমাজের বিভিন্ন সোসাইটি বিভিন্ন গ্রুপ বিভিন্ন ক্যাটাগরির মানুষ একসাথে তাদের যোগাযোগ স্থাপন করতে পারে। যেমন ফেসবুক, টুইটার,এ সকল সাইট হল সামাজিক</a:t>
            </a:r>
          </a:p>
          <a:p>
            <a:pPr lvl="1"/>
            <a:r>
              <a:rPr lang="as-IN" sz="1600" dirty="0"/>
              <a:t> ওয়েবসাইট।</a:t>
            </a:r>
          </a:p>
          <a:p>
            <a:r>
              <a:rPr lang="as-IN" sz="1600" b="1" dirty="0"/>
              <a:t>৩. ব্যবসায়িক ওয়েবসাইটঃ</a:t>
            </a:r>
            <a:endParaRPr lang="as-IN" sz="1600" dirty="0"/>
          </a:p>
          <a:p>
            <a:pPr lvl="1"/>
            <a:r>
              <a:rPr lang="as-IN" sz="1600" dirty="0"/>
              <a:t>ব্যবসায়িক ওয়েবসাইট হলো মনে করুন আপনার একটি স্থানীয় ব্যবসা রয়েছে আপনি ওয়েবসাইটের মাধ্যমে আপনার ব্যবসাকে প্রচার-প্রসার করে থাকবেন এটা হল আপনার </a:t>
            </a:r>
            <a:r>
              <a:rPr lang="as-IN" sz="1600" dirty="0">
                <a:hlinkClick r:id="rId2"/>
              </a:rPr>
              <a:t>ব্যবসায়িক ওয়েবসাইট</a:t>
            </a:r>
            <a:r>
              <a:rPr lang="as-IN" sz="1600" dirty="0"/>
              <a:t>। </a:t>
            </a:r>
          </a:p>
          <a:p>
            <a:pPr lvl="1"/>
            <a:r>
              <a:rPr lang="as-IN" sz="1600" dirty="0"/>
              <a:t>এর মাধ্যমে আপনার ব্যবসা কয়েক গুন বৃদ্ধি পেতে পারে।</a:t>
            </a:r>
          </a:p>
          <a:p>
            <a:r>
              <a:rPr lang="as-IN" sz="1600" b="1" dirty="0"/>
              <a:t>৪. প্রশ্ন উত্তর বিষয়ক ওয়েবসাইটঃ</a:t>
            </a:r>
            <a:endParaRPr lang="as-IN" sz="1600" dirty="0"/>
          </a:p>
          <a:p>
            <a:pPr lvl="1"/>
            <a:r>
              <a:rPr lang="as-IN" sz="1600" dirty="0"/>
              <a:t>প্রশ্ন উত্তর বিষয়ক ওয়েবসাইট বর্তমান বিশ্বে একটি জনপ্রিয় মাধ্যম। ইয়াহু এনসার, কোরা, হলো প্রশ্নোত্তর বিষয়ক ওয়েবসাইট। </a:t>
            </a:r>
          </a:p>
          <a:p>
            <a:r>
              <a:rPr lang="as-IN" sz="1600" b="1" dirty="0"/>
              <a:t>৫. খবর বা নিউজপেপার ওয়েবসাইটঃ</a:t>
            </a:r>
            <a:endParaRPr lang="as-IN" sz="1600" dirty="0"/>
          </a:p>
          <a:p>
            <a:pPr lvl="1"/>
            <a:r>
              <a:rPr lang="as-IN" sz="1600" dirty="0"/>
              <a:t>খবর বা </a:t>
            </a:r>
            <a:r>
              <a:rPr lang="as-IN" sz="1600" dirty="0">
                <a:hlinkClick r:id="rId3"/>
              </a:rPr>
              <a:t>নিউজপেপার ওয়েবসাইট</a:t>
            </a:r>
            <a:r>
              <a:rPr lang="as-IN" sz="1600" dirty="0"/>
              <a:t> হলো আপনি যে এরিয়াতে বসবাস করেন বা আপনি যে দেশে বসবাস করেন, তার আশেপাশে ঘটে যাওয়া সাম্প্রতিক ঘটনা গুলি নিয়ে বানানো ওয়েবসাইটগুলি হল খবর বা নিউজপেপার ওয়েবসাইট। ওয়েবসাইটের মাধ্যমে আপনি আপনার স্থানীয়, দেশ বা আন্তর্জাতিক খবর প্রচার করতে পারবেন।</a:t>
            </a:r>
          </a:p>
        </p:txBody>
      </p:sp>
      <p:sp>
        <p:nvSpPr>
          <p:cNvPr id="3" name="TextBox 2"/>
          <p:cNvSpPr txBox="1"/>
          <p:nvPr/>
        </p:nvSpPr>
        <p:spPr>
          <a:xfrm>
            <a:off x="2524259" y="347730"/>
            <a:ext cx="6838682" cy="707886"/>
          </a:xfrm>
          <a:prstGeom prst="rect">
            <a:avLst/>
          </a:prstGeom>
          <a:noFill/>
        </p:spPr>
        <p:txBody>
          <a:bodyPr wrap="square" rtlCol="0">
            <a:spAutoFit/>
          </a:bodyPr>
          <a:lstStyle/>
          <a:p>
            <a:pPr algn="ctr"/>
            <a:r>
              <a:rPr lang="as-IN" sz="4000" b="1" dirty="0"/>
              <a:t>ওয়েবসাইটের প্রকার</a:t>
            </a:r>
            <a:endParaRPr lang="en-US" sz="4000" b="1" dirty="0"/>
          </a:p>
        </p:txBody>
      </p:sp>
    </p:spTree>
    <p:extLst>
      <p:ext uri="{BB962C8B-B14F-4D97-AF65-F5344CB8AC3E}">
        <p14:creationId xmlns:p14="http://schemas.microsoft.com/office/powerpoint/2010/main" val="1036151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3" y="316004"/>
            <a:ext cx="8637562" cy="707886"/>
          </a:xfrm>
          <a:prstGeom prst="rect">
            <a:avLst/>
          </a:prstGeom>
          <a:noFill/>
        </p:spPr>
        <p:txBody>
          <a:bodyPr wrap="square" rtlCol="0">
            <a:spAutoFit/>
          </a:bodyPr>
          <a:lstStyle/>
          <a:p>
            <a:r>
              <a:rPr lang="as-IN" sz="4000" b="1" dirty="0"/>
              <a:t>ওয়েবসাইট কিভাবে তৈরি করবেন?</a:t>
            </a:r>
          </a:p>
        </p:txBody>
      </p:sp>
      <p:sp>
        <p:nvSpPr>
          <p:cNvPr id="3" name="Rectangle 2"/>
          <p:cNvSpPr/>
          <p:nvPr/>
        </p:nvSpPr>
        <p:spPr>
          <a:xfrm>
            <a:off x="844063" y="1376855"/>
            <a:ext cx="8525022" cy="3139321"/>
          </a:xfrm>
          <a:prstGeom prst="rect">
            <a:avLst/>
          </a:prstGeom>
        </p:spPr>
        <p:txBody>
          <a:bodyPr wrap="square">
            <a:spAutoFit/>
          </a:bodyPr>
          <a:lstStyle/>
          <a:p>
            <a:r>
              <a:rPr lang="as-IN" dirty="0"/>
              <a:t>ওয়েবসাইট তৈরি করতে প্রয়োজন ১.ডোমেইন ২.হোস্টিং এই দুই জিনিসের মাধ্যমে আপনার ওয়েবসাইট পৃথিবীর সকলে পরিদর্শন করতে পারবে, যা আপনার বার্তা অন্যের নিকট পৌঁছে দেয়ার</a:t>
            </a:r>
          </a:p>
          <a:p>
            <a:r>
              <a:rPr lang="as-IN" dirty="0"/>
              <a:t> শুধুমাত্র একটি মাধ্যম। তবে আপনার বার্তার আকৃতি প্রদান করতে প্রয়োজন </a:t>
            </a:r>
            <a:r>
              <a:rPr lang="en-US" dirty="0"/>
              <a:t>html ,CSS </a:t>
            </a:r>
            <a:r>
              <a:rPr lang="as-IN" dirty="0"/>
              <a:t>সহ আরো অনেক কিছু যা জানা এবং শিখা ওয়েবডেভেলপার ছাড়া অন্যদের জন্য কষ্টসাধ্য। তাই </a:t>
            </a:r>
          </a:p>
          <a:p>
            <a:r>
              <a:rPr lang="as-IN" dirty="0"/>
              <a:t>আপনার ওয়েবসাইট তৈরি করতে দারস্থ  হতে হবে একজন অভিজ্ঞ ওয়েবডেভেলপারের। যেহেতু সচারচর অভিজ্ঞ ওয়েবডেভেলপার পাওয়া সহজসাধ্য বিষয় নয় ,তাই আপনার ওয়েবসাইট তৈরি </a:t>
            </a:r>
          </a:p>
          <a:p>
            <a:r>
              <a:rPr lang="as-IN" dirty="0"/>
              <a:t>করার জন্য কোনো ওয়েব কোম্পানির সাথে যোগাযোগ করাই শ্রেয়। যারা আপনার সাইটটি সযত্নে স্বল্প সময়ে স্বল্প খরচে তুলে দিবে আপনার হাতে। </a:t>
            </a:r>
          </a:p>
        </p:txBody>
      </p:sp>
    </p:spTree>
    <p:extLst>
      <p:ext uri="{BB962C8B-B14F-4D97-AF65-F5344CB8AC3E}">
        <p14:creationId xmlns:p14="http://schemas.microsoft.com/office/powerpoint/2010/main" val="3001756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09" y="232468"/>
            <a:ext cx="9148761" cy="6083926"/>
          </a:xfrm>
          <a:prstGeom prst="rect">
            <a:avLst/>
          </a:prstGeom>
        </p:spPr>
      </p:pic>
    </p:spTree>
    <p:extLst>
      <p:ext uri="{BB962C8B-B14F-4D97-AF65-F5344CB8AC3E}">
        <p14:creationId xmlns:p14="http://schemas.microsoft.com/office/powerpoint/2010/main" val="3508786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215</TotalTime>
  <Words>202</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NikoshBAN</vt:lpstr>
      <vt:lpstr>SutonnyMJ</vt:lpstr>
      <vt:lpstr>Times New Roman</vt:lpstr>
      <vt:lpstr>Trebuchet MS</vt:lpstr>
      <vt:lpstr>Vrinda</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Microsoft account</cp:lastModifiedBy>
  <cp:revision>35</cp:revision>
  <dcterms:created xsi:type="dcterms:W3CDTF">2021-03-20T01:08:24Z</dcterms:created>
  <dcterms:modified xsi:type="dcterms:W3CDTF">2022-01-02T13:13:10Z</dcterms:modified>
</cp:coreProperties>
</file>