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77" r:id="rId2"/>
    <p:sldId id="262" r:id="rId3"/>
    <p:sldId id="269" r:id="rId4"/>
    <p:sldId id="280" r:id="rId5"/>
    <p:sldId id="279" r:id="rId6"/>
    <p:sldId id="278" r:id="rId7"/>
    <p:sldId id="28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EB05"/>
    <a:srgbClr val="F12DBE"/>
    <a:srgbClr val="00FF00"/>
    <a:srgbClr val="EA06C9"/>
    <a:srgbClr val="64DF11"/>
    <a:srgbClr val="1042E0"/>
    <a:srgbClr val="66FFCC"/>
    <a:srgbClr val="E2F628"/>
    <a:srgbClr val="3C6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5F8DA-D2AE-4E3A-B3E5-F40CB65496AD}" type="datetimeFigureOut">
              <a:rPr lang="en-US" smtClean="0"/>
              <a:t>02-Jan-22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A2206-1C48-4618-9DA7-C97633B66DCF}" type="slidenum">
              <a:rPr lang="en-US" smtClean="0"/>
              <a:t>‹#›</a:t>
            </a:fld>
            <a:endParaRPr lang="en-US"/>
          </a:p>
        </p:txBody>
      </p:sp>
    </p:spTree>
    <p:extLst>
      <p:ext uri="{BB962C8B-B14F-4D97-AF65-F5344CB8AC3E}">
        <p14:creationId xmlns:p14="http://schemas.microsoft.com/office/powerpoint/2010/main" val="20481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2</a:t>
            </a:fld>
            <a:endParaRPr lang="en-US"/>
          </a:p>
        </p:txBody>
      </p:sp>
    </p:spTree>
    <p:extLst>
      <p:ext uri="{BB962C8B-B14F-4D97-AF65-F5344CB8AC3E}">
        <p14:creationId xmlns:p14="http://schemas.microsoft.com/office/powerpoint/2010/main" val="105486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A3422A-9F45-47D7-A640-2DB49DF495BC}"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124B8C0-309D-4B42-AA02-BD8C42E01FAD}" type="slidenum">
              <a:rPr lang="en-US" smtClean="0"/>
              <a:t>‹#›</a:t>
            </a:fld>
            <a:endParaRPr lang="en-US"/>
          </a:p>
        </p:txBody>
      </p:sp>
    </p:spTree>
    <p:extLst>
      <p:ext uri="{BB962C8B-B14F-4D97-AF65-F5344CB8AC3E}">
        <p14:creationId xmlns:p14="http://schemas.microsoft.com/office/powerpoint/2010/main" val="353757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3422A-9F45-47D7-A640-2DB49DF495BC}"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24B8C0-309D-4B42-AA02-BD8C42E01FAD}" type="slidenum">
              <a:rPr lang="en-US" smtClean="0"/>
              <a:t>‹#›</a:t>
            </a:fld>
            <a:endParaRPr lang="en-US"/>
          </a:p>
        </p:txBody>
      </p:sp>
    </p:spTree>
    <p:extLst>
      <p:ext uri="{BB962C8B-B14F-4D97-AF65-F5344CB8AC3E}">
        <p14:creationId xmlns:p14="http://schemas.microsoft.com/office/powerpoint/2010/main" val="29169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3422A-9F45-47D7-A640-2DB49DF495BC}"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24B8C0-309D-4B42-AA02-BD8C42E01FA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868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6A3422A-9F45-47D7-A640-2DB49DF495BC}" type="datetimeFigureOut">
              <a:rPr lang="en-US" smtClean="0"/>
              <a:t>02-Jan-22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24B8C0-309D-4B42-AA02-BD8C42E01FAD}" type="slidenum">
              <a:rPr lang="en-US" smtClean="0"/>
              <a:t>‹#›</a:t>
            </a:fld>
            <a:endParaRPr lang="en-US"/>
          </a:p>
        </p:txBody>
      </p:sp>
    </p:spTree>
    <p:extLst>
      <p:ext uri="{BB962C8B-B14F-4D97-AF65-F5344CB8AC3E}">
        <p14:creationId xmlns:p14="http://schemas.microsoft.com/office/powerpoint/2010/main" val="3175856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6A3422A-9F45-47D7-A640-2DB49DF495BC}" type="datetimeFigureOut">
              <a:rPr lang="en-US" smtClean="0"/>
              <a:t>02-Jan-22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24B8C0-309D-4B42-AA02-BD8C42E01FA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7670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6A3422A-9F45-47D7-A640-2DB49DF495BC}" type="datetimeFigureOut">
              <a:rPr lang="en-US" smtClean="0"/>
              <a:t>02-Jan-22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24B8C0-309D-4B42-AA02-BD8C42E01FAD}" type="slidenum">
              <a:rPr lang="en-US" smtClean="0"/>
              <a:t>‹#›</a:t>
            </a:fld>
            <a:endParaRPr lang="en-US"/>
          </a:p>
        </p:txBody>
      </p:sp>
    </p:spTree>
    <p:extLst>
      <p:ext uri="{BB962C8B-B14F-4D97-AF65-F5344CB8AC3E}">
        <p14:creationId xmlns:p14="http://schemas.microsoft.com/office/powerpoint/2010/main" val="1650599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A3422A-9F45-47D7-A640-2DB49DF495BC}"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24B8C0-309D-4B42-AA02-BD8C42E01FAD}" type="slidenum">
              <a:rPr lang="en-US" smtClean="0"/>
              <a:t>‹#›</a:t>
            </a:fld>
            <a:endParaRPr lang="en-US"/>
          </a:p>
        </p:txBody>
      </p:sp>
    </p:spTree>
    <p:extLst>
      <p:ext uri="{BB962C8B-B14F-4D97-AF65-F5344CB8AC3E}">
        <p14:creationId xmlns:p14="http://schemas.microsoft.com/office/powerpoint/2010/main" val="2488344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A3422A-9F45-47D7-A640-2DB49DF495BC}"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24B8C0-309D-4B42-AA02-BD8C42E01FAD}" type="slidenum">
              <a:rPr lang="en-US" smtClean="0"/>
              <a:t>‹#›</a:t>
            </a:fld>
            <a:endParaRPr lang="en-US"/>
          </a:p>
        </p:txBody>
      </p:sp>
    </p:spTree>
    <p:extLst>
      <p:ext uri="{BB962C8B-B14F-4D97-AF65-F5344CB8AC3E}">
        <p14:creationId xmlns:p14="http://schemas.microsoft.com/office/powerpoint/2010/main" val="168397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A3422A-9F45-47D7-A640-2DB49DF495BC}"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24B8C0-309D-4B42-AA02-BD8C42E01FAD}" type="slidenum">
              <a:rPr lang="en-US" smtClean="0"/>
              <a:t>‹#›</a:t>
            </a:fld>
            <a:endParaRPr lang="en-US"/>
          </a:p>
        </p:txBody>
      </p:sp>
    </p:spTree>
    <p:extLst>
      <p:ext uri="{BB962C8B-B14F-4D97-AF65-F5344CB8AC3E}">
        <p14:creationId xmlns:p14="http://schemas.microsoft.com/office/powerpoint/2010/main" val="221479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3422A-9F45-47D7-A640-2DB49DF495BC}" type="datetimeFigureOut">
              <a:rPr lang="en-US" smtClean="0"/>
              <a:t>02-Jan-22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24B8C0-309D-4B42-AA02-BD8C42E01FAD}" type="slidenum">
              <a:rPr lang="en-US" smtClean="0"/>
              <a:t>‹#›</a:t>
            </a:fld>
            <a:endParaRPr lang="en-US"/>
          </a:p>
        </p:txBody>
      </p:sp>
    </p:spTree>
    <p:extLst>
      <p:ext uri="{BB962C8B-B14F-4D97-AF65-F5344CB8AC3E}">
        <p14:creationId xmlns:p14="http://schemas.microsoft.com/office/powerpoint/2010/main" val="228542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A3422A-9F45-47D7-A640-2DB49DF495BC}" type="datetimeFigureOut">
              <a:rPr lang="en-US" smtClean="0"/>
              <a:t>02-Jan-22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124B8C0-309D-4B42-AA02-BD8C42E01FAD}" type="slidenum">
              <a:rPr lang="en-US" smtClean="0"/>
              <a:t>‹#›</a:t>
            </a:fld>
            <a:endParaRPr lang="en-US"/>
          </a:p>
        </p:txBody>
      </p:sp>
    </p:spTree>
    <p:extLst>
      <p:ext uri="{BB962C8B-B14F-4D97-AF65-F5344CB8AC3E}">
        <p14:creationId xmlns:p14="http://schemas.microsoft.com/office/powerpoint/2010/main" val="258297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A3422A-9F45-47D7-A640-2DB49DF495BC}" type="datetimeFigureOut">
              <a:rPr lang="en-US" smtClean="0"/>
              <a:t>02-Jan-22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124B8C0-309D-4B42-AA02-BD8C42E01FAD}" type="slidenum">
              <a:rPr lang="en-US" smtClean="0"/>
              <a:t>‹#›</a:t>
            </a:fld>
            <a:endParaRPr lang="en-US"/>
          </a:p>
        </p:txBody>
      </p:sp>
    </p:spTree>
    <p:extLst>
      <p:ext uri="{BB962C8B-B14F-4D97-AF65-F5344CB8AC3E}">
        <p14:creationId xmlns:p14="http://schemas.microsoft.com/office/powerpoint/2010/main" val="326291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A3422A-9F45-47D7-A640-2DB49DF495BC}" type="datetimeFigureOut">
              <a:rPr lang="en-US" smtClean="0"/>
              <a:t>02-Jan-22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124B8C0-309D-4B42-AA02-BD8C42E01FAD}" type="slidenum">
              <a:rPr lang="en-US" smtClean="0"/>
              <a:t>‹#›</a:t>
            </a:fld>
            <a:endParaRPr lang="en-US"/>
          </a:p>
        </p:txBody>
      </p:sp>
    </p:spTree>
    <p:extLst>
      <p:ext uri="{BB962C8B-B14F-4D97-AF65-F5344CB8AC3E}">
        <p14:creationId xmlns:p14="http://schemas.microsoft.com/office/powerpoint/2010/main" val="277072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3422A-9F45-47D7-A640-2DB49DF495BC}" type="datetimeFigureOut">
              <a:rPr lang="en-US" smtClean="0"/>
              <a:t>02-Jan-22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124B8C0-309D-4B42-AA02-BD8C42E01FAD}" type="slidenum">
              <a:rPr lang="en-US" smtClean="0"/>
              <a:t>‹#›</a:t>
            </a:fld>
            <a:endParaRPr lang="en-US"/>
          </a:p>
        </p:txBody>
      </p:sp>
    </p:spTree>
    <p:extLst>
      <p:ext uri="{BB962C8B-B14F-4D97-AF65-F5344CB8AC3E}">
        <p14:creationId xmlns:p14="http://schemas.microsoft.com/office/powerpoint/2010/main" val="207705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3422A-9F45-47D7-A640-2DB49DF495BC}" type="datetimeFigureOut">
              <a:rPr lang="en-US" smtClean="0"/>
              <a:t>02-Jan-22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124B8C0-309D-4B42-AA02-BD8C42E01FAD}" type="slidenum">
              <a:rPr lang="en-US" smtClean="0"/>
              <a:t>‹#›</a:t>
            </a:fld>
            <a:endParaRPr lang="en-US"/>
          </a:p>
        </p:txBody>
      </p:sp>
    </p:spTree>
    <p:extLst>
      <p:ext uri="{BB962C8B-B14F-4D97-AF65-F5344CB8AC3E}">
        <p14:creationId xmlns:p14="http://schemas.microsoft.com/office/powerpoint/2010/main" val="212167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3422A-9F45-47D7-A640-2DB49DF495BC}" type="datetimeFigureOut">
              <a:rPr lang="en-US" smtClean="0"/>
              <a:t>02-Jan-22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24B8C0-309D-4B42-AA02-BD8C42E01FAD}" type="slidenum">
              <a:rPr lang="en-US" smtClean="0"/>
              <a:t>‹#›</a:t>
            </a:fld>
            <a:endParaRPr lang="en-US"/>
          </a:p>
        </p:txBody>
      </p:sp>
    </p:spTree>
    <p:extLst>
      <p:ext uri="{BB962C8B-B14F-4D97-AF65-F5344CB8AC3E}">
        <p14:creationId xmlns:p14="http://schemas.microsoft.com/office/powerpoint/2010/main" val="288920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A3422A-9F45-47D7-A640-2DB49DF495BC}" type="datetimeFigureOut">
              <a:rPr lang="en-US" smtClean="0"/>
              <a:t>02-Jan-22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124B8C0-309D-4B42-AA02-BD8C42E01FAD}" type="slidenum">
              <a:rPr lang="en-US" smtClean="0"/>
              <a:t>‹#›</a:t>
            </a:fld>
            <a:endParaRPr lang="en-US"/>
          </a:p>
        </p:txBody>
      </p:sp>
    </p:spTree>
    <p:extLst>
      <p:ext uri="{BB962C8B-B14F-4D97-AF65-F5344CB8AC3E}">
        <p14:creationId xmlns:p14="http://schemas.microsoft.com/office/powerpoint/2010/main" val="2888586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zakirgsmconline@gmail.com"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497" y="3256208"/>
            <a:ext cx="5330483" cy="3169276"/>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solidFill>
                  <a:srgbClr val="FF0000"/>
                </a:solidFill>
                <a:latin typeface="SutonnyMJ" pitchFamily="2" charset="0"/>
                <a:cs typeface="SutonnyMJ" pitchFamily="2" charset="0"/>
              </a:rPr>
              <a:t>†</a:t>
            </a:r>
            <a:r>
              <a:rPr lang="en-US" sz="3600" b="1" dirty="0" err="1">
                <a:solidFill>
                  <a:srgbClr val="FF0000"/>
                </a:solidFill>
                <a:latin typeface="SutonnyMJ" pitchFamily="2" charset="0"/>
                <a:cs typeface="SutonnyMJ" pitchFamily="2" charset="0"/>
              </a:rPr>
              <a:t>gvt</a:t>
            </a:r>
            <a:r>
              <a:rPr lang="en-US" sz="3600" b="1" dirty="0">
                <a:solidFill>
                  <a:srgbClr val="FF0000"/>
                </a:solidFill>
                <a:latin typeface="SutonnyMJ" pitchFamily="2" charset="0"/>
                <a:cs typeface="SutonnyMJ" pitchFamily="2" charset="0"/>
              </a:rPr>
              <a:t> </a:t>
            </a:r>
            <a:r>
              <a:rPr lang="en-US" sz="3600" b="1" dirty="0" err="1">
                <a:solidFill>
                  <a:srgbClr val="FF0000"/>
                </a:solidFill>
                <a:latin typeface="SutonnyMJ" pitchFamily="2" charset="0"/>
                <a:cs typeface="SutonnyMJ" pitchFamily="2" charset="0"/>
              </a:rPr>
              <a:t>RvwKi</a:t>
            </a:r>
            <a:r>
              <a:rPr lang="en-US" sz="3600" b="1" dirty="0">
                <a:solidFill>
                  <a:srgbClr val="FF0000"/>
                </a:solidFill>
                <a:latin typeface="SutonnyMJ" pitchFamily="2" charset="0"/>
                <a:cs typeface="SutonnyMJ" pitchFamily="2" charset="0"/>
              </a:rPr>
              <a:t> †</a:t>
            </a:r>
            <a:r>
              <a:rPr lang="en-US" sz="3600" b="1" dirty="0" err="1">
                <a:solidFill>
                  <a:srgbClr val="FF0000"/>
                </a:solidFill>
                <a:latin typeface="SutonnyMJ" pitchFamily="2" charset="0"/>
                <a:cs typeface="SutonnyMJ" pitchFamily="2" charset="0"/>
              </a:rPr>
              <a:t>nv‡mb</a:t>
            </a:r>
            <a:endParaRPr lang="bn-BD" sz="3600" b="1" dirty="0">
              <a:solidFill>
                <a:srgbClr val="FF0000"/>
              </a:solidFill>
              <a:latin typeface="NikoshBAN" pitchFamily="2" charset="0"/>
              <a:cs typeface="NikoshBAN" pitchFamily="2" charset="0"/>
            </a:endParaRPr>
          </a:p>
          <a:p>
            <a:pPr algn="ctr"/>
            <a:r>
              <a:rPr lang="en-US" sz="2400" dirty="0" err="1">
                <a:solidFill>
                  <a:srgbClr val="FF0000"/>
                </a:solidFill>
                <a:latin typeface="SutonnyMJ" pitchFamily="2" charset="0"/>
                <a:cs typeface="SutonnyMJ" pitchFamily="2" charset="0"/>
              </a:rPr>
              <a:t>miKvwi</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wmivR</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DwÏb</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g‡gvwiqvj</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K‡jR</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gv‡ijMÄ</a:t>
            </a:r>
            <a:r>
              <a:rPr lang="en-US" sz="2400" dirty="0">
                <a:solidFill>
                  <a:srgbClr val="FF0000"/>
                </a:solidFill>
                <a:latin typeface="SutonnyMJ" pitchFamily="2" charset="0"/>
                <a:cs typeface="SutonnyMJ" pitchFamily="2" charset="0"/>
              </a:rPr>
              <a:t>, </a:t>
            </a:r>
            <a:r>
              <a:rPr lang="en-US" sz="2400" dirty="0" err="1">
                <a:solidFill>
                  <a:srgbClr val="FF0000"/>
                </a:solidFill>
                <a:latin typeface="SutonnyMJ" pitchFamily="2" charset="0"/>
                <a:cs typeface="SutonnyMJ" pitchFamily="2" charset="0"/>
              </a:rPr>
              <a:t>ev‡MinvU</a:t>
            </a:r>
            <a:endParaRPr lang="bn-BD" sz="2400" dirty="0">
              <a:solidFill>
                <a:srgbClr val="FF0000"/>
              </a:solidFill>
              <a:latin typeface="NikoshBAN" pitchFamily="2" charset="0"/>
              <a:cs typeface="NikoshBAN" pitchFamily="2" charset="0"/>
            </a:endParaRPr>
          </a:p>
          <a:p>
            <a:pPr algn="ctr"/>
            <a:r>
              <a:rPr lang="en-US" sz="2000" dirty="0" err="1">
                <a:solidFill>
                  <a:srgbClr val="FF0000"/>
                </a:solidFill>
                <a:latin typeface="SutonnyMJ" pitchFamily="2" charset="0"/>
                <a:cs typeface="SutonnyMJ" pitchFamily="2" charset="0"/>
              </a:rPr>
              <a:t>mnKvwi</a:t>
            </a:r>
            <a:r>
              <a:rPr lang="en-US" sz="2000" dirty="0">
                <a:solidFill>
                  <a:srgbClr val="FF0000"/>
                </a:solidFill>
                <a:latin typeface="SutonnyMJ" pitchFamily="2" charset="0"/>
                <a:cs typeface="SutonnyMJ" pitchFamily="2" charset="0"/>
              </a:rPr>
              <a:t> </a:t>
            </a:r>
            <a:r>
              <a:rPr lang="en-US" sz="2000" dirty="0" err="1">
                <a:solidFill>
                  <a:srgbClr val="FF0000"/>
                </a:solidFill>
                <a:latin typeface="SutonnyMJ" pitchFamily="2" charset="0"/>
                <a:cs typeface="SutonnyMJ" pitchFamily="2" charset="0"/>
              </a:rPr>
              <a:t>Aa¨vcK</a:t>
            </a:r>
            <a:r>
              <a:rPr lang="en-US" sz="2000" dirty="0">
                <a:solidFill>
                  <a:srgbClr val="FF0000"/>
                </a:solidFill>
                <a:latin typeface="SutonnyMJ" pitchFamily="2" charset="0"/>
                <a:cs typeface="SutonnyMJ" pitchFamily="2" charset="0"/>
              </a:rPr>
              <a:t>, </a:t>
            </a:r>
            <a:r>
              <a:rPr lang="en-US" sz="2000" dirty="0" err="1">
                <a:solidFill>
                  <a:srgbClr val="FF0000"/>
                </a:solidFill>
                <a:latin typeface="SutonnyMJ" pitchFamily="2" charset="0"/>
                <a:cs typeface="SutonnyMJ" pitchFamily="2" charset="0"/>
              </a:rPr>
              <a:t>Kw¤úDUvi</a:t>
            </a:r>
            <a:r>
              <a:rPr lang="en-US" sz="2000" dirty="0">
                <a:solidFill>
                  <a:srgbClr val="FF0000"/>
                </a:solidFill>
                <a:latin typeface="SutonnyMJ" pitchFamily="2" charset="0"/>
                <a:cs typeface="SutonnyMJ" pitchFamily="2" charset="0"/>
              </a:rPr>
              <a:t> </a:t>
            </a:r>
            <a:r>
              <a:rPr lang="en-US" sz="2000" dirty="0" err="1">
                <a:solidFill>
                  <a:srgbClr val="FF0000"/>
                </a:solidFill>
                <a:latin typeface="SutonnyMJ" pitchFamily="2" charset="0"/>
                <a:cs typeface="SutonnyMJ" pitchFamily="2" charset="0"/>
              </a:rPr>
              <a:t>Acv‡ikb</a:t>
            </a:r>
            <a:endParaRPr lang="bn-BD" sz="2000" dirty="0">
              <a:solidFill>
                <a:srgbClr val="FF0000"/>
              </a:solidFill>
              <a:latin typeface="NikoshBAN" pitchFamily="2" charset="0"/>
              <a:cs typeface="NikoshBAN" pitchFamily="2" charset="0"/>
            </a:endParaRPr>
          </a:p>
          <a:p>
            <a:pPr algn="ctr"/>
            <a:r>
              <a:rPr lang="bn-BD" sz="2000" dirty="0">
                <a:solidFill>
                  <a:srgbClr val="FF0000"/>
                </a:solidFill>
                <a:latin typeface="NikoshBAN" pitchFamily="2" charset="0"/>
                <a:cs typeface="NikoshBAN" pitchFamily="2" charset="0"/>
              </a:rPr>
              <a:t>মোবাইলঃ </a:t>
            </a:r>
            <a:r>
              <a:rPr lang="en-US" sz="2000" dirty="0">
                <a:solidFill>
                  <a:srgbClr val="FF0000"/>
                </a:solidFill>
                <a:latin typeface="SutonnyMJ" pitchFamily="2" charset="0"/>
                <a:cs typeface="SutonnyMJ" pitchFamily="2" charset="0"/>
              </a:rPr>
              <a:t>01712411299, 01919950548</a:t>
            </a:r>
            <a:endParaRPr lang="bn-BD" sz="2000" dirty="0">
              <a:solidFill>
                <a:srgbClr val="FF0000"/>
              </a:solidFill>
              <a:latin typeface="NikoshBAN" pitchFamily="2" charset="0"/>
              <a:cs typeface="NikoshBAN" pitchFamily="2" charset="0"/>
            </a:endParaRPr>
          </a:p>
          <a:p>
            <a:pPr algn="ctr">
              <a:buNone/>
            </a:pPr>
            <a:r>
              <a:rPr lang="bn-BD" sz="2000" dirty="0">
                <a:solidFill>
                  <a:srgbClr val="FF0000"/>
                </a:solidFill>
                <a:latin typeface="Times New Roman" pitchFamily="18" charset="0"/>
                <a:cs typeface="NikoshBAN" pitchFamily="2" charset="0"/>
              </a:rPr>
              <a:t> </a:t>
            </a:r>
            <a:r>
              <a:rPr lang="en-US" sz="2000" dirty="0">
                <a:solidFill>
                  <a:srgbClr val="FF0000"/>
                </a:solidFill>
                <a:latin typeface="Times New Roman" pitchFamily="18" charset="0"/>
                <a:cs typeface="NikoshBAN" pitchFamily="2" charset="0"/>
              </a:rPr>
              <a:t>e-mail: </a:t>
            </a:r>
            <a:r>
              <a:rPr lang="en-US" sz="2000" dirty="0">
                <a:solidFill>
                  <a:srgbClr val="FF0000"/>
                </a:solidFill>
                <a:cs typeface="SutonnyMJ" pitchFamily="2" charset="0"/>
                <a:hlinkClick r:id="rId2"/>
              </a:rPr>
              <a:t>zakirgsmconline@gmail.com</a:t>
            </a:r>
            <a:r>
              <a:rPr lang="en-US" sz="2000" dirty="0">
                <a:solidFill>
                  <a:srgbClr val="FF0000"/>
                </a:solidFill>
                <a:cs typeface="SutonnyMJ" pitchFamily="2" charset="0"/>
              </a:rPr>
              <a:t>, </a:t>
            </a:r>
            <a:r>
              <a:rPr lang="bn-BD" sz="2000" dirty="0">
                <a:solidFill>
                  <a:srgbClr val="FF0000"/>
                </a:solidFill>
                <a:latin typeface="Times New Roman" pitchFamily="18" charset="0"/>
                <a:cs typeface="NikoshBAN" pitchFamily="2" charset="0"/>
              </a:rPr>
              <a:t>ফেসবুক আইডিঃ </a:t>
            </a:r>
            <a:r>
              <a:rPr lang="en-US" sz="2000" dirty="0">
                <a:solidFill>
                  <a:srgbClr val="FF0000"/>
                </a:solidFill>
                <a:cs typeface="SutonnyMJ" pitchFamily="2" charset="0"/>
              </a:rPr>
              <a:t>facebook.com/zakir.smc</a:t>
            </a:r>
            <a:endParaRPr lang="bn-BD" sz="2000" dirty="0">
              <a:solidFill>
                <a:srgbClr val="FF0000"/>
              </a:solidFill>
              <a:latin typeface="NikoshBAN" pitchFamily="2" charset="0"/>
              <a:cs typeface="NikoshBAN" pitchFamily="2" charset="0"/>
            </a:endParaRPr>
          </a:p>
        </p:txBody>
      </p:sp>
      <p:sp>
        <p:nvSpPr>
          <p:cNvPr id="3" name="Rounded Rectangle 2"/>
          <p:cNvSpPr/>
          <p:nvPr/>
        </p:nvSpPr>
        <p:spPr>
          <a:xfrm>
            <a:off x="6040192" y="3256208"/>
            <a:ext cx="5769735" cy="3169276"/>
          </a:xfrm>
          <a:prstGeom prst="roundRect">
            <a:avLst/>
          </a:prstGeom>
          <a:solidFill>
            <a:schemeClr val="accent2">
              <a:lumMod val="40000"/>
              <a:lumOff val="60000"/>
            </a:schemeClr>
          </a:solidFill>
          <a:ln w="28575">
            <a:solidFill>
              <a:schemeClr val="accent6">
                <a:lumMod val="75000"/>
              </a:schemeClr>
            </a:solidFill>
          </a:ln>
        </p:spPr>
        <p:txBody>
          <a:bodyPr wrap="square" anchor="ctr">
            <a:noAutofit/>
          </a:bodyPr>
          <a:lstStyle/>
          <a:p>
            <a:pPr>
              <a:lnSpc>
                <a:spcPct val="150000"/>
              </a:lnSpc>
            </a:pPr>
            <a:r>
              <a:rPr lang="en-US" sz="2400" dirty="0" err="1">
                <a:ln w="0"/>
                <a:effectLst>
                  <a:outerShdw blurRad="38100" dist="19050" dir="2700000" algn="tl" rotWithShape="0">
                    <a:schemeClr val="dk1">
                      <a:alpha val="40000"/>
                    </a:schemeClr>
                  </a:outerShdw>
                </a:effectLst>
                <a:latin typeface="NikoshBAN" pitchFamily="2" charset="0"/>
                <a:cs typeface="NikoshBAN" pitchFamily="2" charset="0"/>
              </a:rPr>
              <a:t>শ্রেণিঃ</a:t>
            </a:r>
            <a:r>
              <a:rPr lang="en-US" sz="24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a:ln w="0"/>
                <a:effectLst>
                  <a:outerShdw blurRad="38100" dist="19050" dir="2700000" algn="tl" rotWithShape="0">
                    <a:schemeClr val="dk1">
                      <a:alpha val="40000"/>
                    </a:schemeClr>
                  </a:outerShdw>
                </a:effectLst>
                <a:latin typeface="NikoshBAN" pitchFamily="2" charset="0"/>
                <a:cs typeface="NikoshBAN" pitchFamily="2" charset="0"/>
              </a:rPr>
              <a:t>দ্বাদশ</a:t>
            </a:r>
            <a:r>
              <a:rPr lang="en-US" sz="24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a:ln w="0"/>
                <a:effectLst>
                  <a:outerShdw blurRad="38100" dist="19050" dir="2700000" algn="tl" rotWithShape="0">
                    <a:schemeClr val="dk1">
                      <a:alpha val="40000"/>
                    </a:schemeClr>
                  </a:outerShdw>
                </a:effectLst>
                <a:latin typeface="NikoshBAN" pitchFamily="2" charset="0"/>
                <a:cs typeface="NikoshBAN" pitchFamily="2" charset="0"/>
              </a:rPr>
              <a:t>ব্যবসায়</a:t>
            </a:r>
            <a:r>
              <a:rPr lang="en-US" sz="24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a:ln w="0"/>
                <a:effectLst>
                  <a:outerShdw blurRad="38100" dist="19050" dir="2700000" algn="tl" rotWithShape="0">
                    <a:schemeClr val="dk1">
                      <a:alpha val="40000"/>
                    </a:schemeClr>
                  </a:outerShdw>
                </a:effectLst>
                <a:latin typeface="NikoshBAN" pitchFamily="2" charset="0"/>
                <a:cs typeface="NikoshBAN" pitchFamily="2" charset="0"/>
              </a:rPr>
              <a:t>ব্যবস্থাপনা</a:t>
            </a:r>
            <a:r>
              <a:rPr lang="en-US" sz="2400" dirty="0">
                <a:ln w="0"/>
                <a:effectLst>
                  <a:outerShdw blurRad="38100" dist="19050" dir="2700000" algn="tl" rotWithShape="0">
                    <a:schemeClr val="dk1">
                      <a:alpha val="40000"/>
                    </a:schemeClr>
                  </a:outerShdw>
                </a:effectLst>
                <a:latin typeface="NikoshBAN" pitchFamily="2" charset="0"/>
                <a:cs typeface="NikoshBAN" pitchFamily="2" charset="0"/>
              </a:rPr>
              <a:t>)</a:t>
            </a:r>
          </a:p>
          <a:p>
            <a:pPr>
              <a:lnSpc>
                <a:spcPct val="150000"/>
              </a:lnSpc>
            </a:pPr>
            <a:r>
              <a:rPr lang="en-US" sz="2400" dirty="0" err="1">
                <a:ln w="0"/>
                <a:effectLst>
                  <a:outerShdw blurRad="38100" dist="19050" dir="2700000" algn="tl" rotWithShape="0">
                    <a:schemeClr val="dk1">
                      <a:alpha val="40000"/>
                    </a:schemeClr>
                  </a:outerShdw>
                </a:effectLst>
                <a:latin typeface="NikoshBAN" pitchFamily="2" charset="0"/>
                <a:cs typeface="NikoshBAN" pitchFamily="2" charset="0"/>
              </a:rPr>
              <a:t>বিষয়ঃ</a:t>
            </a:r>
            <a:r>
              <a:rPr lang="en-US" sz="24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300" dirty="0" err="1">
                <a:ln w="0"/>
                <a:effectLst>
                  <a:outerShdw blurRad="38100" dist="19050" dir="2700000" algn="tl" rotWithShape="0">
                    <a:schemeClr val="dk1">
                      <a:alpha val="40000"/>
                    </a:schemeClr>
                  </a:outerShdw>
                </a:effectLst>
                <a:latin typeface="NikoshBAN" pitchFamily="2" charset="0"/>
                <a:cs typeface="NikoshBAN" pitchFamily="2" charset="0"/>
              </a:rPr>
              <a:t>কম্পিউটার</a:t>
            </a:r>
            <a:r>
              <a:rPr lang="en-US" sz="23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300" dirty="0" err="1">
                <a:ln w="0"/>
                <a:effectLst>
                  <a:outerShdw blurRad="38100" dist="19050" dir="2700000" algn="tl" rotWithShape="0">
                    <a:schemeClr val="dk1">
                      <a:alpha val="40000"/>
                    </a:schemeClr>
                  </a:outerShdw>
                </a:effectLst>
                <a:latin typeface="NikoshBAN" pitchFamily="2" charset="0"/>
                <a:cs typeface="NikoshBAN" pitchFamily="2" charset="0"/>
              </a:rPr>
              <a:t>অফিস</a:t>
            </a:r>
            <a:r>
              <a:rPr lang="en-US" sz="23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300" dirty="0" smtClean="0">
                <a:ln w="0"/>
                <a:effectLst>
                  <a:outerShdw blurRad="38100" dist="19050" dir="2700000" algn="tl" rotWithShape="0">
                    <a:schemeClr val="dk1">
                      <a:alpha val="40000"/>
                    </a:schemeClr>
                  </a:outerShdw>
                </a:effectLst>
                <a:latin typeface="NikoshBAN" pitchFamily="2" charset="0"/>
                <a:cs typeface="NikoshBAN" pitchFamily="2" charset="0"/>
              </a:rPr>
              <a:t>অ্যাপ্লিকেশন-২</a:t>
            </a:r>
          </a:p>
          <a:p>
            <a:pPr>
              <a:lnSpc>
                <a:spcPct val="150000"/>
              </a:lnSpc>
            </a:pP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অধ্যায়-৮: </a:t>
            </a:r>
            <a:r>
              <a:rPr lang="bn-IN"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a:t>
            </a:r>
            <a:r>
              <a:rPr lang="en-US" sz="2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য়েব</a:t>
            </a:r>
            <a:r>
              <a:rPr lang="bn-BD"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পেজ ডিজাইন পরিচিতি এবং এইচটিএমএল</a:t>
            </a:r>
            <a:endParaRPr lang="bn-BD" sz="2000" dirty="0">
              <a:ln w="0"/>
              <a:effectLst>
                <a:outerShdw blurRad="38100" dist="19050" dir="2700000" algn="tl" rotWithShape="0">
                  <a:schemeClr val="dk1">
                    <a:alpha val="40000"/>
                  </a:schemeClr>
                </a:outerShdw>
              </a:effectLst>
              <a:latin typeface="NikoshBAN" pitchFamily="2" charset="0"/>
              <a:cs typeface="NikoshBAN" pitchFamily="2" charset="0"/>
            </a:endParaRPr>
          </a:p>
          <a:p>
            <a:pPr>
              <a:lnSpc>
                <a:spcPct val="150000"/>
              </a:lnSpc>
            </a:pP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সময়ঃ</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a:ln w="0"/>
                <a:effectLst>
                  <a:outerShdw blurRad="38100" dist="19050" dir="2700000" algn="tl" rotWithShape="0">
                    <a:schemeClr val="dk1">
                      <a:alpha val="40000"/>
                    </a:schemeClr>
                  </a:outerShdw>
                </a:effectLst>
                <a:latin typeface="NikoshBAN" pitchFamily="2" charset="0"/>
                <a:cs typeface="NikoshBAN" pitchFamily="2" charset="0"/>
              </a:rPr>
              <a:t>৪০ </a:t>
            </a:r>
            <a:r>
              <a:rPr lang="en-US" sz="2400" dirty="0" err="1">
                <a:ln w="0"/>
                <a:effectLst>
                  <a:outerShdw blurRad="38100" dist="19050" dir="2700000" algn="tl" rotWithShape="0">
                    <a:schemeClr val="dk1">
                      <a:alpha val="40000"/>
                    </a:schemeClr>
                  </a:outerShdw>
                </a:effectLst>
                <a:latin typeface="NikoshBAN" pitchFamily="2" charset="0"/>
                <a:cs typeface="NikoshBAN" pitchFamily="2" charset="0"/>
              </a:rPr>
              <a:t>মিনিট</a:t>
            </a:r>
            <a:endParaRPr lang="en-US" sz="2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TextBox 3"/>
          <p:cNvSpPr txBox="1"/>
          <p:nvPr/>
        </p:nvSpPr>
        <p:spPr>
          <a:xfrm>
            <a:off x="4632434" y="990600"/>
            <a:ext cx="3048000" cy="1279446"/>
          </a:xfrm>
          <a:prstGeom prst="roundRect">
            <a:avLst>
              <a:gd name="adj" fmla="val 24055"/>
            </a:avLst>
          </a:prstGeom>
          <a:solidFill>
            <a:schemeClr val="accent6">
              <a:lumMod val="60000"/>
              <a:lumOff val="40000"/>
            </a:schemeClr>
          </a:solidFill>
          <a:ln w="28575">
            <a:solidFill>
              <a:schemeClr val="accent1">
                <a:lumMod val="75000"/>
              </a:schemeClr>
            </a:solidFill>
          </a:ln>
        </p:spPr>
        <p:txBody>
          <a:bodyPr wrap="square" rtlCol="0">
            <a:spAutoFit/>
          </a:bodyPr>
          <a:lstStyle/>
          <a:p>
            <a:pPr algn="ctr"/>
            <a:r>
              <a:rPr lang="bn-BD" sz="6600" dirty="0">
                <a:solidFill>
                  <a:srgbClr val="000066"/>
                </a:solidFill>
                <a:latin typeface="NikoshBAN" pitchFamily="2" charset="0"/>
                <a:cs typeface="NikoshBAN" pitchFamily="2" charset="0"/>
              </a:rPr>
              <a:t>পরিচিতি</a:t>
            </a:r>
          </a:p>
        </p:txBody>
      </p:sp>
      <p:pic>
        <p:nvPicPr>
          <p:cNvPr id="10" name="Picture 9" descr="IMG.bmp"/>
          <p:cNvPicPr>
            <a:picLocks noChangeAspect="1"/>
          </p:cNvPicPr>
          <p:nvPr/>
        </p:nvPicPr>
        <p:blipFill>
          <a:blip r:embed="rId3" cstate="print"/>
          <a:stretch>
            <a:fillRect/>
          </a:stretch>
        </p:blipFill>
        <p:spPr>
          <a:xfrm>
            <a:off x="8153400" y="228601"/>
            <a:ext cx="2209800" cy="2637067"/>
          </a:xfrm>
          <a:prstGeom prst="rect">
            <a:avLst/>
          </a:prstGeom>
        </p:spPr>
      </p:pic>
      <p:pic>
        <p:nvPicPr>
          <p:cNvPr id="11" name="Picture 10" descr="IMG_8966.JPG"/>
          <p:cNvPicPr>
            <a:picLocks noChangeAspect="1"/>
          </p:cNvPicPr>
          <p:nvPr/>
        </p:nvPicPr>
        <p:blipFill>
          <a:blip r:embed="rId4"/>
          <a:stretch>
            <a:fillRect/>
          </a:stretch>
        </p:blipFill>
        <p:spPr>
          <a:xfrm>
            <a:off x="1981200" y="381000"/>
            <a:ext cx="2057400" cy="2468880"/>
          </a:xfrm>
          <a:prstGeom prst="rect">
            <a:avLst/>
          </a:prstGeom>
        </p:spPr>
      </p:pic>
    </p:spTree>
    <p:extLst>
      <p:ext uri="{BB962C8B-B14F-4D97-AF65-F5344CB8AC3E}">
        <p14:creationId xmlns:p14="http://schemas.microsoft.com/office/powerpoint/2010/main" val="294372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3"/>
                                        </p:tgtEl>
                                        <p:attrNameLst>
                                          <p:attrName>ppt_y</p:attrName>
                                        </p:attrNameLst>
                                      </p:cBhvr>
                                      <p:tavLst>
                                        <p:tav tm="0" fmla="#ppt_y+(sin(-2*pi*(1-$))*-#ppt_x+cos(-2*pi*(1-$))*(1-#ppt_y))*(1-$)">
                                          <p:val>
                                            <p:fltVal val="0"/>
                                          </p:val>
                                        </p:tav>
                                        <p:tav tm="100000">
                                          <p:val>
                                            <p:fltVal val="1"/>
                                          </p:val>
                                        </p:tav>
                                      </p:tavLst>
                                    </p:anim>
                                  </p:childTnLst>
                                </p:cTn>
                              </p:par>
                              <p:par>
                                <p:cTn id="14" presetID="15"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7201" y="533401"/>
            <a:ext cx="3465095" cy="649705"/>
          </a:xfrm>
          <a:prstGeom prst="ellipse">
            <a:avLst/>
          </a:prstGeom>
        </p:spPr>
        <p:style>
          <a:lnRef idx="0">
            <a:schemeClr val="accent2"/>
          </a:lnRef>
          <a:fillRef idx="3">
            <a:schemeClr val="accent2"/>
          </a:fillRef>
          <a:effectRef idx="3">
            <a:schemeClr val="accent2"/>
          </a:effectRef>
          <a:fontRef idx="minor">
            <a:schemeClr val="lt1"/>
          </a:fontRef>
        </p:style>
        <p:txBody>
          <a:bodyPr>
            <a:prstTxWarp prst="textPlain">
              <a:avLst/>
            </a:prstTxWarp>
            <a:normAutofit/>
          </a:bodyPr>
          <a:lstStyle/>
          <a:p>
            <a:r>
              <a:rPr lang="bn-BD" sz="2400" dirty="0">
                <a:ln w="0"/>
                <a:effectLst>
                  <a:outerShdw blurRad="38100" dist="19050" dir="2700000" algn="tl" rotWithShape="0">
                    <a:schemeClr val="dk1">
                      <a:alpha val="40000"/>
                    </a:schemeClr>
                  </a:outerShdw>
                </a:effectLst>
                <a:latin typeface="NikoshBAN" pitchFamily="2" charset="0"/>
                <a:cs typeface="NikoshBAN" pitchFamily="2" charset="0"/>
              </a:rPr>
              <a:t>শিখনফল</a:t>
            </a:r>
            <a:endParaRPr lang="en-US" sz="2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 name="Content Placeholder 2"/>
          <p:cNvSpPr>
            <a:spLocks noGrp="1"/>
          </p:cNvSpPr>
          <p:nvPr>
            <p:ph idx="1"/>
          </p:nvPr>
        </p:nvSpPr>
        <p:spPr>
          <a:xfrm>
            <a:off x="968991" y="2393568"/>
            <a:ext cx="10276764" cy="2731167"/>
          </a:xfrm>
        </p:spPr>
        <p:txBody>
          <a:bodyPr>
            <a:noAutofit/>
          </a:bodyPr>
          <a:lstStyle/>
          <a:p>
            <a:pPr marL="0" indent="0">
              <a:buNone/>
            </a:pPr>
            <a:r>
              <a:rPr lang="en-US" sz="3600" b="1" dirty="0" err="1">
                <a:solidFill>
                  <a:schemeClr val="tx1">
                    <a:lumMod val="95000"/>
                    <a:lumOff val="5000"/>
                  </a:schemeClr>
                </a:solidFill>
                <a:latin typeface="NikoshBAN" pitchFamily="2" charset="0"/>
                <a:cs typeface="NikoshBAN" pitchFamily="2" charset="0"/>
              </a:rPr>
              <a:t>এই</a:t>
            </a:r>
            <a:r>
              <a:rPr lang="en-US" sz="3600" b="1" dirty="0">
                <a:solidFill>
                  <a:schemeClr val="tx1">
                    <a:lumMod val="95000"/>
                    <a:lumOff val="5000"/>
                  </a:schemeClr>
                </a:solidFill>
                <a:latin typeface="NikoshBAN" pitchFamily="2" charset="0"/>
                <a:cs typeface="NikoshBAN" pitchFamily="2" charset="0"/>
              </a:rPr>
              <a:t> </a:t>
            </a:r>
            <a:r>
              <a:rPr lang="en-US" sz="3600" b="1" dirty="0" err="1">
                <a:solidFill>
                  <a:schemeClr val="tx1">
                    <a:lumMod val="95000"/>
                    <a:lumOff val="5000"/>
                  </a:schemeClr>
                </a:solidFill>
                <a:latin typeface="NikoshBAN" pitchFamily="2" charset="0"/>
                <a:cs typeface="NikoshBAN" pitchFamily="2" charset="0"/>
              </a:rPr>
              <a:t>পাঠ</a:t>
            </a:r>
            <a:r>
              <a:rPr lang="en-US" sz="3600" b="1" dirty="0">
                <a:solidFill>
                  <a:schemeClr val="tx1">
                    <a:lumMod val="95000"/>
                    <a:lumOff val="5000"/>
                  </a:schemeClr>
                </a:solidFill>
                <a:latin typeface="NikoshBAN" pitchFamily="2" charset="0"/>
                <a:cs typeface="NikoshBAN" pitchFamily="2" charset="0"/>
              </a:rPr>
              <a:t> </a:t>
            </a:r>
            <a:r>
              <a:rPr lang="en-US" sz="3600" b="1" dirty="0" err="1">
                <a:solidFill>
                  <a:schemeClr val="tx1">
                    <a:lumMod val="95000"/>
                    <a:lumOff val="5000"/>
                  </a:schemeClr>
                </a:solidFill>
                <a:latin typeface="NikoshBAN" pitchFamily="2" charset="0"/>
                <a:cs typeface="NikoshBAN" pitchFamily="2" charset="0"/>
              </a:rPr>
              <a:t>শেষে</a:t>
            </a:r>
            <a:r>
              <a:rPr lang="en-US" sz="3600" b="1" dirty="0">
                <a:solidFill>
                  <a:schemeClr val="tx1">
                    <a:lumMod val="95000"/>
                    <a:lumOff val="5000"/>
                  </a:schemeClr>
                </a:solidFill>
                <a:latin typeface="NikoshBAN" pitchFamily="2" charset="0"/>
                <a:cs typeface="NikoshBAN" pitchFamily="2" charset="0"/>
              </a:rPr>
              <a:t> </a:t>
            </a:r>
            <a:r>
              <a:rPr lang="en-US" sz="3600" b="1" dirty="0" err="1">
                <a:solidFill>
                  <a:schemeClr val="tx1">
                    <a:lumMod val="95000"/>
                    <a:lumOff val="5000"/>
                  </a:schemeClr>
                </a:solidFill>
                <a:latin typeface="NikoshBAN" pitchFamily="2" charset="0"/>
                <a:cs typeface="NikoshBAN" pitchFamily="2" charset="0"/>
              </a:rPr>
              <a:t>শিক্ষার্থীরা</a:t>
            </a:r>
            <a:r>
              <a:rPr lang="en-US" sz="3600" b="1" dirty="0">
                <a:solidFill>
                  <a:schemeClr val="tx1">
                    <a:lumMod val="95000"/>
                    <a:lumOff val="5000"/>
                  </a:schemeClr>
                </a:solidFill>
                <a:latin typeface="NikoshBAN" pitchFamily="2" charset="0"/>
                <a:cs typeface="NikoshBAN" pitchFamily="2" charset="0"/>
              </a:rPr>
              <a:t>………</a:t>
            </a:r>
          </a:p>
          <a:p>
            <a:pPr marL="0" indent="0">
              <a:buNone/>
            </a:pPr>
            <a:r>
              <a:rPr lang="en-US" sz="3600" b="1" dirty="0">
                <a:solidFill>
                  <a:schemeClr val="tx1">
                    <a:lumMod val="95000"/>
                    <a:lumOff val="5000"/>
                  </a:schemeClr>
                </a:solidFill>
                <a:latin typeface="NikoshBAN" pitchFamily="2" charset="0"/>
                <a:cs typeface="NikoshBAN" pitchFamily="2" charset="0"/>
              </a:rPr>
              <a:t>১। </a:t>
            </a:r>
            <a:r>
              <a:rPr lang="bn-IN" sz="3600" b="1" dirty="0">
                <a:solidFill>
                  <a:schemeClr val="tx1">
                    <a:lumMod val="95000"/>
                    <a:lumOff val="5000"/>
                  </a:schemeClr>
                </a:solidFill>
                <a:latin typeface="NikoshBAN" panose="02000000000000000000" pitchFamily="2" charset="0"/>
                <a:cs typeface="NikoshBAN" panose="02000000000000000000" pitchFamily="2" charset="0"/>
              </a:rPr>
              <a:t>ওয়েবপেজ কি </a:t>
            </a:r>
            <a:r>
              <a:rPr lang="en-US" sz="3600" b="1" dirty="0" smtClean="0">
                <a:solidFill>
                  <a:schemeClr val="tx1">
                    <a:lumMod val="95000"/>
                    <a:lumOff val="5000"/>
                  </a:schemeClr>
                </a:solidFill>
                <a:latin typeface="NikoshBAN" panose="02000000000000000000" pitchFamily="2" charset="0"/>
                <a:cs typeface="NikoshBAN" panose="02000000000000000000" pitchFamily="2" charset="0"/>
              </a:rPr>
              <a:t>?</a:t>
            </a:r>
            <a:endParaRPr lang="bn-IN" sz="3600" b="1" dirty="0">
              <a:solidFill>
                <a:schemeClr val="tx1">
                  <a:lumMod val="95000"/>
                  <a:lumOff val="5000"/>
                </a:schemeClr>
              </a:solidFill>
              <a:latin typeface="NikoshBAN" panose="02000000000000000000" pitchFamily="2" charset="0"/>
              <a:cs typeface="NikoshBAN" panose="02000000000000000000" pitchFamily="2" charset="0"/>
            </a:endParaRPr>
          </a:p>
          <a:p>
            <a:pPr marL="0" indent="0">
              <a:buNone/>
            </a:pPr>
            <a:r>
              <a:rPr lang="bn-IN" sz="3600" b="1" dirty="0">
                <a:solidFill>
                  <a:schemeClr val="tx1">
                    <a:lumMod val="95000"/>
                    <a:lumOff val="5000"/>
                  </a:schemeClr>
                </a:solidFill>
                <a:latin typeface="NikoshBAN" panose="02000000000000000000" pitchFamily="2" charset="0"/>
                <a:cs typeface="NikoshBAN" panose="02000000000000000000" pitchFamily="2" charset="0"/>
              </a:rPr>
              <a:t>২।</a:t>
            </a:r>
            <a:r>
              <a:rPr lang="en-US" sz="3600" b="1" dirty="0">
                <a:solidFill>
                  <a:schemeClr val="tx1">
                    <a:lumMod val="95000"/>
                    <a:lumOff val="5000"/>
                  </a:schemeClr>
                </a:solidFill>
                <a:latin typeface="NikoshBAN" panose="02000000000000000000" pitchFamily="2" charset="0"/>
                <a:cs typeface="NikoshBAN" panose="02000000000000000000" pitchFamily="2" charset="0"/>
              </a:rPr>
              <a:t> </a:t>
            </a:r>
            <a:r>
              <a:rPr lang="en-US" sz="3600" b="1" dirty="0" smtClean="0">
                <a:solidFill>
                  <a:schemeClr val="tx1">
                    <a:lumMod val="95000"/>
                    <a:lumOff val="5000"/>
                  </a:schemeClr>
                </a:solidFill>
                <a:latin typeface="NikoshBAN" panose="02000000000000000000" pitchFamily="2" charset="0"/>
                <a:cs typeface="NikoshBAN" panose="02000000000000000000" pitchFamily="2" charset="0"/>
              </a:rPr>
              <a:t>HTML </a:t>
            </a:r>
            <a:r>
              <a:rPr lang="en-US" sz="3600" b="1" dirty="0" err="1" smtClean="0">
                <a:solidFill>
                  <a:schemeClr val="tx1">
                    <a:lumMod val="95000"/>
                    <a:lumOff val="5000"/>
                  </a:schemeClr>
                </a:solidFill>
                <a:latin typeface="NikoshBAN" panose="02000000000000000000" pitchFamily="2" charset="0"/>
                <a:cs typeface="NikoshBAN" panose="02000000000000000000" pitchFamily="2" charset="0"/>
              </a:rPr>
              <a:t>কি</a:t>
            </a:r>
            <a:r>
              <a:rPr lang="en-US" sz="3600" b="1" dirty="0" smtClean="0">
                <a:solidFill>
                  <a:schemeClr val="tx1">
                    <a:lumMod val="95000"/>
                    <a:lumOff val="5000"/>
                  </a:schemeClr>
                </a:solidFill>
                <a:latin typeface="NikoshBAN" panose="02000000000000000000" pitchFamily="2" charset="0"/>
                <a:cs typeface="NikoshBAN" panose="02000000000000000000" pitchFamily="2" charset="0"/>
              </a:rPr>
              <a:t>?</a:t>
            </a:r>
            <a:endParaRPr lang="bn-IN" sz="3600" b="1" dirty="0">
              <a:solidFill>
                <a:schemeClr val="tx1">
                  <a:lumMod val="95000"/>
                  <a:lumOff val="5000"/>
                </a:schemeClr>
              </a:solidFill>
              <a:latin typeface="NikoshBAN" panose="02000000000000000000" pitchFamily="2" charset="0"/>
              <a:cs typeface="NikoshBAN" panose="02000000000000000000" pitchFamily="2" charset="0"/>
            </a:endParaRPr>
          </a:p>
          <a:p>
            <a:pPr marL="0" indent="0">
              <a:buNone/>
            </a:pPr>
            <a:r>
              <a:rPr lang="bn-IN" sz="3600" b="1" dirty="0">
                <a:solidFill>
                  <a:schemeClr val="tx1">
                    <a:lumMod val="95000"/>
                    <a:lumOff val="5000"/>
                  </a:schemeClr>
                </a:solidFill>
                <a:latin typeface="NikoshBAN" panose="02000000000000000000" pitchFamily="2" charset="0"/>
                <a:cs typeface="NikoshBAN" panose="02000000000000000000" pitchFamily="2" charset="0"/>
              </a:rPr>
              <a:t>৩। </a:t>
            </a:r>
            <a:r>
              <a:rPr lang="en-US" sz="3600" b="1" dirty="0" err="1" smtClean="0">
                <a:solidFill>
                  <a:schemeClr val="tx1">
                    <a:lumMod val="95000"/>
                    <a:lumOff val="5000"/>
                  </a:schemeClr>
                </a:solidFill>
                <a:latin typeface="NikoshBAN" panose="02000000000000000000" pitchFamily="2" charset="0"/>
                <a:cs typeface="NikoshBAN" panose="02000000000000000000" pitchFamily="2" charset="0"/>
              </a:rPr>
              <a:t>ওয়েব</a:t>
            </a:r>
            <a:r>
              <a:rPr lang="en-US" sz="36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600" b="1" dirty="0" err="1" smtClean="0">
                <a:solidFill>
                  <a:schemeClr val="tx1">
                    <a:lumMod val="95000"/>
                    <a:lumOff val="5000"/>
                  </a:schemeClr>
                </a:solidFill>
                <a:latin typeface="NikoshBAN" panose="02000000000000000000" pitchFamily="2" charset="0"/>
                <a:cs typeface="NikoshBAN" panose="02000000000000000000" pitchFamily="2" charset="0"/>
              </a:rPr>
              <a:t>ব্রাউজিং</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2963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65892" y="410408"/>
            <a:ext cx="6756779" cy="1428214"/>
          </a:xfrm>
          <a:prstGeom prst="ellipse">
            <a:avLst/>
          </a:prstGeom>
          <a:ln/>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r>
              <a:rPr lang="bn-IN" sz="6000" b="1" dirty="0">
                <a:ln/>
                <a:solidFill>
                  <a:schemeClr val="accent4"/>
                </a:solidFill>
                <a:latin typeface="NikoshBAN" panose="02000000000000000000" pitchFamily="2" charset="0"/>
                <a:cs typeface="NikoshBAN" panose="02000000000000000000" pitchFamily="2" charset="0"/>
              </a:rPr>
              <a:t>ওয়েবপেজ কি</a:t>
            </a:r>
            <a:endParaRPr lang="en-US" sz="6000" b="1" dirty="0">
              <a:ln/>
              <a:solidFill>
                <a:schemeClr val="accent4"/>
              </a:solidFill>
              <a:latin typeface="NikoshBAN" pitchFamily="2" charset="0"/>
              <a:cs typeface="NikoshBAN" pitchFamily="2" charset="0"/>
            </a:endParaRPr>
          </a:p>
        </p:txBody>
      </p:sp>
      <p:sp>
        <p:nvSpPr>
          <p:cNvPr id="13" name="TextBox 12"/>
          <p:cNvSpPr txBox="1"/>
          <p:nvPr/>
        </p:nvSpPr>
        <p:spPr>
          <a:xfrm>
            <a:off x="2088107" y="2285857"/>
            <a:ext cx="8488908" cy="4339699"/>
          </a:xfrm>
          <a:prstGeom prst="round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pPr>
            <a:r>
              <a:rPr lang="as-IN" sz="2400" dirty="0"/>
              <a:t>সাধারনত, একটা ওয়েবসাইটে বেশ কিছু ওয়েব পেজ বা পৃষ্ঠা (</a:t>
            </a:r>
            <a:r>
              <a:rPr lang="en-US" sz="2400" dirty="0"/>
              <a:t>Web Page) </a:t>
            </a:r>
            <a:r>
              <a:rPr lang="as-IN" sz="2400" dirty="0"/>
              <a:t>থাকে । ওয়েব পেজ বা পৃষ্ঠা মূলত একটি </a:t>
            </a:r>
            <a:r>
              <a:rPr lang="en-US" sz="2400" dirty="0"/>
              <a:t>html document </a:t>
            </a:r>
            <a:r>
              <a:rPr lang="as-IN" sz="2400" dirty="0"/>
              <a:t>যা </a:t>
            </a:r>
            <a:r>
              <a:rPr lang="en-US" sz="2400" dirty="0"/>
              <a:t>http protocol </a:t>
            </a:r>
            <a:r>
              <a:rPr lang="as-IN" sz="2400" dirty="0"/>
              <a:t>এর মাধ্যমে ওয়েব সার্ভার থেকে ইন্টারনেট ব্যবহারকারীর ওয়েব ব্রাউজারে স্থানান্তরিত হয়। আর এই সমস্ত উন্মুক্ত ওয়েবসাইট গুলিকে সমষ্টিগতভাবে  “</a:t>
            </a:r>
            <a:r>
              <a:rPr lang="en-US" sz="2400" dirty="0"/>
              <a:t>WWW” </a:t>
            </a:r>
            <a:r>
              <a:rPr lang="as-IN" sz="2400" dirty="0"/>
              <a:t>অর্থাৎ (</a:t>
            </a:r>
            <a:r>
              <a:rPr lang="en-US" sz="2400" dirty="0"/>
              <a:t>World Wide Web </a:t>
            </a:r>
            <a:r>
              <a:rPr lang="as-IN" sz="2400" dirty="0"/>
              <a:t>বা বিশ্বব্যাপী জাল) নাম বলা হয়ে থাকে ।</a:t>
            </a:r>
            <a:endParaRPr lang="en-US" sz="24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7812862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3949" y="584579"/>
            <a:ext cx="6756779" cy="1428214"/>
          </a:xfrm>
          <a:prstGeom prst="ellipse">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HTML </a:t>
            </a:r>
            <a:r>
              <a:rPr lang="en-US" sz="6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a:t>
            </a:r>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a:t>
            </a:r>
            <a:endParaRPr lang="bn-IN"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1391420" y="2271343"/>
            <a:ext cx="9668465" cy="3779758"/>
          </a:xfrm>
          <a:prstGeom prst="round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HTML </a:t>
            </a:r>
            <a:r>
              <a:rPr lang="as-IN" dirty="0"/>
              <a:t>এর পূর্ণরূপ হলো </a:t>
            </a:r>
            <a:r>
              <a:rPr lang="en-US" dirty="0"/>
              <a:t>Hyper Text Markup Language । </a:t>
            </a:r>
            <a:r>
              <a:rPr lang="as-IN" dirty="0"/>
              <a:t>ওয়ার্ল্ড ওয়াইড ওয়েব (</a:t>
            </a:r>
            <a:r>
              <a:rPr lang="en-US" dirty="0"/>
              <a:t>World Wide Web: WWW) </a:t>
            </a:r>
            <a:r>
              <a:rPr lang="as-IN" dirty="0"/>
              <a:t>ডকুমেন্টের বিভিন্ন ধরনের উপাদান ও উপকরণ তৈরি করা, ব্রাউজারে তথ্য প্রদর্শন বা ওয়েব পেজে তথ্য উপস্থাপন ও ফরমেট করতে যে ল্যাংগুয়েজটি সবচেয়ে বেশি ব্যবহৃত হয় তা হলো </a:t>
            </a:r>
            <a:r>
              <a:rPr lang="en-US" dirty="0"/>
              <a:t>HTML । </a:t>
            </a:r>
            <a:r>
              <a:rPr lang="as-IN" dirty="0"/>
              <a:t>এইচটিএমএল ল্যাংগুয়েজটি ব্যবহার করে প্রোগ্রামাররা ওয়েব পেজে লেখা, অডিও, ভিডিও, স্থির চিত্র, অ্যানিমেশন ইত্যাদি সুন্দরভাবে উপস্থাপন করেন। এটি ভিজুয়াল বেসিক </a:t>
            </a:r>
            <a:r>
              <a:rPr lang="en-US" dirty="0"/>
              <a:t>C</a:t>
            </a:r>
            <a:r>
              <a:rPr lang="en-US" baseline="30000" dirty="0"/>
              <a:t>++</a:t>
            </a:r>
            <a:r>
              <a:rPr lang="en-US" dirty="0"/>
              <a:t> </a:t>
            </a:r>
            <a:r>
              <a:rPr lang="as-IN" dirty="0"/>
              <a:t>এর মত কোন প্রোগ্রামিং ল্যাংগুয়েজ নয়। এটি এক ধরনের </a:t>
            </a:r>
            <a:r>
              <a:rPr lang="en-US" dirty="0"/>
              <a:t>Script </a:t>
            </a:r>
            <a:r>
              <a:rPr lang="as-IN" dirty="0"/>
              <a:t>ল্যাংগুয়েজ। এধরনের ল্যাংগুয়েজ ব্যবহার করে মূলত ডকুমেন্টের স্ট্রাকচার নির্দেশ করে। এতে থাকে ব্রাউজার কিভাবে বিভিন্ন অংশকে প্রদর্শন করবে তার নির্দেশ। এটি প্রোগ্রামিং ল্যাংগুয়েজ থেকে অনেক সহজ।</a:t>
            </a:r>
          </a:p>
          <a:p>
            <a:r>
              <a:rPr lang="as-IN" dirty="0"/>
              <a:t>এইচটিএমএল কার্যকরভাবে প্লাটফর্ম স্বনির্ভর (</a:t>
            </a:r>
            <a:r>
              <a:rPr lang="en-US" dirty="0"/>
              <a:t>Platform Independent) </a:t>
            </a:r>
            <a:r>
              <a:rPr lang="as-IN" dirty="0"/>
              <a:t>সমন্বয়। ওয়ার্ল্ড ওয়াইড ওয়েব (</a:t>
            </a:r>
            <a:r>
              <a:rPr lang="en-US" dirty="0"/>
              <a:t>WWW) </a:t>
            </a:r>
            <a:r>
              <a:rPr lang="as-IN" dirty="0"/>
              <a:t>ডকুমেন্টের বিভিন্ন ধরনের উপাদান ক উপকরণ তৈরি করা যায় এর সমন্বয়ের মাধ্যমে।</a:t>
            </a:r>
          </a:p>
        </p:txBody>
      </p:sp>
    </p:spTree>
    <p:extLst>
      <p:ext uri="{BB962C8B-B14F-4D97-AF65-F5344CB8AC3E}">
        <p14:creationId xmlns:p14="http://schemas.microsoft.com/office/powerpoint/2010/main" val="199881442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3949" y="584579"/>
            <a:ext cx="6756779" cy="1428214"/>
          </a:xfrm>
          <a:prstGeom prst="ellipse">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60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ওয়েব</a:t>
            </a:r>
            <a:r>
              <a:rPr lang="en-US" sz="60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60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ব্রাউজিং</a:t>
            </a:r>
            <a:endParaRPr lang="en-US" sz="60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2088107" y="2779343"/>
            <a:ext cx="8488908" cy="3122345"/>
          </a:xfrm>
          <a:prstGeom prst="round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lnSpc>
                <a:spcPct val="150000"/>
              </a:lnSpc>
            </a:pPr>
            <a:r>
              <a:rPr lang="as-IN" sz="2000" dirty="0"/>
              <a:t>পৃথিবীর বিভিন্ন দেশের সার্ভারে রাখা পরস্পর সংযােগযােগ্য ওয়েবপেজ পরিদর্শন করাকে ওয়েব ব্রাউজিং বলা হয়। ওয়েব ব্রাউজিং হলাে পৃথিবীর বিভিন্ন দেশের বিভিন্ন সার্ভারে রাখা ওয়েবপেজ পরিদর্শন প্রক্রিয়া। ওয়েব ব্রাউজিং এর সাহায্যে ইন্টারনেট থেকে অসংখ্য তথ্য আরােহন সম্ভব। ওয়েব ব্রাউজিং- এর জন্য অনেক সফটওয়্যার রয়েছে। যেমন </a:t>
            </a:r>
            <a:r>
              <a:rPr lang="en-US" sz="2000" dirty="0"/>
              <a:t>Google Chrome, Mozilla Firefox, Internet Explorer, Opera, Mosaic </a:t>
            </a:r>
            <a:r>
              <a:rPr lang="as-IN" sz="2000" dirty="0"/>
              <a:t>ইত্যাদি। </a:t>
            </a:r>
            <a:endParaRPr lang="en-US" sz="20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50608866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3949" y="584579"/>
            <a:ext cx="6756779" cy="1428214"/>
          </a:xfrm>
          <a:prstGeom prst="ellipse">
            <a:avLst/>
          </a:prstGeom>
          <a:solidFill>
            <a:schemeClr val="bg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000" b="1" dirty="0" err="1">
                <a:solidFill>
                  <a:schemeClr val="tx1"/>
                </a:solidFill>
                <a:latin typeface="NikoshBAN" pitchFamily="2" charset="0"/>
                <a:cs typeface="NikoshBAN" pitchFamily="2" charset="0"/>
              </a:rPr>
              <a:t>একক</a:t>
            </a:r>
            <a:r>
              <a:rPr lang="en-US" sz="6000" b="1" dirty="0">
                <a:solidFill>
                  <a:schemeClr val="tx1"/>
                </a:solidFill>
                <a:latin typeface="NikoshBAN" pitchFamily="2" charset="0"/>
                <a:cs typeface="NikoshBAN" pitchFamily="2" charset="0"/>
              </a:rPr>
              <a:t> </a:t>
            </a:r>
            <a:r>
              <a:rPr lang="en-US" sz="6000" b="1" dirty="0" err="1">
                <a:solidFill>
                  <a:schemeClr val="tx1"/>
                </a:solidFill>
                <a:latin typeface="NikoshBAN" pitchFamily="2" charset="0"/>
                <a:cs typeface="NikoshBAN" pitchFamily="2" charset="0"/>
              </a:rPr>
              <a:t>কাজ</a:t>
            </a:r>
            <a:endParaRPr lang="en-US" sz="6000" b="1" dirty="0">
              <a:solidFill>
                <a:schemeClr val="tx1"/>
              </a:solidFill>
              <a:latin typeface="NikoshBAN" pitchFamily="2" charset="0"/>
              <a:cs typeface="NikoshBAN" pitchFamily="2" charset="0"/>
            </a:endParaRPr>
          </a:p>
        </p:txBody>
      </p:sp>
      <p:sp>
        <p:nvSpPr>
          <p:cNvPr id="13" name="TextBox 12"/>
          <p:cNvSpPr txBox="1"/>
          <p:nvPr/>
        </p:nvSpPr>
        <p:spPr>
          <a:xfrm>
            <a:off x="2088107" y="2779343"/>
            <a:ext cx="8488908" cy="2145268"/>
          </a:xfrm>
          <a:prstGeom prst="round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000" b="1" dirty="0" err="1">
                <a:solidFill>
                  <a:schemeClr val="tx1"/>
                </a:solidFill>
                <a:latin typeface="NikoshBAN" pitchFamily="2" charset="0"/>
                <a:cs typeface="NikoshBAN" pitchFamily="2" charset="0"/>
              </a:rPr>
              <a:t>ওয়েবসাইট</a:t>
            </a:r>
            <a:r>
              <a:rPr lang="en-US" sz="6000" b="1" dirty="0">
                <a:solidFill>
                  <a:schemeClr val="tx1"/>
                </a:solidFill>
                <a:latin typeface="NikoshBAN" pitchFamily="2" charset="0"/>
                <a:cs typeface="NikoshBAN" pitchFamily="2" charset="0"/>
              </a:rPr>
              <a:t> </a:t>
            </a:r>
            <a:r>
              <a:rPr lang="en-US" sz="6000" b="1" dirty="0" err="1">
                <a:solidFill>
                  <a:schemeClr val="tx1"/>
                </a:solidFill>
                <a:latin typeface="NikoshBAN" pitchFamily="2" charset="0"/>
                <a:cs typeface="NikoshBAN" pitchFamily="2" charset="0"/>
              </a:rPr>
              <a:t>ডিজাইন</a:t>
            </a:r>
            <a:r>
              <a:rPr lang="en-US" sz="6000" b="1" dirty="0">
                <a:solidFill>
                  <a:schemeClr val="tx1"/>
                </a:solidFill>
                <a:latin typeface="NikoshBAN" pitchFamily="2" charset="0"/>
                <a:cs typeface="NikoshBAN" pitchFamily="2" charset="0"/>
              </a:rPr>
              <a:t> </a:t>
            </a:r>
            <a:r>
              <a:rPr lang="en-US" sz="6000" b="1" dirty="0" err="1">
                <a:solidFill>
                  <a:schemeClr val="tx1"/>
                </a:solidFill>
                <a:latin typeface="NikoshBAN" pitchFamily="2" charset="0"/>
                <a:cs typeface="NikoshBAN" pitchFamily="2" charset="0"/>
              </a:rPr>
              <a:t>বলতে</a:t>
            </a:r>
            <a:r>
              <a:rPr lang="en-US" sz="6000" b="1" dirty="0">
                <a:solidFill>
                  <a:schemeClr val="tx1"/>
                </a:solidFill>
                <a:latin typeface="NikoshBAN" pitchFamily="2" charset="0"/>
                <a:cs typeface="NikoshBAN" pitchFamily="2" charset="0"/>
              </a:rPr>
              <a:t> </a:t>
            </a:r>
            <a:r>
              <a:rPr lang="en-US" sz="6000" b="1" dirty="0" err="1">
                <a:solidFill>
                  <a:schemeClr val="tx1"/>
                </a:solidFill>
                <a:latin typeface="NikoshBAN" pitchFamily="2" charset="0"/>
                <a:cs typeface="NikoshBAN" pitchFamily="2" charset="0"/>
              </a:rPr>
              <a:t>কি</a:t>
            </a:r>
            <a:r>
              <a:rPr lang="en-US" sz="6000" b="1" dirty="0">
                <a:solidFill>
                  <a:schemeClr val="tx1"/>
                </a:solidFill>
                <a:latin typeface="NikoshBAN" pitchFamily="2" charset="0"/>
                <a:cs typeface="NikoshBAN" pitchFamily="2" charset="0"/>
              </a:rPr>
              <a:t> </a:t>
            </a:r>
            <a:r>
              <a:rPr lang="en-US" sz="6000" b="1" dirty="0" err="1">
                <a:solidFill>
                  <a:schemeClr val="tx1"/>
                </a:solidFill>
                <a:latin typeface="NikoshBAN" pitchFamily="2" charset="0"/>
                <a:cs typeface="NikoshBAN" pitchFamily="2" charset="0"/>
              </a:rPr>
              <a:t>বুঝ</a:t>
            </a:r>
            <a:r>
              <a:rPr lang="en-US" sz="6000" b="1" dirty="0">
                <a:solidFill>
                  <a:schemeClr val="tx1"/>
                </a:solidFill>
                <a:latin typeface="NikoshBAN" pitchFamily="2" charset="0"/>
                <a:cs typeface="NikoshBAN" pitchFamily="2" charset="0"/>
              </a:rPr>
              <a:t>?</a:t>
            </a:r>
          </a:p>
        </p:txBody>
      </p:sp>
    </p:spTree>
    <p:extLst>
      <p:ext uri="{BB962C8B-B14F-4D97-AF65-F5344CB8AC3E}">
        <p14:creationId xmlns:p14="http://schemas.microsoft.com/office/powerpoint/2010/main" val="230162749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228" y="602342"/>
            <a:ext cx="9753600" cy="6096000"/>
          </a:xfrm>
          <a:prstGeom prst="rect">
            <a:avLst/>
          </a:prstGeom>
        </p:spPr>
      </p:pic>
    </p:spTree>
    <p:extLst>
      <p:ext uri="{BB962C8B-B14F-4D97-AF65-F5344CB8AC3E}">
        <p14:creationId xmlns:p14="http://schemas.microsoft.com/office/powerpoint/2010/main" val="207463359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102</TotalTime>
  <Words>247</Words>
  <Application>Microsoft Office PowerPoint</Application>
  <PresentationFormat>Widescreen</PresentationFormat>
  <Paragraphs>25</Paragraphs>
  <Slides>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Century Gothic</vt:lpstr>
      <vt:lpstr>NikoshBAN</vt:lpstr>
      <vt:lpstr>SutonnyMJ</vt:lpstr>
      <vt:lpstr>Times New Roman</vt:lpstr>
      <vt:lpstr>Vrinda</vt:lpstr>
      <vt:lpstr>Wingdings 3</vt:lpstr>
      <vt:lpstr>Wisp</vt:lpstr>
      <vt:lpstr>PowerPoint Presentation</vt:lpstr>
      <vt:lpstr>শিখনফল</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Microsoft account</cp:lastModifiedBy>
  <cp:revision>17</cp:revision>
  <dcterms:created xsi:type="dcterms:W3CDTF">2021-03-15T15:11:33Z</dcterms:created>
  <dcterms:modified xsi:type="dcterms:W3CDTF">2022-01-02T13:45:39Z</dcterms:modified>
</cp:coreProperties>
</file>