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9" r:id="rId2"/>
    <p:sldId id="260" r:id="rId3"/>
    <p:sldId id="262" r:id="rId4"/>
    <p:sldId id="265" r:id="rId5"/>
    <p:sldId id="266" r:id="rId6"/>
    <p:sldId id="267" r:id="rId7"/>
    <p:sldId id="264" r:id="rId8"/>
    <p:sldId id="268" r:id="rId9"/>
    <p:sldId id="276" r:id="rId10"/>
    <p:sldId id="271" r:id="rId11"/>
    <p:sldId id="280" r:id="rId12"/>
    <p:sldId id="269" r:id="rId13"/>
    <p:sldId id="272" r:id="rId14"/>
    <p:sldId id="283" r:id="rId15"/>
    <p:sldId id="274" r:id="rId16"/>
    <p:sldId id="270" r:id="rId17"/>
    <p:sldId id="273" r:id="rId18"/>
    <p:sldId id="278" r:id="rId19"/>
    <p:sldId id="281" r:id="rId20"/>
    <p:sldId id="282" r:id="rId21"/>
    <p:sldId id="279" r:id="rId22"/>
    <p:sldId id="261"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rifulkabir182@gmail.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926455" y="790113"/>
            <a:ext cx="7892240" cy="5034513"/>
          </a:xfrm>
          <a:prstGeom prst="rect">
            <a:avLst/>
          </a:prstGeom>
        </p:spPr>
        <p:txBody>
          <a:bodyPr wrap="square">
            <a:spAutoFit/>
          </a:bodyPr>
          <a:lstStyle/>
          <a:p>
            <a:pPr algn="ctr"/>
            <a:r>
              <a:rPr lang="en-US" sz="8000" b="1" dirty="0" err="1">
                <a:latin typeface="NikoshBAN" panose="02000000000000000000" pitchFamily="2" charset="0"/>
                <a:cs typeface="NikoshBAN" panose="02000000000000000000" pitchFamily="2" charset="0"/>
              </a:rPr>
              <a:t>প্রিয়</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শিক্ষার্থীদের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প্রতি</a:t>
            </a:r>
            <a:r>
              <a:rPr lang="en-US" sz="8000" b="1" dirty="0">
                <a:latin typeface="NikoshBAN" panose="02000000000000000000" pitchFamily="2" charset="0"/>
                <a:cs typeface="NikoshBAN" panose="02000000000000000000" pitchFamily="2" charset="0"/>
              </a:rPr>
              <a:t> </a:t>
            </a:r>
            <a:r>
              <a:rPr lang="en-US" sz="8000" b="1" dirty="0" err="1" smtClean="0">
                <a:latin typeface="NikoshBAN" panose="02000000000000000000" pitchFamily="2" charset="0"/>
                <a:cs typeface="NikoshBAN" panose="02000000000000000000" pitchFamily="2" charset="0"/>
              </a:rPr>
              <a:t>রইল</a:t>
            </a:r>
            <a:r>
              <a:rPr lang="bn-BD" sz="8000" b="1" dirty="0" smtClean="0">
                <a:latin typeface="NikoshBAN" panose="02000000000000000000" pitchFamily="2" charset="0"/>
                <a:cs typeface="NikoshBAN" panose="02000000000000000000" pitchFamily="2" charset="0"/>
              </a:rPr>
              <a:t> খ্রিষ্টীয় </a:t>
            </a:r>
            <a:r>
              <a:rPr lang="en-US" sz="8000" b="1" dirty="0" err="1" smtClean="0">
                <a:solidFill>
                  <a:schemeClr val="tx1">
                    <a:lumMod val="95000"/>
                    <a:lumOff val="5000"/>
                  </a:schemeClr>
                </a:solidFill>
                <a:latin typeface="NikoshBAN" panose="02000000000000000000" pitchFamily="2" charset="0"/>
                <a:cs typeface="NikoshBAN" panose="02000000000000000000" pitchFamily="2" charset="0"/>
              </a:rPr>
              <a:t>নতুন</a:t>
            </a:r>
            <a:r>
              <a:rPr lang="en-US" sz="80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8000" b="1" dirty="0" err="1">
                <a:solidFill>
                  <a:schemeClr val="tx1">
                    <a:lumMod val="95000"/>
                    <a:lumOff val="5000"/>
                  </a:schemeClr>
                </a:solidFill>
                <a:latin typeface="NikoshBAN" panose="02000000000000000000" pitchFamily="2" charset="0"/>
                <a:cs typeface="NikoshBAN" panose="02000000000000000000" pitchFamily="2" charset="0"/>
              </a:rPr>
              <a:t>বছরের</a:t>
            </a:r>
            <a:r>
              <a:rPr lang="en-US" sz="8000" b="1" dirty="0" smtClean="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প্রাণঢালা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অভিনন্দন</a:t>
            </a:r>
            <a:r>
              <a:rPr lang="en-US" sz="8000" b="1" dirty="0">
                <a:latin typeface="NikoshBAN" panose="02000000000000000000" pitchFamily="2" charset="0"/>
                <a:cs typeface="NikoshBAN" panose="02000000000000000000" pitchFamily="2" charset="0"/>
              </a:rPr>
              <a:t> ও </a:t>
            </a:r>
            <a:r>
              <a:rPr lang="en-US" sz="8000" b="1" dirty="0" err="1">
                <a:latin typeface="NikoshBAN" panose="02000000000000000000" pitchFamily="2" charset="0"/>
                <a:cs typeface="NikoshBAN" panose="02000000000000000000" pitchFamily="2" charset="0"/>
              </a:rPr>
              <a:t>আন্তরিক</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শুভেচ্ছা</a:t>
            </a:r>
            <a:r>
              <a:rPr lang="en-US" sz="8000" b="1" dirty="0" smtClean="0">
                <a:latin typeface="NikoshBAN" panose="02000000000000000000" pitchFamily="2" charset="0"/>
                <a:cs typeface="NikoshBAN" panose="02000000000000000000" pitchFamily="2" charset="0"/>
              </a:rPr>
              <a:t>।</a:t>
            </a:r>
            <a:r>
              <a:rPr lang="bn-BD" sz="8000" b="1" dirty="0" smtClean="0">
                <a:latin typeface="NikoshBAN" panose="02000000000000000000" pitchFamily="2" charset="0"/>
                <a:cs typeface="NikoshBAN" panose="02000000000000000000" pitchFamily="2" charset="0"/>
              </a:rPr>
              <a:t>  </a:t>
            </a:r>
            <a:endParaRPr lang="en-GB" sz="8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897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64" y="875743"/>
            <a:ext cx="3329124" cy="4365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7572652" y="1491449"/>
            <a:ext cx="3675356" cy="2991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প্রাদেশিক শাসনকর্তাদের বিদ্রোহ।</a:t>
            </a:r>
            <a:endParaRPr lang="en-GB" sz="5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36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5" presetClass="entr" presetSubtype="0" fill="hold" grpId="0" nodeType="withEffect">
                                  <p:stCondLst>
                                    <p:cond delay="1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976" y="816643"/>
            <a:ext cx="6622741" cy="3674411"/>
          </a:xfrm>
          <a:prstGeom prst="rect">
            <a:avLst/>
          </a:prstGeom>
        </p:spPr>
      </p:pic>
      <p:sp>
        <p:nvSpPr>
          <p:cNvPr id="7" name="Rounded Rectangle 6"/>
          <p:cNvSpPr/>
          <p:nvPr/>
        </p:nvSpPr>
        <p:spPr>
          <a:xfrm>
            <a:off x="2814220" y="4820575"/>
            <a:ext cx="6649375" cy="9942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প্রাদেশিক শাসনকর্তাদের বিদ্রোহ।</a:t>
            </a:r>
            <a:endParaRPr lang="en-GB"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51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233996" y="1366010"/>
            <a:ext cx="9845336" cy="5078313"/>
          </a:xfrm>
          <a:prstGeom prst="rect">
            <a:avLst/>
          </a:prstGeom>
          <a:noFill/>
        </p:spPr>
        <p:txBody>
          <a:bodyPr wrap="square" rtlCol="0">
            <a:spAutoFit/>
          </a:bodyPr>
          <a:lstStyle/>
          <a:p>
            <a:pPr algn="just"/>
            <a:r>
              <a:rPr lang="bn-BD" sz="5400" dirty="0" smtClean="0">
                <a:latin typeface="NikoshBAN" panose="02000000000000000000" pitchFamily="2" charset="0"/>
                <a:cs typeface="NikoshBAN" panose="02000000000000000000" pitchFamily="2" charset="0"/>
              </a:rPr>
              <a:t>রাজবংশের যোগ্য ও প্রভাবশালী শাসকদের অনুপস্থিতিতে অযোগ্য ও দূর্বল শাসকদের দূর্বলতাকে সদ্বব্যবহার করে বৈদেশিক শক্তি বা </a:t>
            </a:r>
            <a:r>
              <a:rPr lang="bn-BD" sz="5400" dirty="0" smtClean="0">
                <a:latin typeface="NikoshBAN" panose="02000000000000000000" pitchFamily="2" charset="0"/>
                <a:cs typeface="NikoshBAN" panose="02000000000000000000" pitchFamily="2" charset="0"/>
              </a:rPr>
              <a:t>স্ব-দেশীয় </a:t>
            </a:r>
            <a:r>
              <a:rPr lang="bn-BD" sz="5400" dirty="0" smtClean="0">
                <a:latin typeface="NikoshBAN" panose="02000000000000000000" pitchFamily="2" charset="0"/>
                <a:cs typeface="NikoshBAN" panose="02000000000000000000" pitchFamily="2" charset="0"/>
              </a:rPr>
              <a:t>বিদ্রোহীদের দ্বারা বিদ্রোহ ঘটিয়ে বংশের ক্ষমতা ছিনিয়ে নেওয়াকে রাজ বংশের পতন বলা হয়</a:t>
            </a:r>
            <a:r>
              <a:rPr lang="bn-BD" sz="5400" dirty="0" smtClean="0">
                <a:latin typeface="NikoshBAN" panose="02000000000000000000" pitchFamily="2" charset="0"/>
                <a:cs typeface="NikoshBAN" panose="02000000000000000000" pitchFamily="2" charset="0"/>
              </a:rPr>
              <a:t>।   </a:t>
            </a:r>
            <a:endParaRPr lang="en-GB" sz="5400" dirty="0">
              <a:latin typeface="NikoshBAN" panose="02000000000000000000" pitchFamily="2" charset="0"/>
              <a:cs typeface="NikoshBAN" panose="02000000000000000000" pitchFamily="2" charset="0"/>
            </a:endParaRPr>
          </a:p>
        </p:txBody>
      </p:sp>
      <p:sp>
        <p:nvSpPr>
          <p:cNvPr id="7" name="Rounded Rectangle 6"/>
          <p:cNvSpPr/>
          <p:nvPr/>
        </p:nvSpPr>
        <p:spPr>
          <a:xfrm>
            <a:off x="4001629" y="640244"/>
            <a:ext cx="3847723" cy="880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BAN" panose="02000000000000000000" pitchFamily="2" charset="0"/>
                <a:cs typeface="NikoshBAN" panose="02000000000000000000" pitchFamily="2" charset="0"/>
              </a:rPr>
              <a:t>সরব পাঠ</a:t>
            </a:r>
            <a:endParaRPr lang="en-GB" sz="8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48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75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GB" dirty="0"/>
            </a:p>
          </p:txBody>
        </p:sp>
      </p:grpSp>
      <p:sp>
        <p:nvSpPr>
          <p:cNvPr id="7" name="TextBox 6"/>
          <p:cNvSpPr txBox="1"/>
          <p:nvPr/>
        </p:nvSpPr>
        <p:spPr>
          <a:xfrm>
            <a:off x="1349408" y="1713393"/>
            <a:ext cx="10005134" cy="4550948"/>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মুঘল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সম্রাট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ছিল</a:t>
            </a:r>
            <a:r>
              <a:rPr lang="en-US"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আকবর</a:t>
            </a:r>
            <a:r>
              <a:rPr lang="en-US" sz="3200" dirty="0" smtClean="0">
                <a:latin typeface="NikoshBAN" panose="02000000000000000000" pitchFamily="2" charset="0"/>
                <a:cs typeface="NikoshBAN" panose="02000000000000000000" pitchFamily="2" charset="0"/>
              </a:rPr>
              <a:t>  খ।   </a:t>
            </a:r>
            <a:r>
              <a:rPr lang="en-US" sz="3200" dirty="0" err="1" smtClean="0">
                <a:latin typeface="NikoshBAN" panose="02000000000000000000" pitchFamily="2" charset="0"/>
                <a:cs typeface="NikoshBAN" panose="02000000000000000000" pitchFamily="2" charset="0"/>
              </a:rPr>
              <a:t>হুমায়ুন</a:t>
            </a:r>
            <a:r>
              <a:rPr lang="en-US" sz="3200" dirty="0" smtClean="0">
                <a:latin typeface="NikoshBAN" panose="02000000000000000000" pitchFamily="2" charset="0"/>
                <a:cs typeface="NikoshBAN" panose="02000000000000000000" pitchFamily="2" charset="0"/>
              </a:rPr>
              <a:t>  গ।   </a:t>
            </a:r>
            <a:r>
              <a:rPr lang="en-US" sz="3200" dirty="0" err="1" smtClean="0">
                <a:latin typeface="NikoshBAN" panose="02000000000000000000" pitchFamily="2" charset="0"/>
                <a:cs typeface="NikoshBAN" panose="02000000000000000000" pitchFamily="2" charset="0"/>
              </a:rPr>
              <a:t>জাহান্দার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শাহ</a:t>
            </a:r>
            <a:r>
              <a:rPr lang="en-US" sz="3200" dirty="0" smtClean="0">
                <a:latin typeface="NikoshBAN" panose="02000000000000000000" pitchFamily="2" charset="0"/>
                <a:cs typeface="NikoshBAN" panose="02000000000000000000" pitchFamily="2" charset="0"/>
              </a:rPr>
              <a:t>  ঘ।   </a:t>
            </a:r>
            <a:r>
              <a:rPr lang="en-US" sz="3200" dirty="0" err="1" smtClean="0">
                <a:latin typeface="NikoshBAN" panose="02000000000000000000" pitchFamily="2" charset="0"/>
                <a:cs typeface="NikoshBAN" panose="02000000000000000000" pitchFamily="2" charset="0"/>
              </a:rPr>
              <a:t>বাবর</a:t>
            </a:r>
            <a:endParaRPr lang="en-US" sz="3200" dirty="0">
              <a:latin typeface="NikoshBAN" panose="02000000000000000000" pitchFamily="2" charset="0"/>
              <a:cs typeface="NikoshBAN" panose="02000000000000000000" pitchFamily="2" charset="0"/>
            </a:endParaRPr>
          </a:p>
          <a:p>
            <a:r>
              <a:rPr lang="bn-BD"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উঃ</a:t>
            </a:r>
            <a:r>
              <a:rPr lang="en-US" sz="3200" dirty="0" smtClean="0">
                <a:solidFill>
                  <a:schemeClr val="bg1"/>
                </a:solidFill>
                <a:latin typeface="NikoshBAN" panose="02000000000000000000" pitchFamily="2" charset="0"/>
                <a:cs typeface="NikoshBAN" panose="02000000000000000000" pitchFamily="2" charset="0"/>
              </a:rPr>
              <a:t> </a:t>
            </a:r>
            <a:r>
              <a:rPr lang="en-US" sz="3200" dirty="0" smtClean="0">
                <a:solidFill>
                  <a:schemeClr val="bg1"/>
                </a:solidFill>
                <a:latin typeface="NikoshBAN" panose="02000000000000000000" pitchFamily="2" charset="0"/>
                <a:cs typeface="NikoshBAN" panose="02000000000000000000" pitchFamily="2" charset="0"/>
              </a:rPr>
              <a:t>ঘ।   </a:t>
            </a:r>
            <a:r>
              <a:rPr lang="en-US" sz="3200" dirty="0" err="1" smtClean="0">
                <a:solidFill>
                  <a:srgbClr val="FF0000"/>
                </a:solidFill>
                <a:latin typeface="NikoshBAN" panose="02000000000000000000" pitchFamily="2" charset="0"/>
                <a:cs typeface="NikoshBAN" panose="02000000000000000000" pitchFamily="2" charset="0"/>
              </a:rPr>
              <a:t>বাবর</a:t>
            </a:r>
            <a:endParaRPr lang="en-US" sz="3200" dirty="0" smtClean="0">
              <a:solidFill>
                <a:srgbClr val="FF0000"/>
              </a:solidFill>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প্রঃ</a:t>
            </a:r>
            <a:r>
              <a:rPr lang="bn-BD" sz="3200" dirty="0" smtClean="0">
                <a:latin typeface="NikoshBAN" panose="02000000000000000000" pitchFamily="2" charset="0"/>
                <a:cs typeface="NikoshBAN" panose="02000000000000000000" pitchFamily="2" charset="0"/>
              </a:rPr>
              <a:t> ঐতিহাসিক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মুঘল</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রাজ </a:t>
            </a:r>
            <a:r>
              <a:rPr lang="en-US" sz="3200" dirty="0" err="1" smtClean="0">
                <a:latin typeface="NikoshBAN" panose="02000000000000000000" pitchFamily="2" charset="0"/>
                <a:cs typeface="NikoshBAN" panose="02000000000000000000" pitchFamily="2" charset="0"/>
              </a:rPr>
              <a:t>বংশের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সম্রাট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p>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বাবর</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খ।   </a:t>
            </a:r>
            <a:r>
              <a:rPr lang="en-US" sz="3200" dirty="0" err="1" smtClean="0">
                <a:latin typeface="NikoshBAN" panose="02000000000000000000" pitchFamily="2" charset="0"/>
                <a:cs typeface="NikoshBAN" panose="02000000000000000000" pitchFamily="2" charset="0"/>
              </a:rPr>
              <a:t>দ্বিতীয়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বাহাদুর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শাহ</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জাহান্দার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শাহ</a:t>
            </a:r>
            <a:r>
              <a:rPr lang="en-US" sz="3200" dirty="0">
                <a:latin typeface="NikoshBAN" panose="02000000000000000000" pitchFamily="2" charset="0"/>
                <a:cs typeface="NikoshBAN" panose="02000000000000000000" pitchFamily="2" charset="0"/>
              </a:rPr>
              <a:t>  ঘ।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হুমায়ুন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p>
            <a:r>
              <a:rPr lang="bn-BD"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উঃ</a:t>
            </a:r>
            <a:r>
              <a:rPr lang="en-US" sz="3200" dirty="0" smtClean="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খ</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দ্বিতীয়</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বাহাদুর</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শাহ</a:t>
            </a:r>
            <a:r>
              <a:rPr lang="en-US"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মুঘল</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কয়েকজন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a:t>
            </a:r>
            <a:r>
              <a:rPr lang="en-US" sz="3200" dirty="0" smtClean="0">
                <a:latin typeface="NikoshBAN" panose="02000000000000000000" pitchFamily="2" charset="0"/>
                <a:cs typeface="NikoshBAN" panose="02000000000000000000" pitchFamily="2" charset="0"/>
              </a:rPr>
              <a:t> ।</a:t>
            </a:r>
          </a:p>
          <a:p>
            <a:r>
              <a:rPr lang="bn-BD"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উঃ</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দ্বিতীয়</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বাহাদুর</a:t>
            </a:r>
            <a:r>
              <a:rPr lang="en-US" sz="3200" dirty="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শাহ</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জাহান্দার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শাহ</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ফররূখ</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শিয়ার</a:t>
            </a:r>
            <a:r>
              <a:rPr lang="en-US" sz="3200" dirty="0" smtClean="0">
                <a:solidFill>
                  <a:srgbClr val="FF0000"/>
                </a:solidFill>
                <a:latin typeface="NikoshBAN" panose="02000000000000000000" pitchFamily="2" charset="0"/>
                <a:cs typeface="NikoshBAN" panose="02000000000000000000" pitchFamily="2" charset="0"/>
              </a:rPr>
              <a:t>, </a:t>
            </a:r>
            <a:endParaRPr lang="bn-BD" sz="3200" dirty="0" smtClean="0">
              <a:solidFill>
                <a:srgbClr val="FF0000"/>
              </a:solidFill>
              <a:latin typeface="NikoshBAN" panose="02000000000000000000" pitchFamily="2" charset="0"/>
              <a:cs typeface="NikoshBAN" panose="02000000000000000000" pitchFamily="2" charset="0"/>
            </a:endParaRPr>
          </a:p>
          <a:p>
            <a:r>
              <a:rPr lang="bn-BD"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দ্বিতীয়</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আলমগীর</a:t>
            </a:r>
            <a:r>
              <a:rPr lang="en-US" sz="3200" dirty="0" smtClean="0">
                <a:solidFill>
                  <a:srgbClr val="FF0000"/>
                </a:solidFill>
                <a:latin typeface="NikoshBAN" panose="02000000000000000000" pitchFamily="2" charset="0"/>
                <a:cs typeface="NikoshBAN" panose="02000000000000000000" pitchFamily="2" charset="0"/>
              </a:rPr>
              <a:t>,</a:t>
            </a:r>
            <a:r>
              <a:rPr lang="bn-BD" sz="3200" dirty="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প্রথম</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শাহ</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আলম</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প্রমুখ</a:t>
            </a:r>
            <a:r>
              <a:rPr lang="en-US" sz="3200" dirty="0" smtClean="0">
                <a:solidFill>
                  <a:srgbClr val="FF0000"/>
                </a:solidFill>
                <a:latin typeface="NikoshBAN" panose="02000000000000000000" pitchFamily="2" charset="0"/>
                <a:cs typeface="NikoshBAN" panose="02000000000000000000" pitchFamily="2" charset="0"/>
              </a:rPr>
              <a:t>।</a:t>
            </a:r>
            <a:endParaRPr lang="en-US" sz="3200" dirty="0">
              <a:solidFill>
                <a:srgbClr val="FF0000"/>
              </a:solidFill>
              <a:latin typeface="NikoshBAN" panose="02000000000000000000" pitchFamily="2" charset="0"/>
              <a:cs typeface="NikoshBAN" panose="02000000000000000000" pitchFamily="2" charset="0"/>
            </a:endParaRPr>
          </a:p>
        </p:txBody>
      </p:sp>
      <p:sp>
        <p:nvSpPr>
          <p:cNvPr id="6" name="Oval Callout 5"/>
          <p:cNvSpPr/>
          <p:nvPr/>
        </p:nvSpPr>
        <p:spPr>
          <a:xfrm>
            <a:off x="4447714" y="612558"/>
            <a:ext cx="2121761" cy="923279"/>
          </a:xfrm>
          <a:prstGeom prst="wedgeEllipseCallout">
            <a:avLst>
              <a:gd name="adj1" fmla="val -53800"/>
              <a:gd name="adj2" fmla="val 826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anose="02000000000000000000" pitchFamily="2" charset="0"/>
                <a:cs typeface="NikoshBAN" panose="02000000000000000000" pitchFamily="2" charset="0"/>
              </a:rPr>
              <a:t>প্রশ্নোত্তরে মুঘল সাম্রাজ্যের পতন</a:t>
            </a:r>
            <a:endParaRPr lang="en-GB" sz="2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04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 calcmode="lin" valueType="num">
                                      <p:cBhvr additive="base">
                                        <p:cTn id="55"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 calcmode="lin" valueType="num">
                                      <p:cBhvr additive="base">
                                        <p:cTn id="61"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184" y="1072325"/>
            <a:ext cx="5182122" cy="40164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80" y="1072325"/>
            <a:ext cx="4531219" cy="4016451"/>
          </a:xfrm>
          <a:prstGeom prst="rect">
            <a:avLst/>
          </a:prstGeom>
        </p:spPr>
      </p:pic>
      <p:sp>
        <p:nvSpPr>
          <p:cNvPr id="8" name="Rounded Rectangle 7"/>
          <p:cNvSpPr/>
          <p:nvPr/>
        </p:nvSpPr>
        <p:spPr>
          <a:xfrm>
            <a:off x="1131180" y="5202315"/>
            <a:ext cx="10099072" cy="656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সাম্রাজ্যের রাজা ও উচ্চ পদস্থদের মধ্যে বিলাসিতা বেড়ে যায়।</a:t>
            </a:r>
            <a:endParaRPr lang="en-GB"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6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1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913" y="1334137"/>
            <a:ext cx="6445555" cy="3609511"/>
          </a:xfrm>
          <a:prstGeom prst="rect">
            <a:avLst/>
          </a:prstGeom>
        </p:spPr>
      </p:pic>
      <p:sp>
        <p:nvSpPr>
          <p:cNvPr id="7" name="Rectangle 6"/>
          <p:cNvSpPr/>
          <p:nvPr/>
        </p:nvSpPr>
        <p:spPr>
          <a:xfrm>
            <a:off x="2618913" y="5060272"/>
            <a:ext cx="6445555" cy="798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বৈদেশিক আক্রমণে বিপর্যস্ত মুঘল রাজবংশ। </a:t>
            </a:r>
            <a:endParaRPr lang="en-GB"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79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6"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90">
                                          <p:stCondLst>
                                            <p:cond delay="0"/>
                                          </p:stCondLst>
                                        </p:cTn>
                                        <p:tgtEl>
                                          <p:spTgt spid="7"/>
                                        </p:tgtEl>
                                      </p:cBhvr>
                                    </p:animEffect>
                                    <p:anim calcmode="lin" valueType="num">
                                      <p:cBhvr>
                                        <p:cTn id="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gtEl>
                                      </p:cBhvr>
                                      <p:to x="100000" y="60000"/>
                                    </p:animScale>
                                    <p:animScale>
                                      <p:cBhvr>
                                        <p:cTn id="19" dur="83" decel="50000">
                                          <p:stCondLst>
                                            <p:cond delay="338"/>
                                          </p:stCondLst>
                                        </p:cTn>
                                        <p:tgtEl>
                                          <p:spTgt spid="7"/>
                                        </p:tgtEl>
                                      </p:cBhvr>
                                      <p:to x="100000" y="100000"/>
                                    </p:animScale>
                                    <p:animScale>
                                      <p:cBhvr>
                                        <p:cTn id="20" dur="13">
                                          <p:stCondLst>
                                            <p:cond delay="656"/>
                                          </p:stCondLst>
                                        </p:cTn>
                                        <p:tgtEl>
                                          <p:spTgt spid="7"/>
                                        </p:tgtEl>
                                      </p:cBhvr>
                                      <p:to x="100000" y="80000"/>
                                    </p:animScale>
                                    <p:animScale>
                                      <p:cBhvr>
                                        <p:cTn id="21" dur="83" decel="50000">
                                          <p:stCondLst>
                                            <p:cond delay="669"/>
                                          </p:stCondLst>
                                        </p:cTn>
                                        <p:tgtEl>
                                          <p:spTgt spid="7"/>
                                        </p:tgtEl>
                                      </p:cBhvr>
                                      <p:to x="100000" y="100000"/>
                                    </p:animScale>
                                    <p:animScale>
                                      <p:cBhvr>
                                        <p:cTn id="22" dur="13">
                                          <p:stCondLst>
                                            <p:cond delay="821"/>
                                          </p:stCondLst>
                                        </p:cTn>
                                        <p:tgtEl>
                                          <p:spTgt spid="7"/>
                                        </p:tgtEl>
                                      </p:cBhvr>
                                      <p:to x="100000" y="90000"/>
                                    </p:animScale>
                                    <p:animScale>
                                      <p:cBhvr>
                                        <p:cTn id="23" dur="83" decel="50000">
                                          <p:stCondLst>
                                            <p:cond delay="834"/>
                                          </p:stCondLst>
                                        </p:cTn>
                                        <p:tgtEl>
                                          <p:spTgt spid="7"/>
                                        </p:tgtEl>
                                      </p:cBhvr>
                                      <p:to x="100000" y="100000"/>
                                    </p:animScale>
                                    <p:animScale>
                                      <p:cBhvr>
                                        <p:cTn id="24" dur="13">
                                          <p:stCondLst>
                                            <p:cond delay="904"/>
                                          </p:stCondLst>
                                        </p:cTn>
                                        <p:tgtEl>
                                          <p:spTgt spid="7"/>
                                        </p:tgtEl>
                                      </p:cBhvr>
                                      <p:to x="100000" y="95000"/>
                                    </p:animScale>
                                    <p:animScale>
                                      <p:cBhvr>
                                        <p:cTn id="25"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0516"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6" name="TextBox 5"/>
          <p:cNvSpPr txBox="1"/>
          <p:nvPr/>
        </p:nvSpPr>
        <p:spPr>
          <a:xfrm>
            <a:off x="1171853" y="1287261"/>
            <a:ext cx="9951868" cy="5016758"/>
          </a:xfrm>
          <a:prstGeom prst="rect">
            <a:avLst/>
          </a:prstGeom>
          <a:no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সম্রাট আওরঙ্গজেবের মৃত্যুর পরেই তাঁর তিন পুত্রদের মধ্যে সিংহাসন নিয়ে উত্তরাধিকার দ্বন্ধ শুরু হয়। </a:t>
            </a:r>
            <a:r>
              <a:rPr lang="bn-BD" sz="3200" dirty="0" smtClean="0">
                <a:latin typeface="NikoshBAN" panose="02000000000000000000" pitchFamily="2" charset="0"/>
                <a:cs typeface="NikoshBAN" panose="02000000000000000000" pitchFamily="2" charset="0"/>
              </a:rPr>
              <a:t>পুত্র </a:t>
            </a:r>
            <a:r>
              <a:rPr lang="bn-BD" sz="3200" dirty="0" smtClean="0">
                <a:latin typeface="NikoshBAN" panose="02000000000000000000" pitchFamily="2" charset="0"/>
                <a:cs typeface="NikoshBAN" panose="02000000000000000000" pitchFamily="2" charset="0"/>
              </a:rPr>
              <a:t>মুয়াজ্জম বাহাদুর  শাহ উপাধি নিয়ে ক্ষমতা বসেন।</a:t>
            </a:r>
            <a:r>
              <a:rPr lang="bn-BD" sz="3200" dirty="0">
                <a:latin typeface="NikoshBAN" panose="02000000000000000000" pitchFamily="2" charset="0"/>
                <a:cs typeface="NikoshBAN" panose="02000000000000000000" pitchFamily="2" charset="0"/>
              </a:rPr>
              <a:t> বাহাদুর  </a:t>
            </a:r>
            <a:r>
              <a:rPr lang="bn-BD" sz="3200" dirty="0" smtClean="0">
                <a:latin typeface="NikoshBAN" panose="02000000000000000000" pitchFamily="2" charset="0"/>
                <a:cs typeface="NikoshBAN" panose="02000000000000000000" pitchFamily="2" charset="0"/>
              </a:rPr>
              <a:t>শাহের </a:t>
            </a:r>
            <a:r>
              <a:rPr lang="bn-BD" sz="3200" dirty="0">
                <a:latin typeface="NikoshBAN" panose="02000000000000000000" pitchFamily="2" charset="0"/>
                <a:cs typeface="NikoshBAN" panose="02000000000000000000" pitchFamily="2" charset="0"/>
              </a:rPr>
              <a:t>মৃত্যুর পরেই তাঁর </a:t>
            </a:r>
            <a:r>
              <a:rPr lang="bn-BD" sz="3200" dirty="0" smtClean="0">
                <a:latin typeface="NikoshBAN" panose="02000000000000000000" pitchFamily="2" charset="0"/>
                <a:cs typeface="NikoshBAN" panose="02000000000000000000" pitchFamily="2" charset="0"/>
              </a:rPr>
              <a:t>চার পুত্রের </a:t>
            </a:r>
            <a:r>
              <a:rPr lang="bn-BD" sz="3200" dirty="0">
                <a:latin typeface="NikoshBAN" panose="02000000000000000000" pitchFamily="2" charset="0"/>
                <a:cs typeface="NikoshBAN" panose="02000000000000000000" pitchFamily="2" charset="0"/>
              </a:rPr>
              <a:t>মধ্যে সিংহাসন </a:t>
            </a:r>
            <a:r>
              <a:rPr lang="bn-BD" sz="3200" dirty="0" smtClean="0">
                <a:latin typeface="NikoshBAN" panose="02000000000000000000" pitchFamily="2" charset="0"/>
                <a:cs typeface="NikoshBAN" panose="02000000000000000000" pitchFamily="2" charset="0"/>
              </a:rPr>
              <a:t>নিয়ে </a:t>
            </a:r>
            <a:r>
              <a:rPr lang="bn-BD" sz="3200" dirty="0">
                <a:latin typeface="NikoshBAN" panose="02000000000000000000" pitchFamily="2" charset="0"/>
                <a:cs typeface="NikoshBAN" panose="02000000000000000000" pitchFamily="2" charset="0"/>
              </a:rPr>
              <a:t>দ্বন্ধ শুরু </a:t>
            </a:r>
            <a:r>
              <a:rPr lang="bn-BD" sz="3200" dirty="0" smtClean="0">
                <a:latin typeface="NikoshBAN" panose="02000000000000000000" pitchFamily="2" charset="0"/>
                <a:cs typeface="NikoshBAN" panose="02000000000000000000" pitchFamily="2" charset="0"/>
              </a:rPr>
              <a:t>হয়, অবশেষে জৈষ্ঠ্য পুত্র জাহান্দার শাহ ক্ষমতায় </a:t>
            </a:r>
            <a:r>
              <a:rPr lang="bn-BD" sz="3200" dirty="0">
                <a:latin typeface="NikoshBAN" panose="02000000000000000000" pitchFamily="2" charset="0"/>
                <a:cs typeface="NikoshBAN" panose="02000000000000000000" pitchFamily="2" charset="0"/>
              </a:rPr>
              <a:t>বসেন</a:t>
            </a:r>
            <a:r>
              <a:rPr lang="bn-BD" sz="3200" dirty="0" smtClean="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জাহান্দার শাহ </a:t>
            </a:r>
            <a:r>
              <a:rPr lang="bn-BD" sz="3200" dirty="0" smtClean="0">
                <a:latin typeface="NikoshBAN" panose="02000000000000000000" pitchFamily="2" charset="0"/>
                <a:cs typeface="NikoshBAN" panose="02000000000000000000" pitchFamily="2" charset="0"/>
              </a:rPr>
              <a:t>নিহত হলে ফররূখ শিয়ার আপন ভাইদের সহায়তায় সিংহাসনে বসেন। ক্ষমতায়  বসে </a:t>
            </a:r>
            <a:r>
              <a:rPr lang="bn-BD" sz="3200" dirty="0">
                <a:latin typeface="NikoshBAN" panose="02000000000000000000" pitchFamily="2" charset="0"/>
                <a:cs typeface="NikoshBAN" panose="02000000000000000000" pitchFamily="2" charset="0"/>
              </a:rPr>
              <a:t>ফররূখ </a:t>
            </a:r>
            <a:r>
              <a:rPr lang="bn-BD" sz="3200" dirty="0" smtClean="0">
                <a:latin typeface="NikoshBAN" panose="02000000000000000000" pitchFamily="2" charset="0"/>
                <a:cs typeface="NikoshBAN" panose="02000000000000000000" pitchFamily="2" charset="0"/>
              </a:rPr>
              <a:t>শিয়ার সকল ক্ষমতা </a:t>
            </a:r>
            <a:r>
              <a:rPr lang="bn-BD" sz="3200" dirty="0">
                <a:latin typeface="NikoshBAN" panose="02000000000000000000" pitchFamily="2" charset="0"/>
                <a:cs typeface="NikoshBAN" panose="02000000000000000000" pitchFamily="2" charset="0"/>
              </a:rPr>
              <a:t>আপন </a:t>
            </a:r>
            <a:r>
              <a:rPr lang="bn-BD" sz="3200" dirty="0" smtClean="0">
                <a:latin typeface="NikoshBAN" panose="02000000000000000000" pitchFamily="2" charset="0"/>
                <a:cs typeface="NikoshBAN" panose="02000000000000000000" pitchFamily="2" charset="0"/>
              </a:rPr>
              <a:t>ভাইদের হাতে বিলিয়ে দেন এবং নিজেই হাতের পুতুলে পরিণত হন। এভাবে পরবর্তী শাসক হিসেবে মুহাম্মদ শাহ, আহমদ শাহ, দ্বিতীয় আলমগীর, দ্বিতীয় শাহ আলম, দ্বিতীয় আকবর, দ্বিতীয় বাহাদুর শাহ ক্ষমতায় বসেন এবং কয়েকদিন থেকে হয় নিহত, না হয় বিতাড়িত হয়ে আসা যাওয়ার মিছিলে যোগ দেন। </a:t>
            </a:r>
            <a:r>
              <a:rPr lang="bn-BD"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7" name="Double Wave 6"/>
          <p:cNvSpPr/>
          <p:nvPr/>
        </p:nvSpPr>
        <p:spPr>
          <a:xfrm>
            <a:off x="3710866" y="585926"/>
            <a:ext cx="4403325" cy="772357"/>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6600" dirty="0" smtClean="0">
                <a:solidFill>
                  <a:schemeClr val="tx1"/>
                </a:solidFill>
                <a:latin typeface="NikoshBAN" panose="02000000000000000000" pitchFamily="2" charset="0"/>
                <a:cs typeface="NikoshBAN" panose="02000000000000000000" pitchFamily="2" charset="0"/>
              </a:rPr>
              <a:t>নিরব পাঠ</a:t>
            </a:r>
            <a:endParaRPr lang="en-GB" sz="6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09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56" presetClass="entr" presetSubtype="0" fill="hold" nodeType="withEffect">
                                  <p:stCondLst>
                                    <p:cond delay="750"/>
                                  </p:stCondLst>
                                  <p:iterate type="lt">
                                    <p:tmPct val="5000"/>
                                  </p:iterate>
                                  <p:childTnLst>
                                    <p:set>
                                      <p:cBhvr>
                                        <p:cTn id="10" dur="1" fill="hold">
                                          <p:stCondLst>
                                            <p:cond delay="0"/>
                                          </p:stCondLst>
                                        </p:cTn>
                                        <p:tgtEl>
                                          <p:spTgt spid="6">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6">
                                            <p:txEl>
                                              <p:pRg st="0" end="0"/>
                                            </p:txEl>
                                          </p:spTgt>
                                        </p:tgtEl>
                                        <p:attrNameLst>
                                          <p:attrName>ppt_w</p:attrName>
                                        </p:attrNameLst>
                                      </p:cBhvr>
                                    </p:anim>
                                    <p:anim by="(#ppt_w*0.50)" calcmode="lin" valueType="num">
                                      <p:cBhvr>
                                        <p:cTn id="12" dur="500" decel="50000" autoRev="1" fill="hold">
                                          <p:stCondLst>
                                            <p:cond delay="0"/>
                                          </p:stCondLst>
                                        </p:cTn>
                                        <p:tgtEl>
                                          <p:spTgt spid="6">
                                            <p:txEl>
                                              <p:pRg st="0" end="0"/>
                                            </p:txEl>
                                          </p:spTgt>
                                        </p:tgtEl>
                                        <p:attrNameLst>
                                          <p:attrName>ppt_x</p:attrName>
                                        </p:attrNameLst>
                                      </p:cBhvr>
                                    </p:anim>
                                    <p:anim from="(-#ppt_h/2)" to="(#ppt_y)" calcmode="lin" valueType="num">
                                      <p:cBhvr>
                                        <p:cTn id="13" dur="1000" fill="hold">
                                          <p:stCondLst>
                                            <p:cond delay="0"/>
                                          </p:stCondLst>
                                        </p:cTn>
                                        <p:tgtEl>
                                          <p:spTgt spid="6">
                                            <p:txEl>
                                              <p:pRg st="0" end="0"/>
                                            </p:txEl>
                                          </p:spTgt>
                                        </p:tgtEl>
                                        <p:attrNameLst>
                                          <p:attrName>ppt_y</p:attrName>
                                        </p:attrNameLst>
                                      </p:cBhvr>
                                    </p:anim>
                                    <p:animRot by="21600000">
                                      <p:cBhvr>
                                        <p:cTn id="14"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6" name="TextBox 5"/>
          <p:cNvSpPr txBox="1"/>
          <p:nvPr/>
        </p:nvSpPr>
        <p:spPr>
          <a:xfrm>
            <a:off x="1704513" y="1651247"/>
            <a:ext cx="8753385" cy="452431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প্রশ্নঃ </a:t>
            </a:r>
            <a:r>
              <a:rPr lang="en-US" sz="3200" b="1" dirty="0" err="1">
                <a:latin typeface="NikoshBAN" panose="02000000000000000000" pitchFamily="2" charset="0"/>
                <a:cs typeface="NikoshBAN" panose="02000000000000000000" pitchFamily="2" charset="0"/>
              </a:rPr>
              <a:t>সম্রাট</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আওরঙ্গজে</a:t>
            </a:r>
            <a:r>
              <a:rPr lang="bn-BD" sz="3200" b="1" dirty="0" smtClean="0">
                <a:latin typeface="NikoshBAN" panose="02000000000000000000" pitchFamily="2" charset="0"/>
                <a:cs typeface="NikoshBAN" panose="02000000000000000000" pitchFamily="2" charset="0"/>
              </a:rPr>
              <a:t>বের পর কোন সম্রাট সিংহাসনে</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বসে</a:t>
            </a:r>
            <a:r>
              <a:rPr lang="en-US" sz="3200" b="1" dirty="0" err="1" smtClean="0">
                <a:latin typeface="NikoshBAN" panose="02000000000000000000" pitchFamily="2" charset="0"/>
                <a:cs typeface="NikoshBAN" panose="02000000000000000000" pitchFamily="2" charset="0"/>
              </a:rPr>
              <a:t>ছিলেন</a:t>
            </a:r>
            <a:r>
              <a:rPr lang="bn-BD"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p>
          <a:p>
            <a:r>
              <a:rPr lang="bn-BD"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জাহান্দার শাহ</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খ।</a:t>
            </a:r>
            <a:r>
              <a:rPr lang="bn-BD" sz="3200" b="1" dirty="0" smtClean="0">
                <a:latin typeface="NikoshBAN" panose="02000000000000000000" pitchFamily="2" charset="0"/>
                <a:cs typeface="NikoshBAN" panose="02000000000000000000" pitchFamily="2" charset="0"/>
              </a:rPr>
              <a:t> দ্বিতীয়</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আলমগীর</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 </a:t>
            </a:r>
            <a:endParaRPr lang="bn-BD" sz="3200" b="1" dirty="0" smtClean="0">
              <a:latin typeface="NikoshBAN" panose="02000000000000000000" pitchFamily="2" charset="0"/>
              <a:cs typeface="NikoshBAN" panose="02000000000000000000" pitchFamily="2" charset="0"/>
            </a:endParaRPr>
          </a:p>
          <a:p>
            <a:r>
              <a:rPr lang="bn-BD"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ফররূখ শিয়ার</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ঘ</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আলম শাহ </a:t>
            </a:r>
            <a:endParaRPr lang="en-US" sz="3200" b="1" dirty="0">
              <a:latin typeface="NikoshBAN" panose="02000000000000000000" pitchFamily="2" charset="0"/>
              <a:cs typeface="NikoshBAN" panose="02000000000000000000" pitchFamily="2" charset="0"/>
            </a:endParaRPr>
          </a:p>
          <a:p>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a:t>
            </a:r>
            <a:r>
              <a:rPr lang="en-US" sz="3200" b="1" dirty="0" smtClean="0">
                <a:latin typeface="NikoshBAN" panose="02000000000000000000" pitchFamily="2" charset="0"/>
                <a:cs typeface="NikoshBAN" panose="02000000000000000000" pitchFamily="2" charset="0"/>
              </a:rPr>
              <a:t> </a:t>
            </a:r>
            <a:r>
              <a:rPr lang="bn-BD" sz="3200" b="1" dirty="0">
                <a:solidFill>
                  <a:srgbClr val="FF0000"/>
                </a:solidFill>
                <a:latin typeface="NikoshBAN" panose="02000000000000000000" pitchFamily="2" charset="0"/>
                <a:cs typeface="NikoshBAN" panose="02000000000000000000" pitchFamily="2" charset="0"/>
              </a:rPr>
              <a:t>ঘ</a:t>
            </a:r>
            <a:r>
              <a:rPr lang="en-US" sz="3200" b="1" dirty="0" smtClean="0">
                <a:solidFill>
                  <a:srgbClr val="FF0000"/>
                </a:solidFill>
                <a:latin typeface="NikoshBAN" panose="02000000000000000000" pitchFamily="2" charset="0"/>
                <a:cs typeface="NikoshBAN" panose="02000000000000000000" pitchFamily="2" charset="0"/>
              </a:rPr>
              <a:t>। </a:t>
            </a:r>
            <a:r>
              <a:rPr lang="bn-BD" sz="3200" b="1" dirty="0">
                <a:solidFill>
                  <a:srgbClr val="FF0000"/>
                </a:solidFill>
                <a:latin typeface="NikoshBAN" panose="02000000000000000000" pitchFamily="2" charset="0"/>
                <a:cs typeface="NikoshBAN" panose="02000000000000000000" pitchFamily="2" charset="0"/>
              </a:rPr>
              <a:t>আলম </a:t>
            </a:r>
            <a:r>
              <a:rPr lang="bn-BD" sz="3200" b="1" dirty="0" smtClean="0">
                <a:solidFill>
                  <a:srgbClr val="FF0000"/>
                </a:solidFill>
                <a:latin typeface="NikoshBAN" panose="02000000000000000000" pitchFamily="2" charset="0"/>
                <a:cs typeface="NikoshBAN" panose="02000000000000000000" pitchFamily="2" charset="0"/>
              </a:rPr>
              <a:t>শাহ।</a:t>
            </a:r>
            <a:endParaRPr lang="en-GB" sz="3200" b="1" dirty="0">
              <a:solidFill>
                <a:srgbClr val="FF0000"/>
              </a:solidFill>
              <a:latin typeface="NikoshBAN" panose="02000000000000000000" pitchFamily="2" charset="0"/>
              <a:cs typeface="NikoshBAN" panose="02000000000000000000" pitchFamily="2" charset="0"/>
            </a:endParaRPr>
          </a:p>
          <a:p>
            <a:r>
              <a:rPr lang="en-US" sz="3200" b="1" dirty="0" err="1">
                <a:latin typeface="NikoshBAN" panose="02000000000000000000" pitchFamily="2" charset="0"/>
                <a:cs typeface="NikoshBAN" panose="02000000000000000000" pitchFamily="2" charset="0"/>
              </a:rPr>
              <a:t>প্রশ্নঃ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সম্রাট</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আওরঙ্গজে</a:t>
            </a:r>
            <a:r>
              <a:rPr lang="bn-BD" sz="3200" b="1" dirty="0" smtClean="0">
                <a:latin typeface="NikoshBAN" panose="02000000000000000000" pitchFamily="2" charset="0"/>
                <a:cs typeface="NikoshBAN" panose="02000000000000000000" pitchFamily="2" charset="0"/>
              </a:rPr>
              <a:t>বের</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কত</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জন পুত্র ছিলেন</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p>
            <a:r>
              <a:rPr lang="bn-BD" sz="3200" b="1" dirty="0" smtClean="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৫ </a:t>
            </a:r>
            <a:r>
              <a:rPr lang="bn-BD"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পুত্র </a:t>
            </a:r>
            <a:r>
              <a:rPr lang="en-US" sz="3200" b="1" dirty="0" smtClean="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৩</a:t>
            </a:r>
            <a:r>
              <a:rPr lang="bn-BD"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পুত্র </a:t>
            </a:r>
            <a:r>
              <a:rPr lang="en-US" sz="3200" b="1" dirty="0" smtClean="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৪</a:t>
            </a:r>
            <a:r>
              <a:rPr lang="bn-BD"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পুত্র </a:t>
            </a:r>
            <a:r>
              <a:rPr lang="en-US" sz="3200" b="1" dirty="0" smtClean="0">
                <a:latin typeface="NikoshBAN" panose="02000000000000000000" pitchFamily="2" charset="0"/>
                <a:cs typeface="NikoshBAN" panose="02000000000000000000" pitchFamily="2" charset="0"/>
              </a:rPr>
              <a:t>ঘ</a:t>
            </a:r>
            <a:r>
              <a:rPr lang="en-US" sz="3200" b="1" dirty="0">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৬</a:t>
            </a:r>
            <a:r>
              <a:rPr lang="bn-BD" sz="3200" b="1" dirty="0">
                <a:latin typeface="NikoshBAN" panose="02000000000000000000" pitchFamily="2" charset="0"/>
                <a:cs typeface="NikoshBAN" panose="02000000000000000000" pitchFamily="2" charset="0"/>
              </a:rPr>
              <a:t> পুত্র</a:t>
            </a:r>
            <a:endParaRPr lang="en-US" sz="3200" b="1" dirty="0">
              <a:latin typeface="NikoshBAN" panose="02000000000000000000" pitchFamily="2" charset="0"/>
              <a:cs typeface="NikoshBAN" panose="02000000000000000000" pitchFamily="2" charset="0"/>
            </a:endParaRPr>
          </a:p>
          <a:p>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a:t>
            </a:r>
            <a:r>
              <a:rPr lang="en-US" sz="3200" b="1" dirty="0" smtClean="0">
                <a:latin typeface="NikoshBAN" panose="02000000000000000000" pitchFamily="2" charset="0"/>
                <a:cs typeface="NikoshBAN" panose="02000000000000000000" pitchFamily="2" charset="0"/>
              </a:rPr>
              <a:t> </a:t>
            </a:r>
            <a:r>
              <a:rPr lang="bn-BD" sz="3200" b="1" dirty="0">
                <a:solidFill>
                  <a:srgbClr val="FF0000"/>
                </a:solidFill>
                <a:latin typeface="NikoshBAN" panose="02000000000000000000" pitchFamily="2" charset="0"/>
                <a:cs typeface="NikoshBAN" panose="02000000000000000000" pitchFamily="2" charset="0"/>
              </a:rPr>
              <a:t>খ</a:t>
            </a:r>
            <a:r>
              <a:rPr lang="en-US" sz="3200" b="1" dirty="0" smtClean="0">
                <a:solidFill>
                  <a:srgbClr val="FF0000"/>
                </a:solidFill>
                <a:latin typeface="NikoshBAN" panose="02000000000000000000" pitchFamily="2" charset="0"/>
                <a:cs typeface="NikoshBAN" panose="02000000000000000000" pitchFamily="2" charset="0"/>
              </a:rPr>
              <a:t>।  </a:t>
            </a:r>
            <a:r>
              <a:rPr lang="bn-BD" sz="3200" b="1" dirty="0" smtClean="0">
                <a:solidFill>
                  <a:srgbClr val="FF0000"/>
                </a:solidFill>
                <a:latin typeface="NikoshBAN" panose="02000000000000000000" pitchFamily="2" charset="0"/>
                <a:cs typeface="NikoshBAN" panose="02000000000000000000" pitchFamily="2" charset="0"/>
              </a:rPr>
              <a:t>০৩ পুত্র।</a:t>
            </a:r>
            <a:endParaRPr lang="en-US" sz="3200" b="1" dirty="0">
              <a:solidFill>
                <a:srgbClr val="FF0000"/>
              </a:solidFill>
              <a:latin typeface="NikoshBAN" panose="02000000000000000000" pitchFamily="2" charset="0"/>
              <a:cs typeface="NikoshBAN" panose="02000000000000000000" pitchFamily="2" charset="0"/>
            </a:endParaRPr>
          </a:p>
          <a:p>
            <a:r>
              <a:rPr lang="en-US" sz="3200" b="1" dirty="0" err="1">
                <a:latin typeface="NikoshBAN" panose="02000000000000000000" pitchFamily="2" charset="0"/>
                <a:cs typeface="NikoshBAN" panose="02000000000000000000" pitchFamily="2" charset="0"/>
              </a:rPr>
              <a:t>প্রশ্নঃ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সম্রাট</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ফররূখ শিয়ার কার সহায়তায় ক্ষমতায় বসেছিলেন</a:t>
            </a:r>
            <a:r>
              <a:rPr lang="en-US" sz="3200" b="1"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a:p>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a:t>
            </a:r>
            <a:r>
              <a:rPr lang="en-US" sz="3200" b="1" dirty="0" smtClean="0">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খ। </a:t>
            </a:r>
            <a:r>
              <a:rPr lang="bn-BD" sz="3200" b="1" dirty="0" smtClean="0">
                <a:solidFill>
                  <a:srgbClr val="FF0000"/>
                </a:solidFill>
                <a:latin typeface="NikoshBAN" panose="02000000000000000000" pitchFamily="2" charset="0"/>
                <a:cs typeface="NikoshBAN" panose="02000000000000000000" pitchFamily="2" charset="0"/>
              </a:rPr>
              <a:t>ভ্রাতাদের সহযোগিতায়।  </a:t>
            </a:r>
            <a:r>
              <a:rPr lang="en-US" sz="3200" b="1" dirty="0" smtClean="0">
                <a:solidFill>
                  <a:srgbClr val="FF0000"/>
                </a:solidFill>
                <a:latin typeface="NikoshBAN" panose="02000000000000000000" pitchFamily="2" charset="0"/>
                <a:cs typeface="NikoshBAN" panose="02000000000000000000" pitchFamily="2" charset="0"/>
              </a:rPr>
              <a:t> </a:t>
            </a:r>
            <a:r>
              <a:rPr lang="bn-BD" sz="3200" b="1" dirty="0" smtClean="0">
                <a:solidFill>
                  <a:srgbClr val="FF0000"/>
                </a:solidFill>
                <a:latin typeface="NikoshBAN" panose="02000000000000000000" pitchFamily="2" charset="0"/>
                <a:cs typeface="NikoshBAN" panose="02000000000000000000" pitchFamily="2" charset="0"/>
              </a:rPr>
              <a:t> </a:t>
            </a:r>
            <a:endParaRPr lang="en-US" sz="3200" b="1" dirty="0">
              <a:solidFill>
                <a:srgbClr val="FF0000"/>
              </a:solidFill>
              <a:latin typeface="NikoshBAN" panose="02000000000000000000" pitchFamily="2" charset="0"/>
              <a:cs typeface="NikoshBAN" panose="02000000000000000000" pitchFamily="2" charset="0"/>
            </a:endParaRPr>
          </a:p>
        </p:txBody>
      </p:sp>
      <p:sp>
        <p:nvSpPr>
          <p:cNvPr id="7" name="Oval Callout 6"/>
          <p:cNvSpPr/>
          <p:nvPr/>
        </p:nvSpPr>
        <p:spPr>
          <a:xfrm>
            <a:off x="4447714" y="612558"/>
            <a:ext cx="2121761" cy="923279"/>
          </a:xfrm>
          <a:prstGeom prst="wedgeEllipseCallout">
            <a:avLst>
              <a:gd name="adj1" fmla="val -53800"/>
              <a:gd name="adj2" fmla="val 826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anose="02000000000000000000" pitchFamily="2" charset="0"/>
                <a:cs typeface="NikoshBAN" panose="02000000000000000000" pitchFamily="2" charset="0"/>
              </a:rPr>
              <a:t>প্রশ্নোত্তরে মুঘল সাম্রাজ্যের পতন</a:t>
            </a:r>
            <a:endParaRPr lang="en-GB" sz="2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19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2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2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2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2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375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375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25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2" dur="525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366" y="1491449"/>
            <a:ext cx="6462257" cy="3630967"/>
          </a:xfrm>
          <a:prstGeom prst="rect">
            <a:avLst/>
          </a:prstGeom>
        </p:spPr>
      </p:pic>
    </p:spTree>
    <p:extLst>
      <p:ext uri="{BB962C8B-B14F-4D97-AF65-F5344CB8AC3E}">
        <p14:creationId xmlns:p14="http://schemas.microsoft.com/office/powerpoint/2010/main" val="39906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64" y="757799"/>
            <a:ext cx="3743407" cy="4665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792" y="710754"/>
            <a:ext cx="6187736" cy="47280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1358285" y="5527586"/>
            <a:ext cx="9543494" cy="633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আর্থিক অ-স্বচ্ছলতা ছিল রাজবংশের পতনের অন্যতম কারণ। </a:t>
            </a:r>
            <a:endParaRPr lang="en-GB"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37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710217" y="1242875"/>
            <a:ext cx="3657600" cy="407089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NikoshBAN" panose="02000000000000000000" pitchFamily="2" charset="0"/>
                <a:cs typeface="NikoshBAN" panose="02000000000000000000" pitchFamily="2" charset="0"/>
              </a:rPr>
              <a:t>মোঃ</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আরিফুল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কবির</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প্রভাষক</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ইসলামের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ইতিহাস</a:t>
            </a:r>
            <a:r>
              <a:rPr lang="en-US" sz="2400" dirty="0">
                <a:solidFill>
                  <a:schemeClr val="tx1"/>
                </a:solidFill>
                <a:latin typeface="NikoshBAN" panose="02000000000000000000" pitchFamily="2" charset="0"/>
                <a:cs typeface="NikoshBAN" panose="02000000000000000000" pitchFamily="2" charset="0"/>
              </a:rPr>
              <a:t> ও </a:t>
            </a:r>
            <a:r>
              <a:rPr lang="en-US" sz="2400" dirty="0" err="1">
                <a:solidFill>
                  <a:schemeClr val="tx1"/>
                </a:solidFill>
                <a:latin typeface="NikoshBAN" panose="02000000000000000000" pitchFamily="2" charset="0"/>
                <a:cs typeface="NikoshBAN" panose="02000000000000000000" pitchFamily="2" charset="0"/>
              </a:rPr>
              <a:t>সংস্কৃতি</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চাপুইর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ইসলামিয়া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আলিম</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মাদ্রাসা</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চাপুইর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ভাতশালা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সদর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ব্রাহ্মণবাড়ীয়া</a:t>
            </a:r>
            <a:r>
              <a:rPr lang="en-US" sz="2400" dirty="0">
                <a:solidFill>
                  <a:schemeClr val="tx1"/>
                </a:solidFill>
                <a:latin typeface="NikoshBAN" panose="02000000000000000000" pitchFamily="2" charset="0"/>
                <a:cs typeface="NikoshBAN" panose="02000000000000000000" pitchFamily="2" charset="0"/>
              </a:rPr>
              <a:t>।</a:t>
            </a:r>
          </a:p>
          <a:p>
            <a:r>
              <a:rPr lang="en-US" sz="2400" dirty="0" err="1">
                <a:solidFill>
                  <a:schemeClr val="tx1"/>
                </a:solidFill>
                <a:latin typeface="NikoshBAN" panose="02000000000000000000" pitchFamily="2" charset="0"/>
                <a:cs typeface="NikoshBAN" panose="02000000000000000000" pitchFamily="2" charset="0"/>
              </a:rPr>
              <a:t>ভূতপূর্ব</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পরীক্ষক</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বাংলাদেশ</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মাদ্রাসা</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শিক্ষা</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বোর্ড</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ঢাকা</a:t>
            </a:r>
            <a:r>
              <a:rPr lang="en-US" sz="2400" dirty="0">
                <a:solidFill>
                  <a:schemeClr val="tx1"/>
                </a:solidFill>
                <a:latin typeface="NikoshBAN" panose="02000000000000000000" pitchFamily="2" charset="0"/>
                <a:cs typeface="NikoshBAN" panose="02000000000000000000" pitchFamily="2" charset="0"/>
              </a:rPr>
              <a:t>। </a:t>
            </a:r>
          </a:p>
          <a:p>
            <a:r>
              <a:rPr lang="en-US" sz="2400" dirty="0" err="1">
                <a:solidFill>
                  <a:schemeClr val="tx1"/>
                </a:solidFill>
                <a:latin typeface="NikoshBAN" panose="02000000000000000000" pitchFamily="2" charset="0"/>
                <a:cs typeface="NikoshBAN" panose="02000000000000000000" pitchFamily="2" charset="0"/>
              </a:rPr>
              <a:t>দূরালাপনীঃ</a:t>
            </a:r>
            <a:r>
              <a:rPr lang="en-US" sz="2400" dirty="0">
                <a:solidFill>
                  <a:schemeClr val="tx1"/>
                </a:solidFill>
                <a:latin typeface="NikoshBAN" panose="02000000000000000000" pitchFamily="2" charset="0"/>
                <a:cs typeface="NikoshBAN" panose="02000000000000000000" pitchFamily="2" charset="0"/>
              </a:rPr>
              <a:t> ০১৭৯১০০৭৬৬৭</a:t>
            </a:r>
          </a:p>
          <a:p>
            <a:r>
              <a:rPr lang="en-US" sz="2400" dirty="0">
                <a:solidFill>
                  <a:schemeClr val="tx1"/>
                </a:solidFill>
                <a:latin typeface="Times New Roman" panose="02020603050405020304" pitchFamily="18" charset="0"/>
                <a:cs typeface="Times New Roman" panose="02020603050405020304" pitchFamily="18" charset="0"/>
                <a:hlinkClick r:id="rId2"/>
              </a:rPr>
              <a:t>arifulkabir182@gmail.com</a:t>
            </a:r>
            <a:endParaRPr lang="en-GB" sz="2400" dirty="0"/>
          </a:p>
        </p:txBody>
      </p:sp>
      <p:grpSp>
        <p:nvGrpSpPr>
          <p:cNvPr id="7" name="Group 6"/>
          <p:cNvGrpSpPr/>
          <p:nvPr/>
        </p:nvGrpSpPr>
        <p:grpSpPr>
          <a:xfrm>
            <a:off x="7713378" y="1430713"/>
            <a:ext cx="3829616" cy="3838668"/>
            <a:chOff x="4182701" y="1358020"/>
            <a:chExt cx="3829616" cy="3838668"/>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444" t="2572" r="3371" b="9517"/>
            <a:stretch/>
          </p:blipFill>
          <p:spPr>
            <a:xfrm>
              <a:off x="4182701" y="1358020"/>
              <a:ext cx="3829616" cy="383866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452" y="2209050"/>
              <a:ext cx="1830364" cy="2280628"/>
            </a:xfrm>
            <a:prstGeom prst="rect">
              <a:avLst/>
            </a:prstGeom>
          </p:spPr>
        </p:pic>
      </p:grpSp>
    </p:spTree>
    <p:extLst>
      <p:ext uri="{BB962C8B-B14F-4D97-AF65-F5344CB8AC3E}">
        <p14:creationId xmlns:p14="http://schemas.microsoft.com/office/powerpoint/2010/main" val="385962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50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2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0"/>
                                  </p:stCondLst>
                                  <p:iterate type="lt">
                                    <p:tmPct val="10000"/>
                                  </p:iterate>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500"/>
                                  </p:stCondLst>
                                  <p:iterate type="lt">
                                    <p:tmPct val="10000"/>
                                  </p:iterate>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5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600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5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500"/>
                                  </p:stCondLst>
                                  <p:iterate type="lt">
                                    <p:tmPct val="10000"/>
                                  </p:iterate>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25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0"/>
                                  </p:stCondLst>
                                  <p:iterate type="lt">
                                    <p:tmPct val="10000"/>
                                  </p:iterate>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25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0"/>
                                  </p:stCondLst>
                                  <p:iterate type="lt">
                                    <p:tmPct val="10000"/>
                                  </p:iterate>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25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25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8000"/>
                                  </p:stCondLst>
                                  <p:iterate type="lt">
                                    <p:tmPct val="10000"/>
                                  </p:iterate>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25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53" presetClass="entr" presetSubtype="16" fill="hold" nodeType="withEffect">
                                  <p:stCondLst>
                                    <p:cond delay="1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750" fill="hold"/>
                                        <p:tgtEl>
                                          <p:spTgt spid="7"/>
                                        </p:tgtEl>
                                        <p:attrNameLst>
                                          <p:attrName>ppt_w</p:attrName>
                                        </p:attrNameLst>
                                      </p:cBhvr>
                                      <p:tavLst>
                                        <p:tav tm="0">
                                          <p:val>
                                            <p:fltVal val="0"/>
                                          </p:val>
                                        </p:tav>
                                        <p:tav tm="100000">
                                          <p:val>
                                            <p:strVal val="#ppt_w"/>
                                          </p:val>
                                        </p:tav>
                                      </p:tavLst>
                                    </p:anim>
                                    <p:anim calcmode="lin" valueType="num">
                                      <p:cBhvr>
                                        <p:cTn id="48" dur="750" fill="hold"/>
                                        <p:tgtEl>
                                          <p:spTgt spid="7"/>
                                        </p:tgtEl>
                                        <p:attrNameLst>
                                          <p:attrName>ppt_h</p:attrName>
                                        </p:attrNameLst>
                                      </p:cBhvr>
                                      <p:tavLst>
                                        <p:tav tm="0">
                                          <p:val>
                                            <p:fltVal val="0"/>
                                          </p:val>
                                        </p:tav>
                                        <p:tav tm="100000">
                                          <p:val>
                                            <p:strVal val="#ppt_h"/>
                                          </p:val>
                                        </p:tav>
                                      </p:tavLst>
                                    </p:anim>
                                    <p:animEffect transition="in" filter="fade">
                                      <p:cBhvr>
                                        <p:cTn id="4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06" y="1012057"/>
            <a:ext cx="4854794" cy="38577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100" y="1020936"/>
            <a:ext cx="5663953" cy="3857764"/>
          </a:xfrm>
          <a:prstGeom prst="rect">
            <a:avLst/>
          </a:prstGeom>
        </p:spPr>
      </p:pic>
      <p:sp>
        <p:nvSpPr>
          <p:cNvPr id="8" name="Rounded Rectangle 7"/>
          <p:cNvSpPr/>
          <p:nvPr/>
        </p:nvSpPr>
        <p:spPr>
          <a:xfrm>
            <a:off x="871306" y="4980373"/>
            <a:ext cx="10518747" cy="9321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স্ব-দেশীয় হিন্দু রাজপুতদের মধ্যে পুনর্জাগরণ আরম্ভ ছিল পতনের অন্যতম কারণ।</a:t>
            </a:r>
            <a:endParaRPr lang="en-GB"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05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7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6" name="TextBox 5"/>
          <p:cNvSpPr txBox="1"/>
          <p:nvPr/>
        </p:nvSpPr>
        <p:spPr>
          <a:xfrm>
            <a:off x="5584054" y="2104009"/>
            <a:ext cx="5637321" cy="2585323"/>
          </a:xfrm>
          <a:prstGeom prst="rect">
            <a:avLst/>
          </a:prstGeom>
          <a:noFill/>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মুঘল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সাম্রাজ্যের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পতনের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কারণ</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ছিল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বলে</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তুমি</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মনে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ব্যাখ্যা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কর</a:t>
            </a:r>
            <a:r>
              <a:rPr lang="en-US" sz="5400" dirty="0" smtClean="0">
                <a:latin typeface="NikoshBAN" panose="02000000000000000000" pitchFamily="2" charset="0"/>
                <a:cs typeface="NikoshBAN" panose="02000000000000000000" pitchFamily="2" charset="0"/>
              </a:rPr>
              <a:t>।</a:t>
            </a:r>
            <a:endParaRPr lang="en-GB" sz="5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93" y="1766657"/>
            <a:ext cx="3840095" cy="2876364"/>
          </a:xfrm>
          <a:prstGeom prst="rect">
            <a:avLst/>
          </a:prstGeom>
        </p:spPr>
      </p:pic>
    </p:spTree>
    <p:extLst>
      <p:ext uri="{BB962C8B-B14F-4D97-AF65-F5344CB8AC3E}">
        <p14:creationId xmlns:p14="http://schemas.microsoft.com/office/powerpoint/2010/main" val="39463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5" presetClass="entr" presetSubtype="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992" y="2558946"/>
            <a:ext cx="4094100" cy="3070575"/>
          </a:xfrm>
          <a:prstGeom prst="rect">
            <a:avLst/>
          </a:prstGeom>
          <a:ln w="228600" cap="sq" cmpd="thickThin">
            <a:solidFill>
              <a:srgbClr val="000000"/>
            </a:solidFill>
            <a:prstDash val="solid"/>
            <a:miter lim="800000"/>
          </a:ln>
          <a:effectLst>
            <a:innerShdw blurRad="76200">
              <a:srgbClr val="000000"/>
            </a:innerShdw>
          </a:effectLst>
        </p:spPr>
      </p:pic>
      <p:sp>
        <p:nvSpPr>
          <p:cNvPr id="7" name="Oval Callout 6"/>
          <p:cNvSpPr/>
          <p:nvPr/>
        </p:nvSpPr>
        <p:spPr>
          <a:xfrm>
            <a:off x="763481" y="647368"/>
            <a:ext cx="5873747" cy="2521960"/>
          </a:xfrm>
          <a:prstGeom prst="wedgeEllipseCallout">
            <a:avLst>
              <a:gd name="adj1" fmla="val 53237"/>
              <a:gd name="adj2" fmla="val 103818"/>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মাস্ক পরিধান করি ও শারীরিক দূরত্ব বজায় রাখি</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দেশকে</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ওমিক্রণ</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মুক্ত</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a:t>
            </a:r>
            <a:r>
              <a:rPr lang="bn-BD"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094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51" y="759017"/>
            <a:ext cx="7831248" cy="5317771"/>
          </a:xfrm>
          <a:prstGeom prst="rect">
            <a:avLst/>
          </a:prstGeom>
        </p:spPr>
      </p:pic>
      <p:sp>
        <p:nvSpPr>
          <p:cNvPr id="7" name="TextBox 6"/>
          <p:cNvSpPr txBox="1"/>
          <p:nvPr/>
        </p:nvSpPr>
        <p:spPr>
          <a:xfrm>
            <a:off x="9037032" y="921992"/>
            <a:ext cx="2176876" cy="5016758"/>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algn="ctr"/>
            <a:r>
              <a:rPr lang="bn-BD" sz="4000" dirty="0" smtClean="0">
                <a:latin typeface="NikoshBAN" panose="02000000000000000000" pitchFamily="2" charset="0"/>
                <a:cs typeface="NikoshBAN" panose="02000000000000000000" pitchFamily="2" charset="0"/>
              </a:rPr>
              <a:t>সকলের প্রতি আন্তরিক শুভেচ্ছা ও শুভ কামনা জানিয়ে এখানেই শেষ করলাম।</a:t>
            </a:r>
            <a:endParaRPr lang="en-GB"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82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5"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108" y="1225116"/>
            <a:ext cx="3474284" cy="4357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ounded Rectangle 6"/>
          <p:cNvSpPr/>
          <p:nvPr/>
        </p:nvSpPr>
        <p:spPr>
          <a:xfrm>
            <a:off x="710201" y="1225116"/>
            <a:ext cx="3666490" cy="4332305"/>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a:t>
            </a:r>
            <a:r>
              <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a:t>
            </a:r>
            <a:endParaRPr lang="en-US"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পরিচ্ছেদঃ</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অষ্টম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ঘন্টাঃ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৪৫মি:</a:t>
            </a:r>
            <a:r>
              <a:rPr lang="en-US" sz="32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859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2000"/>
                                  </p:stCondLst>
                                  <p:childTnLst>
                                    <p:set>
                                      <p:cBhvr>
                                        <p:cTn id="10" dur="1" fill="hold">
                                          <p:stCondLst>
                                            <p:cond delay="0"/>
                                          </p:stCondLst>
                                        </p:cTn>
                                        <p:tgtEl>
                                          <p:spTgt spid="7">
                                            <p:bg/>
                                          </p:spTgt>
                                        </p:tgtEl>
                                        <p:attrNameLst>
                                          <p:attrName>style.visibility</p:attrName>
                                        </p:attrNameLst>
                                      </p:cBhvr>
                                      <p:to>
                                        <p:strVal val="visible"/>
                                      </p:to>
                                    </p:set>
                                    <p:anim calcmode="lin" valueType="num">
                                      <p:cBhvr>
                                        <p:cTn id="11" dur="750" fill="hold"/>
                                        <p:tgtEl>
                                          <p:spTgt spid="7">
                                            <p:bg/>
                                          </p:spTgt>
                                        </p:tgtEl>
                                        <p:attrNameLst>
                                          <p:attrName>ppt_w</p:attrName>
                                        </p:attrNameLst>
                                      </p:cBhvr>
                                      <p:tavLst>
                                        <p:tav tm="0">
                                          <p:val>
                                            <p:fltVal val="0"/>
                                          </p:val>
                                        </p:tav>
                                        <p:tav tm="100000">
                                          <p:val>
                                            <p:strVal val="#ppt_w"/>
                                          </p:val>
                                        </p:tav>
                                      </p:tavLst>
                                    </p:anim>
                                    <p:anim calcmode="lin" valueType="num">
                                      <p:cBhvr>
                                        <p:cTn id="12" dur="750" fill="hold"/>
                                        <p:tgtEl>
                                          <p:spTgt spid="7">
                                            <p:bg/>
                                          </p:spTgt>
                                        </p:tgtEl>
                                        <p:attrNameLst>
                                          <p:attrName>ppt_h</p:attrName>
                                        </p:attrNameLst>
                                      </p:cBhvr>
                                      <p:tavLst>
                                        <p:tav tm="0">
                                          <p:val>
                                            <p:fltVal val="0"/>
                                          </p:val>
                                        </p:tav>
                                        <p:tav tm="100000">
                                          <p:val>
                                            <p:strVal val="#ppt_h"/>
                                          </p:val>
                                        </p:tav>
                                      </p:tavLst>
                                    </p:anim>
                                    <p:anim calcmode="lin" valueType="num">
                                      <p:cBhvr>
                                        <p:cTn id="13" dur="75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4" dur="750" fill="hold"/>
                                        <p:tgtEl>
                                          <p:spTgt spid="7">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25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75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75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250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75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75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75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275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75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750" fill="hold"/>
                                        <p:tgtEl>
                                          <p:spTgt spid="7">
                                            <p:txEl>
                                              <p:pRg st="2" end="2"/>
                                            </p:txEl>
                                          </p:spTgt>
                                        </p:tgtEl>
                                        <p:attrNameLst>
                                          <p:attrName>ppt_h</p:attrName>
                                        </p:attrNameLst>
                                      </p:cBhvr>
                                      <p:tavLst>
                                        <p:tav tm="0">
                                          <p:val>
                                            <p:fltVal val="0"/>
                                          </p:val>
                                        </p:tav>
                                        <p:tav tm="100000">
                                          <p:val>
                                            <p:strVal val="#ppt_h"/>
                                          </p:val>
                                        </p:tav>
                                      </p:tavLst>
                                    </p:anim>
                                    <p:anim calcmode="lin" valueType="num">
                                      <p:cBhvr>
                                        <p:cTn id="31" dur="75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75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300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75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750" fill="hold"/>
                                        <p:tgtEl>
                                          <p:spTgt spid="7">
                                            <p:txEl>
                                              <p:pRg st="3" end="3"/>
                                            </p:txEl>
                                          </p:spTgt>
                                        </p:tgtEl>
                                        <p:attrNameLst>
                                          <p:attrName>ppt_h</p:attrName>
                                        </p:attrNameLst>
                                      </p:cBhvr>
                                      <p:tavLst>
                                        <p:tav tm="0">
                                          <p:val>
                                            <p:fltVal val="0"/>
                                          </p:val>
                                        </p:tav>
                                        <p:tav tm="100000">
                                          <p:val>
                                            <p:strVal val="#ppt_h"/>
                                          </p:val>
                                        </p:tav>
                                      </p:tavLst>
                                    </p:anim>
                                    <p:anim calcmode="lin" valueType="num">
                                      <p:cBhvr>
                                        <p:cTn id="37" dur="75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325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p:cTn id="41" dur="750" fill="hold"/>
                                        <p:tgtEl>
                                          <p:spTgt spid="7">
                                            <p:txEl>
                                              <p:pRg st="4" end="4"/>
                                            </p:txEl>
                                          </p:spTgt>
                                        </p:tgtEl>
                                        <p:attrNameLst>
                                          <p:attrName>ppt_w</p:attrName>
                                        </p:attrNameLst>
                                      </p:cBhvr>
                                      <p:tavLst>
                                        <p:tav tm="0">
                                          <p:val>
                                            <p:fltVal val="0"/>
                                          </p:val>
                                        </p:tav>
                                        <p:tav tm="100000">
                                          <p:val>
                                            <p:strVal val="#ppt_w"/>
                                          </p:val>
                                        </p:tav>
                                      </p:tavLst>
                                    </p:anim>
                                    <p:anim calcmode="lin" valueType="num">
                                      <p:cBhvr>
                                        <p:cTn id="42" dur="750" fill="hold"/>
                                        <p:tgtEl>
                                          <p:spTgt spid="7">
                                            <p:txEl>
                                              <p:pRg st="4" end="4"/>
                                            </p:txEl>
                                          </p:spTgt>
                                        </p:tgtEl>
                                        <p:attrNameLst>
                                          <p:attrName>ppt_h</p:attrName>
                                        </p:attrNameLst>
                                      </p:cBhvr>
                                      <p:tavLst>
                                        <p:tav tm="0">
                                          <p:val>
                                            <p:fltVal val="0"/>
                                          </p:val>
                                        </p:tav>
                                        <p:tav tm="100000">
                                          <p:val>
                                            <p:strVal val="#ppt_h"/>
                                          </p:val>
                                        </p:tav>
                                      </p:tavLst>
                                    </p:anim>
                                    <p:anim calcmode="lin" valueType="num">
                                      <p:cBhvr>
                                        <p:cTn id="43" dur="75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75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350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75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73" y="1293210"/>
            <a:ext cx="3817399" cy="38173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094" y="1271613"/>
            <a:ext cx="3741478" cy="3835801"/>
          </a:xfrm>
          <a:prstGeom prst="rect">
            <a:avLst/>
          </a:prstGeom>
        </p:spPr>
      </p:pic>
    </p:spTree>
    <p:extLst>
      <p:ext uri="{BB962C8B-B14F-4D97-AF65-F5344CB8AC3E}">
        <p14:creationId xmlns:p14="http://schemas.microsoft.com/office/powerpoint/2010/main" val="29282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1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85" y="1366052"/>
            <a:ext cx="4220220" cy="38817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426" y="1366052"/>
            <a:ext cx="4456670" cy="3881761"/>
          </a:xfrm>
          <a:prstGeom prst="rect">
            <a:avLst/>
          </a:prstGeom>
        </p:spPr>
      </p:pic>
    </p:spTree>
    <p:extLst>
      <p:ext uri="{BB962C8B-B14F-4D97-AF65-F5344CB8AC3E}">
        <p14:creationId xmlns:p14="http://schemas.microsoft.com/office/powerpoint/2010/main" val="42616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75" y="1174229"/>
            <a:ext cx="4714090" cy="42207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322" y="1174229"/>
            <a:ext cx="5377720" cy="4220715"/>
          </a:xfrm>
          <a:prstGeom prst="rect">
            <a:avLst/>
          </a:prstGeom>
        </p:spPr>
      </p:pic>
    </p:spTree>
    <p:extLst>
      <p:ext uri="{BB962C8B-B14F-4D97-AF65-F5344CB8AC3E}">
        <p14:creationId xmlns:p14="http://schemas.microsoft.com/office/powerpoint/2010/main" val="630585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1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61639"/>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624614" y="1269507"/>
            <a:ext cx="9090734" cy="4075672"/>
          </a:xfrm>
          <a:prstGeom prst="rect">
            <a:avLst/>
          </a:prstGeom>
          <a:noFill/>
        </p:spPr>
        <p:txBody>
          <a:bodyPr wrap="square" rtlCol="0">
            <a:spAutoFit/>
          </a:bodyPr>
          <a:lstStyle/>
          <a:p>
            <a:pPr algn="ctr"/>
            <a:r>
              <a:rPr lang="bn-BD" sz="13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মুঘল রাজবংশের পতনের কারণ।</a:t>
            </a:r>
            <a:endParaRPr lang="en-GB" sz="1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297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618913" y="1686757"/>
            <a:ext cx="6787630" cy="27392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wrap="square">
            <a:spAutoFit/>
          </a:bodyPr>
          <a:lstStyle/>
          <a:p>
            <a:pPr lvl="1"/>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যা যা শিখতে পারবে...</a:t>
            </a:r>
          </a:p>
          <a:p>
            <a:pPr marL="914400" lvl="1" indent="-457200">
              <a:buFont typeface="Wingdings" panose="05000000000000000000" pitchFamily="2" charset="2"/>
              <a:buChar char="§"/>
            </a:pP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সাম্রাজ্যের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পতন</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বুঝতে</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914400" lvl="1" indent="-457200">
              <a:buFont typeface="Wingdings" panose="05000000000000000000" pitchFamily="2" charset="2"/>
              <a:buChar char="§"/>
            </a:pP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সাম্রাজ্যের</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পতন</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কেন হয়েছিল? তা চিত্রায়িত করতে পারবে;  </a:t>
            </a:r>
          </a:p>
          <a:p>
            <a:pPr marL="914400" lvl="1" indent="-457200">
              <a:buFont typeface="Wingdings" panose="05000000000000000000" pitchFamily="2" charset="2"/>
              <a:buChar char="§"/>
            </a:pP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মুঘল সাম্রাজ্যের পরবর্তী শাসকরা বিলাসী ও অযোগ্য ছিল সে</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সম্পর্কে সঠিক ধারণা লাভ করবে</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340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5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5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25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50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883" y="435006"/>
            <a:ext cx="11310152" cy="5983549"/>
            <a:chOff x="443883" y="435006"/>
            <a:chExt cx="11310152" cy="5983549"/>
          </a:xfrm>
        </p:grpSpPr>
        <p:sp>
          <p:nvSpPr>
            <p:cNvPr id="2" name="Rectangle 1"/>
            <p:cNvSpPr/>
            <p:nvPr/>
          </p:nvSpPr>
          <p:spPr>
            <a:xfrm>
              <a:off x="443883" y="435006"/>
              <a:ext cx="11310152" cy="5983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243528" y="1766657"/>
              <a:ext cx="3533312" cy="30805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48070" y="585926"/>
              <a:ext cx="10937289" cy="5663954"/>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580" y="1147620"/>
            <a:ext cx="5506126" cy="36640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88" y="1147620"/>
            <a:ext cx="5246592" cy="3664078"/>
          </a:xfrm>
          <a:prstGeom prst="rect">
            <a:avLst/>
          </a:prstGeom>
        </p:spPr>
      </p:pic>
      <p:sp>
        <p:nvSpPr>
          <p:cNvPr id="8" name="Rounded Rectangle 7"/>
          <p:cNvSpPr/>
          <p:nvPr/>
        </p:nvSpPr>
        <p:spPr>
          <a:xfrm>
            <a:off x="734988" y="4864964"/>
            <a:ext cx="10752718" cy="90552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অযোগ্য উত্তরাধিকারীগণ কি করবে বুঝতে না পেরে ভগ্ন হৃদয়ে উপনীত।</a:t>
            </a:r>
            <a:endParaRPr lang="en-GB"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97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372</TotalTime>
  <Words>540</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Corbel</vt:lpstr>
      <vt:lpstr>NikoshBAN</vt:lpstr>
      <vt:lpstr>Times New Roman</vt:lpstr>
      <vt:lpstr>Vrinda</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99</cp:revision>
  <dcterms:created xsi:type="dcterms:W3CDTF">2021-12-25T01:59:42Z</dcterms:created>
  <dcterms:modified xsi:type="dcterms:W3CDTF">2022-01-02T17:29:04Z</dcterms:modified>
</cp:coreProperties>
</file>