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6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9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0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2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3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4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4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FE2D-C104-497F-87D0-824D044E7B21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09FE-97AB-4E1D-A74E-AF35B028E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6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617837" y="-54317"/>
            <a:ext cx="10392033" cy="226128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rgbClr val="FF0000"/>
                </a:solidFill>
              </a:rPr>
              <a:t>শুভেচ্ছা সকল কে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38" y="2206969"/>
            <a:ext cx="10392032" cy="465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60638" y="0"/>
            <a:ext cx="12031362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 smtClean="0">
                <a:solidFill>
                  <a:srgbClr val="002060"/>
                </a:solidFill>
              </a:rPr>
              <a:t>দলীয় কাজ</a:t>
            </a:r>
            <a:r>
              <a:rPr lang="en-SG" b="1" dirty="0" smtClean="0">
                <a:solidFill>
                  <a:srgbClr val="002060"/>
                </a:solidFill>
              </a:rPr>
              <a:t/>
            </a:r>
            <a:br>
              <a:rPr lang="en-SG" b="1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7200" dirty="0" smtClean="0"/>
              <a:t>কী কাজ করলে আল্লাহর নৈকট্য লাভ করা যায়,কবিতার আলোকে লিখ।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6473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247135"/>
            <a:ext cx="12192000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 smtClean="0">
                <a:solidFill>
                  <a:srgbClr val="FF0000"/>
                </a:solidFill>
              </a:rPr>
              <a:t>মূল্যায়ন (মৌখিক জিজ্ঞাসা)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ownload (68).jf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81417" y="2271456"/>
            <a:ext cx="6376086" cy="3153568"/>
          </a:xfrm>
          <a:prstGeom prst="ellipse">
            <a:avLst/>
          </a:prstGeom>
          <a:ln w="63500" cap="rnd">
            <a:solidFill>
              <a:schemeClr val="accent6">
                <a:lumMod val="9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9531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0" y="135924"/>
            <a:ext cx="12192000" cy="672207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 smtClean="0">
                <a:solidFill>
                  <a:srgbClr val="FF0000"/>
                </a:solidFill>
              </a:rPr>
              <a:t>বাড়ীর কাজ</a:t>
            </a:r>
            <a:r>
              <a:rPr lang="en-SG" b="1" dirty="0" smtClean="0">
                <a:solidFill>
                  <a:srgbClr val="FF0000"/>
                </a:solidFill>
              </a:rPr>
              <a:t/>
            </a:r>
            <a:br>
              <a:rPr lang="en-SG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1051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 smtClean="0"/>
              <a:t>প্রশ্নঃ মানুষ</a:t>
            </a:r>
            <a:r>
              <a:rPr lang="bn-IN" sz="3600" b="1" dirty="0" smtClean="0"/>
              <a:t> </a:t>
            </a:r>
            <a:r>
              <a:rPr lang="bn-BD" sz="3600" b="1" dirty="0" smtClean="0"/>
              <a:t>কবিতায় ধর্ম নিরপেক্ষতা ও সাম্যবাদের যে পরিচয় পাওয়া </a:t>
            </a:r>
          </a:p>
          <a:p>
            <a:r>
              <a:rPr lang="bn-BD" sz="3600" b="1" dirty="0" smtClean="0"/>
              <a:t>   যায় তা তোমার নিজের ভাষায় লিখ।</a:t>
            </a:r>
            <a:endParaRPr lang="en-SG" b="1" dirty="0"/>
          </a:p>
        </p:txBody>
      </p:sp>
    </p:spTree>
    <p:extLst>
      <p:ext uri="{BB962C8B-B14F-4D97-AF65-F5344CB8AC3E}">
        <p14:creationId xmlns:p14="http://schemas.microsoft.com/office/powerpoint/2010/main" val="327574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b="1" dirty="0" smtClean="0">
                <a:solidFill>
                  <a:srgbClr val="002060"/>
                </a:solidFill>
              </a:rPr>
              <a:t>সকলকে </a:t>
            </a:r>
            <a:br>
              <a:rPr lang="bn-BD" b="1" dirty="0" smtClean="0">
                <a:solidFill>
                  <a:srgbClr val="002060"/>
                </a:solidFill>
              </a:rPr>
            </a:br>
            <a:r>
              <a:rPr lang="bn-BD" b="1" dirty="0" smtClean="0">
                <a:solidFill>
                  <a:srgbClr val="002060"/>
                </a:solidFill>
              </a:rPr>
              <a:t>ধন্যবা</a:t>
            </a:r>
            <a:r>
              <a:rPr lang="en-US" b="1" dirty="0" smtClean="0">
                <a:solidFill>
                  <a:srgbClr val="002060"/>
                </a:solidFill>
              </a:rPr>
              <a:t>দ</a:t>
            </a:r>
            <a:r>
              <a:rPr lang="en-SG" b="1" dirty="0" smtClean="0">
                <a:solidFill>
                  <a:srgbClr val="002060"/>
                </a:solidFill>
              </a:rPr>
              <a:t/>
            </a:r>
            <a:br>
              <a:rPr lang="en-SG" b="1" dirty="0" smtClean="0">
                <a:solidFill>
                  <a:srgbClr val="002060"/>
                </a:solidFill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13" y="1359243"/>
            <a:ext cx="9131643" cy="5325762"/>
          </a:xfrm>
        </p:spPr>
      </p:pic>
    </p:spTree>
    <p:extLst>
      <p:ext uri="{BB962C8B-B14F-4D97-AF65-F5344CB8AC3E}">
        <p14:creationId xmlns:p14="http://schemas.microsoft.com/office/powerpoint/2010/main" val="6743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-135925" y="33745"/>
            <a:ext cx="12121978" cy="7858898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1257300"/>
            <a:ext cx="2716169" cy="30539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6611336" cy="3811588"/>
          </a:xfrm>
        </p:spPr>
        <p:txBody>
          <a:bodyPr>
            <a:noAutofit/>
          </a:bodyPr>
          <a:lstStyle/>
          <a:p>
            <a:r>
              <a:rPr lang="bn-IN" sz="3600" dirty="0" smtClean="0"/>
              <a:t>বরাত হোসেন,</a:t>
            </a:r>
          </a:p>
          <a:p>
            <a:r>
              <a:rPr lang="bn-IN" sz="3600" dirty="0" smtClean="0"/>
              <a:t>সহকারী শিক্ষক,</a:t>
            </a:r>
          </a:p>
          <a:p>
            <a:r>
              <a:rPr lang="bn-IN" sz="3600" dirty="0" smtClean="0"/>
              <a:t>মিয়ারহাট উচ্চ বিদ্যালয়,</a:t>
            </a:r>
          </a:p>
          <a:p>
            <a:r>
              <a:rPr lang="bn-IN" sz="3600" dirty="0" smtClean="0"/>
              <a:t>কলকিনি,মাদারীপুর</a:t>
            </a:r>
          </a:p>
          <a:p>
            <a:r>
              <a:rPr lang="bn-IN" sz="3600" dirty="0" smtClean="0"/>
              <a:t>০১৭১৭৩৮৮৭৯৫৬</a:t>
            </a:r>
          </a:p>
          <a:p>
            <a:r>
              <a:rPr lang="en-US" sz="3600" dirty="0" smtClean="0"/>
              <a:t>Email- : hossainbarat@gmail.com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920681" y="2446638"/>
            <a:ext cx="628958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দশম শ্রেণি</a:t>
            </a:r>
          </a:p>
          <a:p>
            <a:r>
              <a:rPr lang="bn-IN" sz="4800" dirty="0" smtClean="0"/>
              <a:t>বাংলা</a:t>
            </a:r>
          </a:p>
          <a:p>
            <a:r>
              <a:rPr lang="bn-IN" sz="4800" dirty="0" smtClean="0"/>
              <a:t>কবিতা</a:t>
            </a:r>
          </a:p>
          <a:p>
            <a:r>
              <a:rPr lang="bn-IN" sz="4800" dirty="0" smtClean="0"/>
              <a:t>মানুষ</a:t>
            </a:r>
          </a:p>
          <a:p>
            <a:r>
              <a:rPr lang="bn-IN" sz="4800" dirty="0" smtClean="0"/>
              <a:t>তারিখঃ ১৯/০১/২২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2437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12192000" cy="6944497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693712" y="149803"/>
            <a:ext cx="4286280" cy="1143008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rgbClr val="7030A0"/>
                </a:solidFill>
              </a:rPr>
              <a:t>পাঠ উপস্থাপন  </a:t>
            </a:r>
          </a:p>
          <a:p>
            <a:pPr algn="ctr"/>
            <a:r>
              <a:rPr lang="bn-BD" sz="2400" b="1" dirty="0">
                <a:solidFill>
                  <a:srgbClr val="7030A0"/>
                </a:solidFill>
              </a:rPr>
              <a:t>(মৌখিক জিজ্ঞাসা)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download (99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986312"/>
            <a:ext cx="6228263" cy="3499493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889207" y="1072300"/>
            <a:ext cx="1915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ছবিতে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দে</a:t>
            </a:r>
            <a:r>
              <a:rPr lang="bn-IN" sz="3200" dirty="0" smtClean="0"/>
              <a:t>খা</a:t>
            </a:r>
            <a:r>
              <a:rPr lang="en-US" sz="3200" dirty="0" smtClean="0"/>
              <a:t> </a:t>
            </a:r>
            <a:r>
              <a:rPr lang="en-US" sz="3200" dirty="0" err="1" smtClean="0"/>
              <a:t>যায়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48930" y="6030485"/>
            <a:ext cx="74387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বিভিন্ন ধর্মের মানুষের মধ্যে বন্ধুত্ব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154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34778" y="111211"/>
            <a:ext cx="12183762" cy="6907427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10681" y="111211"/>
            <a:ext cx="8081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পাঠ শিরোনাম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6184" y="1495168"/>
            <a:ext cx="74140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solidFill>
                  <a:srgbClr val="FF0000"/>
                </a:solidFill>
              </a:rPr>
              <a:t>মানুষ</a:t>
            </a:r>
          </a:p>
          <a:p>
            <a:r>
              <a:rPr lang="en-US" sz="4000" dirty="0" smtClean="0"/>
              <a:t>                                </a:t>
            </a:r>
            <a:r>
              <a:rPr lang="bn-IN" sz="4000" dirty="0" smtClean="0">
                <a:solidFill>
                  <a:srgbClr val="002060"/>
                </a:solidFill>
              </a:rPr>
              <a:t>কাজী </a:t>
            </a:r>
            <a:r>
              <a:rPr lang="bn-IN" sz="4000" dirty="0" smtClean="0">
                <a:solidFill>
                  <a:srgbClr val="002060"/>
                </a:solidFill>
              </a:rPr>
              <a:t>নজরুল ইসলাম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07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37070"/>
            <a:ext cx="12192000" cy="6882714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48033" y="948690"/>
            <a:ext cx="81678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</a:rPr>
              <a:t>এই পাঠ শেষে শিক্ষার্থীরা-----</a:t>
            </a:r>
          </a:p>
          <a:p>
            <a:r>
              <a:rPr lang="bn-IN" sz="6000" dirty="0" smtClean="0">
                <a:solidFill>
                  <a:srgbClr val="002060"/>
                </a:solidFill>
              </a:rPr>
              <a:t>কবি পরিচিতি বলতে পারবে।</a:t>
            </a:r>
          </a:p>
          <a:p>
            <a:r>
              <a:rPr lang="bn-IN" sz="6000" dirty="0" smtClean="0">
                <a:solidFill>
                  <a:srgbClr val="002060"/>
                </a:solidFill>
              </a:rPr>
              <a:t>নতুন শব্দের অর্থ বলতে পারবে।</a:t>
            </a:r>
          </a:p>
          <a:p>
            <a:r>
              <a:rPr lang="bn-BD" sz="6000" b="1" dirty="0" smtClean="0">
                <a:solidFill>
                  <a:srgbClr val="002060"/>
                </a:solidFill>
              </a:rPr>
              <a:t>ধর্ম, বর্ণ, জাতিভেদের বাহিরে মানুষের প্রকৃত পরিচয় সম্পর্কে জানতে পারবে।</a:t>
            </a:r>
            <a:endParaRPr lang="en-SG" sz="6000" b="1" dirty="0" smtClean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64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3016449" y="75029"/>
            <a:ext cx="4429156" cy="857256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2800" b="1" dirty="0">
                <a:solidFill>
                  <a:srgbClr val="7030A0"/>
                </a:solidFill>
              </a:rPr>
              <a:t>কবি পরিচিতি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23474" y="1229310"/>
            <a:ext cx="1785950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dirty="0"/>
              <a:t>মৃত্যুঃ </a:t>
            </a:r>
          </a:p>
          <a:p>
            <a:pPr algn="ctr"/>
            <a:r>
              <a:rPr lang="bn-BD" dirty="0"/>
              <a:t>১৯৭৬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38052" y="1019058"/>
            <a:ext cx="1785950" cy="1643074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solidFill>
                  <a:srgbClr val="002060"/>
                </a:solidFill>
              </a:rPr>
              <a:t>জন্মঃ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১৮৯৯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93368" y="1601983"/>
            <a:ext cx="1714512" cy="1643074"/>
          </a:xfrm>
          <a:prstGeom prst="ellipse">
            <a:avLst/>
          </a:prstGeom>
          <a:solidFill>
            <a:schemeClr val="accent6">
              <a:lumMod val="9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solidFill>
                  <a:srgbClr val="002060"/>
                </a:solidFill>
              </a:rPr>
              <a:t>বর্ধমান জেলার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চুরুলিয়া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গ্রামে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393368" y="5185701"/>
            <a:ext cx="1785950" cy="171451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solidFill>
                  <a:srgbClr val="00B0F0"/>
                </a:solidFill>
              </a:rPr>
              <a:t>সাহিত্য </a:t>
            </a:r>
          </a:p>
          <a:p>
            <a:pPr algn="ctr"/>
            <a:r>
              <a:rPr lang="bn-BD" b="1" dirty="0">
                <a:solidFill>
                  <a:srgbClr val="00B0F0"/>
                </a:solidFill>
              </a:rPr>
              <a:t>সাধনা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267928" y="4556540"/>
            <a:ext cx="1785950" cy="164307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dirty="0"/>
              <a:t>কাব্যগ্রন্থ, </a:t>
            </a:r>
          </a:p>
          <a:p>
            <a:pPr algn="ctr"/>
            <a:r>
              <a:rPr lang="bn-BD" dirty="0"/>
              <a:t>উপন্যা্‌স, </a:t>
            </a:r>
          </a:p>
          <a:p>
            <a:pPr algn="ctr"/>
            <a:r>
              <a:rPr lang="bn-BD" dirty="0"/>
              <a:t>নাটক, </a:t>
            </a:r>
          </a:p>
          <a:p>
            <a:pPr algn="ctr"/>
            <a:r>
              <a:rPr lang="bn-BD" dirty="0"/>
              <a:t>প্রবন্ধ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767516" y="3358123"/>
            <a:ext cx="1785950" cy="1714512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solidFill>
                  <a:srgbClr val="002060"/>
                </a:solidFill>
              </a:rPr>
              <a:t>গানের সংকলন,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সম্পাদিত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পত্রিকা।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92929" y="5342358"/>
            <a:ext cx="1785950" cy="1714512"/>
          </a:xfrm>
          <a:prstGeom prst="ellipse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b="1" dirty="0">
                <a:solidFill>
                  <a:srgbClr val="002060"/>
                </a:solidFill>
              </a:rPr>
              <a:t>গানের সংকলন,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সম্পাদিত </a:t>
            </a:r>
          </a:p>
          <a:p>
            <a:pPr algn="ctr"/>
            <a:r>
              <a:rPr lang="bn-BD" b="1" dirty="0">
                <a:solidFill>
                  <a:srgbClr val="002060"/>
                </a:solidFill>
              </a:rPr>
              <a:t>পত্রিকা।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6" name="Picture 15" descr="download (70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312" y="2759863"/>
            <a:ext cx="2459185" cy="246942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Oval 16"/>
          <p:cNvSpPr/>
          <p:nvPr/>
        </p:nvSpPr>
        <p:spPr>
          <a:xfrm>
            <a:off x="1762692" y="2859959"/>
            <a:ext cx="1857388" cy="164307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জগত্তারিনী স্বর্ণপদক, </a:t>
            </a:r>
          </a:p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জাতীয় কবির </a:t>
            </a:r>
          </a:p>
          <a:p>
            <a:pPr algn="ctr"/>
            <a:r>
              <a:rPr lang="bn-BD" dirty="0">
                <a:solidFill>
                  <a:schemeClr val="tx1">
                    <a:lumMod val="95000"/>
                    <a:lumOff val="5000"/>
                  </a:schemeClr>
                </a:solidFill>
              </a:rPr>
              <a:t>মর্যাদা।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14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9" grpId="0" animBg="1"/>
      <p:bldP spid="12" grpId="0" animBg="1"/>
      <p:bldP spid="14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evel 10"/>
          <p:cNvSpPr/>
          <p:nvPr/>
        </p:nvSpPr>
        <p:spPr>
          <a:xfrm>
            <a:off x="-86497" y="0"/>
            <a:ext cx="12480324" cy="7018638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89686" y="885041"/>
            <a:ext cx="84273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/>
              <a:t>শব্দার্থঃ</a:t>
            </a:r>
          </a:p>
          <a:p>
            <a:r>
              <a:rPr lang="bn-IN" sz="6000" dirty="0" smtClean="0"/>
              <a:t>                                                   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211" y="891806"/>
            <a:ext cx="2683378" cy="18928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05135" y="1838227"/>
            <a:ext cx="19400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/>
              <a:t>সমান</a:t>
            </a:r>
            <a:endParaRPr lang="en-US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1136822" y="3439710"/>
            <a:ext cx="28296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ভুখারি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7339914" y="3423276"/>
            <a:ext cx="4707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ক্ষুধার্থ ব্যক্তি 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548" y="2873641"/>
            <a:ext cx="2713978" cy="19557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521" y="4936183"/>
            <a:ext cx="3070264" cy="19516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54057" y="5394424"/>
            <a:ext cx="3039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পুরুত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7465797" y="5040481"/>
            <a:ext cx="4139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পুরোহিত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36822" y="1950311"/>
            <a:ext cx="193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dirty="0"/>
              <a:t> </a:t>
            </a:r>
            <a:r>
              <a:rPr lang="as-IN" sz="5400" dirty="0"/>
              <a:t>সাম্য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2030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9" grpId="0"/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0" y="0"/>
            <a:ext cx="12192000" cy="809367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948"/>
            <a:ext cx="10515600" cy="697556"/>
          </a:xfrm>
        </p:spPr>
        <p:txBody>
          <a:bodyPr>
            <a:normAutofit/>
          </a:bodyPr>
          <a:lstStyle/>
          <a:p>
            <a:pPr algn="ctr"/>
            <a:r>
              <a:rPr lang="bn-IN" dirty="0" smtClean="0"/>
              <a:t>পাঠ বিশ্লেষণ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4611" y="2878827"/>
            <a:ext cx="1873078" cy="994118"/>
          </a:xfrm>
          <a:prstGeom prst="rect">
            <a:avLst/>
          </a:prstGeom>
          <a:solidFill>
            <a:schemeClr val="accent6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7030A0"/>
                </a:solidFill>
              </a:rPr>
              <a:t>সরব পাঠ</a:t>
            </a:r>
            <a:endParaRPr lang="en-US" sz="3200" b="1" dirty="0">
              <a:solidFill>
                <a:srgbClr val="7030A0"/>
              </a:solidFill>
            </a:endParaRPr>
          </a:p>
        </p:txBody>
      </p:sp>
      <p:pic>
        <p:nvPicPr>
          <p:cNvPr id="5" name="Picture 4" descr="images (43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092" y="4480442"/>
            <a:ext cx="3707519" cy="21365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284611" y="1127659"/>
            <a:ext cx="34598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7030A0"/>
                </a:solidFill>
              </a:rPr>
              <a:t>আদর্শ পাঠ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  <p:pic>
        <p:nvPicPr>
          <p:cNvPr id="7" name="Picture 6" descr="download (67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7549" y="1351561"/>
            <a:ext cx="3356902" cy="2674322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43542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35924" y="0"/>
            <a:ext cx="12056076" cy="6858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b="1" dirty="0" smtClean="0">
                <a:solidFill>
                  <a:schemeClr val="tx1"/>
                </a:solidFill>
              </a:rPr>
              <a:t>একক কাজ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7200" dirty="0" smtClean="0"/>
              <a:t>কবি কতসালে জন্ম গ্রহণ করেণ?</a:t>
            </a:r>
          </a:p>
          <a:p>
            <a:r>
              <a:rPr lang="bn-IN" sz="7200" dirty="0" smtClean="0"/>
              <a:t>সাম্য অর্থ কী?</a:t>
            </a:r>
          </a:p>
          <a:p>
            <a:r>
              <a:rPr lang="bn-IN" sz="7200" dirty="0" smtClean="0"/>
              <a:t>মুসাফিরের বয়স কত?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62659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187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 বিশ্লেষণ</vt:lpstr>
      <vt:lpstr>একক কাজ </vt:lpstr>
      <vt:lpstr>দলীয় কাজ </vt:lpstr>
      <vt:lpstr>মূল্যায়ন (মৌখিক জিজ্ঞাসা) </vt:lpstr>
      <vt:lpstr>বাড়ীর কাজ </vt:lpstr>
      <vt:lpstr>সকলকে 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</dc:creator>
  <cp:lastModifiedBy>mp</cp:lastModifiedBy>
  <cp:revision>15</cp:revision>
  <dcterms:created xsi:type="dcterms:W3CDTF">2022-01-19T09:05:53Z</dcterms:created>
  <dcterms:modified xsi:type="dcterms:W3CDTF">2022-01-21T09:58:25Z</dcterms:modified>
</cp:coreProperties>
</file>