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3FDFC"/>
    <a:srgbClr val="66FFFF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gital cont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05000"/>
            <a:ext cx="7086600" cy="40385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0" y="609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                              </a:t>
            </a:r>
            <a:r>
              <a:rPr lang="en-US" sz="8000" dirty="0" err="1" smtClean="0">
                <a:solidFill>
                  <a:srgbClr val="0070C0"/>
                </a:solidFill>
              </a:rPr>
              <a:t>স্বাগতম</a:t>
            </a:r>
            <a:endParaRPr lang="en-US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2133600" cy="584775"/>
          </a:xfrm>
          <a:prstGeom prst="homePlate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8017627" cy="267765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অনুক্রম ও ধারা বলতে কী বুঝ ?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 সমান্তর ধারা কী?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সমান্তর ধারার 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ও 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সংখ্যক পদের সমষ্টি নির্ণয়ের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সূত্রটি লিখ।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ঘ ) 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2+4+6+8+</a:t>
            </a:r>
            <a:r>
              <a:rPr lang="bn-BD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- - - - - - -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ধারাটির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15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ক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3505200" cy="646331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8420954" cy="4062651"/>
          </a:xfrm>
          <a:prstGeom prst="rect">
            <a:avLst/>
          </a:prstGeom>
          <a:solidFill>
            <a:srgbClr val="D3FDF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কোনো সমান্তর ধারার দুইটি নির্দিষ্ট পদ,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m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m²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n².</a:t>
            </a:r>
            <a:endParaRPr lang="bn-BD" sz="2400" dirty="0" smtClean="0">
              <a:solidFill>
                <a:srgbClr val="00B0F0"/>
              </a:solidFill>
              <a:latin typeface="Arial Unicode MS"/>
              <a:ea typeface="Arial Unicode MS"/>
              <a:cs typeface="Arial Unicode MS"/>
            </a:endParaRP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ক)</a:t>
            </a:r>
            <a:r>
              <a:rPr lang="bn-BD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ধারাটির প্রথম পদ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এবং সাধারণ অন্তর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d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ধরে উদ্দীপকের আলোকে </a:t>
            </a: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দুইটি সমীকরণ গঠন কর । </a:t>
            </a: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খ) ধারাটির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m+n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নির্ণয় কর। </a:t>
            </a: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গ ) প্রমাণ করযে, ধারাটির প্রথম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m+n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সংখ্যক পদের সমষ্টি</a:t>
            </a:r>
          </a:p>
          <a:p>
            <a:endParaRPr lang="bn-BD" sz="2400" dirty="0" smtClean="0">
              <a:solidFill>
                <a:srgbClr val="00B0F0"/>
              </a:solidFill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=          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(m²+n²+m+n)</a:t>
            </a:r>
            <a:endParaRPr lang="bn-BD" sz="2400" dirty="0" smtClean="0">
              <a:solidFill>
                <a:srgbClr val="00B0F0"/>
              </a:solidFill>
              <a:latin typeface="Arial Unicode MS"/>
              <a:ea typeface="Arial Unicode MS"/>
              <a:cs typeface="Arial Unicode MS"/>
            </a:endParaRPr>
          </a:p>
          <a:p>
            <a:endParaRPr lang="bn-BD" sz="24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010400" cy="3581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14400" y="685800"/>
            <a:ext cx="6858000" cy="584775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0" y="3429000"/>
            <a:ext cx="3977640" cy="3429000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শিক্ষক পরিচিতি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আনারুল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2000" smtClean="0">
                <a:latin typeface="NikoshBAN" pitchFamily="2" charset="0"/>
                <a:cs typeface="NikoshBAN" pitchFamily="2" charset="0"/>
              </a:rPr>
              <a:t>কোশাষ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বহুমুখী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নন্দীগ্রাম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মোবাইল নং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০১৭২৬২৫৮৪৯৬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3429000"/>
            <a:ext cx="3974592" cy="3429000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পাঠ পরিচিতি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নবম শ্রেণি 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(13.1)</a:t>
            </a:r>
            <a:endParaRPr lang="bn-BD" sz="2000" dirty="0" smtClean="0">
              <a:latin typeface="Arial Unicode MS"/>
              <a:ea typeface="Arial Unicode MS"/>
              <a:cs typeface="Arial Unicode MS"/>
            </a:endParaRPr>
          </a:p>
          <a:p>
            <a:pPr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আজকের পাঠঃ অনুক্রম ও ধারা 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০ মিনিট </a:t>
            </a: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017262584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1981200" cy="1828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uiExpand="1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04800"/>
            <a:ext cx="8458200" cy="1015663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9144000" cy="353943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---------- 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অনুক্রম ও ধারা কী তা বলতে পারবে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সমান্তর ব্যাখ্যা করতে পারবে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সমান্তর ধারার নির্দিষ্টতম পদ  ও নির্দিষ্ট সংখ্যক পদের সমষ্টি 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নির্ণয়ের সূত্র গঠন করতে পারবে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ঘ) সূত্র প্রয়োগ করে গাণিতিক সমস্যার সমাধান করতে পারবে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04800"/>
            <a:ext cx="2133600" cy="52322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লক্ষ্যকরিঃ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90600"/>
            <a:ext cx="1676400" cy="1057275"/>
          </a:xfrm>
          <a:prstGeom prst="rect">
            <a:avLst/>
          </a:prstGeom>
        </p:spPr>
      </p:pic>
      <p:pic>
        <p:nvPicPr>
          <p:cNvPr id="9" name="Picture 8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066800"/>
            <a:ext cx="1295400" cy="816986"/>
          </a:xfrm>
          <a:prstGeom prst="rect">
            <a:avLst/>
          </a:prstGeom>
        </p:spPr>
      </p:pic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52400"/>
            <a:ext cx="1371600" cy="865043"/>
          </a:xfrm>
          <a:prstGeom prst="rect">
            <a:avLst/>
          </a:prstGeom>
        </p:spPr>
      </p:pic>
      <p:pic>
        <p:nvPicPr>
          <p:cNvPr id="11" name="Picture 10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04800"/>
            <a:ext cx="1434757" cy="904875"/>
          </a:xfrm>
          <a:prstGeom prst="rect">
            <a:avLst/>
          </a:prstGeom>
        </p:spPr>
      </p:pic>
      <p:pic>
        <p:nvPicPr>
          <p:cNvPr id="14" name="Picture 1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05000"/>
            <a:ext cx="1340022" cy="845127"/>
          </a:xfrm>
          <a:prstGeom prst="rect">
            <a:avLst/>
          </a:prstGeom>
        </p:spPr>
      </p:pic>
      <p:pic>
        <p:nvPicPr>
          <p:cNvPr id="15" name="Picture 1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076" y="2514600"/>
            <a:ext cx="1208217" cy="762000"/>
          </a:xfrm>
          <a:prstGeom prst="rect">
            <a:avLst/>
          </a:prstGeom>
        </p:spPr>
      </p:pic>
      <p:pic>
        <p:nvPicPr>
          <p:cNvPr id="16" name="Picture 15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752600"/>
            <a:ext cx="1143000" cy="720869"/>
          </a:xfrm>
          <a:prstGeom prst="rect">
            <a:avLst/>
          </a:prstGeom>
        </p:spPr>
      </p:pic>
      <p:pic>
        <p:nvPicPr>
          <p:cNvPr id="17" name="Picture 1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990600"/>
            <a:ext cx="1143000" cy="720869"/>
          </a:xfrm>
          <a:prstGeom prst="rect">
            <a:avLst/>
          </a:prstGeom>
        </p:spPr>
      </p:pic>
      <p:pic>
        <p:nvPicPr>
          <p:cNvPr id="18" name="Picture 17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52400"/>
            <a:ext cx="1143000" cy="72086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600" y="2743200"/>
            <a:ext cx="6096000" cy="1846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 ভাবে,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- ইত্যাদি একটি নিয়ম মেনে চলেছে। এভাবে , কতকগুলো সংখ্যা বা রাশি যদি কোনো নিয়ম মেনে চলে তবে  তাকে কী বলে বলতে পারো?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371600"/>
            <a:ext cx="1434757" cy="904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629400" y="3429000"/>
            <a:ext cx="2514600" cy="1039356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অনুক্রম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1" y="4800600"/>
            <a:ext cx="4876799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 যদি অনুক্রমের পদ গুলো  পরপর যোগ </a:t>
            </a:r>
            <a:r>
              <a:rPr lang="en-US" sz="2400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(+)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চিহ্ন দ্বারা যুক্ত করা হয় ,অর্থাৎ  </a:t>
            </a:r>
            <a:r>
              <a:rPr lang="en-US" sz="2400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2+4+6+8+---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এভাবে লেখা হয় তবে তাকে কী বলে বলতে পারো?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1601" y="4876800"/>
            <a:ext cx="2133600" cy="1650742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ধারা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7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8229600" cy="92333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 আজকের পাঠঃ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8305800" cy="2017574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অনুক্রমও  ধারা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1752600" cy="52322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অনুক্রমঃ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33400"/>
            <a:ext cx="7162801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কতক গুলো সংখ্যা বা রাশি যদি এমন ভাবে সাজানো হয় যে ,তার পূর্বের রাশি ও পরের রাশির সাথে একটি বিশেষ নিয়ম মেনে চলে , তবে তাকে অনুক্রম বলে। যেমন---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1,2,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3,4,-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 - - - 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একটি অনুক্রম । 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আবার , 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,- - - - - - </a:t>
            </a:r>
            <a:r>
              <a:rPr lang="en-US" sz="2400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2n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একটি অনুক্রম ।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1752600" cy="52322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ধারাঃ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743200"/>
            <a:ext cx="71628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কোনো অনুক্রমের পদ গুলো পরপর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+</a:t>
            </a:r>
            <a:r>
              <a:rPr lang="bn-BD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চিহ্ন দ্বারা যুক্ত করলে তাকে ধারা বলে । যেমন----</a:t>
            </a:r>
          </a:p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2+4+6+8+</a:t>
            </a:r>
            <a:r>
              <a:rPr lang="bn-BD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- - - - -+ </a:t>
            </a:r>
            <a:r>
              <a:rPr lang="en-US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2n</a:t>
            </a:r>
            <a:r>
              <a:rPr lang="bn-BD" sz="24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একটি ধারা। 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18288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ধারার প্রকারভেদঃ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1" y="3962400"/>
            <a:ext cx="71628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কোনো ধারার পর পর দুইটি পদের মধ্যে সম্পর্কের ভিত্তিতে ধারার বৈশিষ্ট্য নির্ধারিত হয়। বিভিন্ন ধারার মধ্যে গুরুত্বপুর্ণ দুইটি ধারা হলো সমান্তর ধারা ও গুণোত্তর ধারা।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1752600" cy="36933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সমান্তর   ধারাঃ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486400"/>
            <a:ext cx="6965484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কোনো ধারার যে কোনো পদ ও তার পূর্ববতী পদের পার্থক্য যদি সব সময়  সমান হয়, তবে তাকে সমান্তর ধারা বলে ।যেমন—</a:t>
            </a:r>
          </a:p>
          <a:p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2+4+6+8+</a:t>
            </a:r>
            <a:r>
              <a:rPr lang="bn-BD" sz="20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-- - - - </a:t>
            </a:r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একটি সমান্তর ধারা। এখানে, </a:t>
            </a:r>
            <a:r>
              <a:rPr lang="en-US" sz="20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4-2=2,6-4=2</a:t>
            </a:r>
            <a:r>
              <a:rPr lang="bn-BD" sz="2000" dirty="0" smtClean="0">
                <a:solidFill>
                  <a:srgbClr val="00B0F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ea typeface="Arial Unicode MS"/>
                <a:cs typeface="NikoshBAN" pitchFamily="2" charset="0"/>
              </a:rPr>
              <a:t>- - -ইত্যাদি।</a:t>
            </a:r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810000" cy="58477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অন্তরঃ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8686800" cy="1200329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 সমান্তর ধারার যেকোনো পদ থেকে তার পূর্ববতী পদ বিয়োগ করলে যে বিয়োগফল পাওয়া যায় তাকে সাধারণ অন্তর বলে। একে </a:t>
            </a:r>
            <a:r>
              <a:rPr lang="en-US" sz="2400" dirty="0" smtClean="0">
                <a:solidFill>
                  <a:srgbClr val="0070C0"/>
                </a:solidFill>
                <a:latin typeface="Arial Unicode MS"/>
                <a:ea typeface="Arial Unicode MS"/>
                <a:cs typeface="Arial Unicode MS"/>
              </a:rPr>
              <a:t>d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দ্বারা প্রকাশ করা হয়। 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799"/>
            <a:ext cx="9144000" cy="46166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সমান্তর ধারার নির্দিষ্টতম পদ বা সাধারণ পদ বা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তম পদ নির্ণয়ঃ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152400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276601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কোনো সমান্তর ধারার প্রথম পদ </a:t>
            </a:r>
            <a:r>
              <a:rPr lang="en-US" sz="2400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এবং সাধারণ অন্তর  </a:t>
            </a:r>
            <a:r>
              <a:rPr lang="en-US" sz="2400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d</a:t>
            </a:r>
            <a:r>
              <a:rPr lang="bn-BD" sz="2400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হলে ধারাটির প্রথম </a:t>
            </a:r>
            <a:r>
              <a:rPr lang="en-US" sz="2400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400" dirty="0" smtClean="0">
                <a:solidFill>
                  <a:srgbClr val="7030A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পদের সমষ্টি ,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800601"/>
            <a:ext cx="1524000" cy="12192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038600" y="5029201"/>
            <a:ext cx="35052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{2a+(n-1)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Arial Unicode MS"/>
                <a:cs typeface="Arial Unicode MS"/>
              </a:rPr>
              <a:t>d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2667000" cy="58477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8001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29+25+21+</a:t>
            </a:r>
            <a:r>
              <a:rPr lang="bn-BD" sz="28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 - - - - - - - - - - - - - - - - - -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ধারাটির প্রথম </a:t>
            </a:r>
            <a:r>
              <a:rPr lang="en-US" sz="28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14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টি পদের সমষ্টি নির্ণয় কর।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3581400" cy="58477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8077200" cy="160020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9+7+5+</a:t>
            </a:r>
            <a:r>
              <a:rPr lang="bn-BD" sz="32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 - - - - - -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ধারাটির প্রথম </a:t>
            </a:r>
            <a:r>
              <a:rPr lang="en-US" sz="32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সংখ্যক পদের সমষ্টি </a:t>
            </a:r>
            <a:r>
              <a:rPr lang="en-US" sz="32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-144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হলে  ,  </a:t>
            </a:r>
            <a:r>
              <a:rPr lang="en-US" sz="32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এর মান নির্ণয় কর।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743</TotalTime>
  <Words>587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Slide 1</vt:lpstr>
      <vt:lpstr>          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115</cp:revision>
  <dcterms:created xsi:type="dcterms:W3CDTF">2006-08-16T00:00:00Z</dcterms:created>
  <dcterms:modified xsi:type="dcterms:W3CDTF">2020-08-25T02:47:40Z</dcterms:modified>
</cp:coreProperties>
</file>