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1" r:id="rId3"/>
    <p:sldId id="257" r:id="rId4"/>
    <p:sldId id="258" r:id="rId5"/>
    <p:sldId id="259" r:id="rId6"/>
    <p:sldId id="260" r:id="rId7"/>
    <p:sldId id="262" r:id="rId8"/>
    <p:sldId id="263" r:id="rId9"/>
    <p:sldId id="264" r:id="rId10"/>
    <p:sldId id="265" r:id="rId11"/>
    <p:sldId id="266" r:id="rId12"/>
    <p:sldId id="278" r:id="rId13"/>
    <p:sldId id="279" r:id="rId14"/>
    <p:sldId id="280" r:id="rId15"/>
    <p:sldId id="281" r:id="rId16"/>
    <p:sldId id="283" r:id="rId17"/>
    <p:sldId id="282" r:id="rId18"/>
    <p:sldId id="269" r:id="rId19"/>
    <p:sldId id="270"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4" autoAdjust="0"/>
    <p:restoredTop sz="87424" autoAdjust="0"/>
  </p:normalViewPr>
  <p:slideViewPr>
    <p:cSldViewPr>
      <p:cViewPr varScale="1">
        <p:scale>
          <a:sx n="65" d="100"/>
          <a:sy n="65" d="100"/>
        </p:scale>
        <p:origin x="132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1/23/2022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Teacher will</a:t>
            </a:r>
            <a:r>
              <a:rPr lang="en-US" baseline="0" dirty="0"/>
              <a:t> show the slide for eliciting 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3</a:t>
            </a:fld>
            <a:endParaRPr lang="en-US"/>
          </a:p>
        </p:txBody>
      </p:sp>
    </p:spTree>
    <p:extLst>
      <p:ext uri="{BB962C8B-B14F-4D97-AF65-F5344CB8AC3E}">
        <p14:creationId xmlns:p14="http://schemas.microsoft.com/office/powerpoint/2010/main" val="36504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Teacher will</a:t>
            </a:r>
            <a:r>
              <a:rPr lang="en-US" baseline="0" dirty="0"/>
              <a:t> show the slide for eliciting lesson declaration.</a:t>
            </a:r>
            <a:endParaRPr lang="en-US" dirty="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extLst>
      <p:ext uri="{BB962C8B-B14F-4D97-AF65-F5344CB8AC3E}">
        <p14:creationId xmlns:p14="http://schemas.microsoft.com/office/powerpoint/2010/main" val="138297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p14="http://schemas.microsoft.com/office/powerpoint/2010/main" val="232351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reading</a:t>
            </a:r>
            <a:r>
              <a:rPr lang="en-US" baseline="0" dirty="0"/>
              <a:t> teacher can discuss the topics.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7</a:t>
            </a:fld>
            <a:endParaRPr lang="en-US"/>
          </a:p>
        </p:txBody>
      </p:sp>
    </p:spTree>
    <p:extLst>
      <p:ext uri="{BB962C8B-B14F-4D97-AF65-F5344CB8AC3E}">
        <p14:creationId xmlns:p14="http://schemas.microsoft.com/office/powerpoint/2010/main" val="11648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the word will be shown, SS will</a:t>
            </a:r>
            <a:r>
              <a:rPr lang="en-US" baseline="0" dirty="0"/>
              <a:t> be asked to pronounce the word. If it needed teacher will help. Then the picture will be shown and asked to guess the meaning. After that the meaning will be shown. Then they will be asked to make sentence. Teacher will show the students for the feedback. Slide 12,13,14,15 and 16.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11</a:t>
            </a:fld>
            <a:endParaRPr lang="en-US"/>
          </a:p>
        </p:txBody>
      </p:sp>
    </p:spTree>
    <p:extLst>
      <p:ext uri="{BB962C8B-B14F-4D97-AF65-F5344CB8AC3E}">
        <p14:creationId xmlns:p14="http://schemas.microsoft.com/office/powerpoint/2010/main" val="162490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reading the conversation teacher</a:t>
            </a:r>
            <a:r>
              <a:rPr lang="en-US" baseline="0" dirty="0"/>
              <a:t> will call 2/3 pairs for </a:t>
            </a:r>
            <a:r>
              <a:rPr lang="en-US" baseline="0" dirty="0" err="1"/>
              <a:t>practise</a:t>
            </a:r>
            <a:r>
              <a:rPr lang="en-US" baseline="0" dirty="0"/>
              <a:t>, then ask to play the conversation in the whole class.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16</a:t>
            </a:fld>
            <a:endParaRPr lang="en-US"/>
          </a:p>
        </p:txBody>
      </p:sp>
    </p:spTree>
    <p:extLst>
      <p:ext uri="{BB962C8B-B14F-4D97-AF65-F5344CB8AC3E}">
        <p14:creationId xmlns:p14="http://schemas.microsoft.com/office/powerpoint/2010/main" val="347723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Teacher</a:t>
            </a:r>
            <a:r>
              <a:rPr lang="en-US" baseline="0" dirty="0"/>
              <a:t> can give this task for individual or pair works.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17</a:t>
            </a:fld>
            <a:endParaRPr lang="en-US"/>
          </a:p>
        </p:txBody>
      </p:sp>
    </p:spTree>
    <p:extLst>
      <p:ext uri="{BB962C8B-B14F-4D97-AF65-F5344CB8AC3E}">
        <p14:creationId xmlns:p14="http://schemas.microsoft.com/office/powerpoint/2010/main" val="3749545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1/23/2022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1/23/2022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1/23/2022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 Id="rId5" Type="http://schemas.openxmlformats.org/officeDocument/2006/relationships/image" Target="../media/image25.jpeg" /><Relationship Id="rId4" Type="http://schemas.openxmlformats.org/officeDocument/2006/relationships/image" Target="../media/image24.jpeg" /></Relationships>
</file>

<file path=ppt/slides/_rels/slide1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7.xml" /><Relationship Id="rId4" Type="http://schemas.openxmlformats.org/officeDocument/2006/relationships/image" Target="../media/image6.jpeg" /></Relationships>
</file>

<file path=ppt/slides/_rels/slide14.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2.jpeg" /><Relationship Id="rId1" Type="http://schemas.openxmlformats.org/officeDocument/2006/relationships/slideLayout" Target="../slideLayouts/slideLayout7.xml" /><Relationship Id="rId5" Type="http://schemas.openxmlformats.org/officeDocument/2006/relationships/image" Target="../media/image13.jpeg" /><Relationship Id="rId4" Type="http://schemas.openxmlformats.org/officeDocument/2006/relationships/image" Target="../media/image15.jpeg" /></Relationships>
</file>

<file path=ppt/slides/_rels/slide16.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2.xml" /><Relationship Id="rId1" Type="http://schemas.openxmlformats.org/officeDocument/2006/relationships/slideLayout" Target="../slideLayouts/slideLayout7.xml" /><Relationship Id="rId6" Type="http://schemas.openxmlformats.org/officeDocument/2006/relationships/image" Target="../media/image9.jpeg" /><Relationship Id="rId5" Type="http://schemas.openxmlformats.org/officeDocument/2006/relationships/image" Target="../media/image8.jpeg" /><Relationship Id="rId4" Type="http://schemas.openxmlformats.org/officeDocument/2006/relationships/image" Target="../media/image7.jpeg"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 Id="rId6" Type="http://schemas.openxmlformats.org/officeDocument/2006/relationships/image" Target="../media/image15.jpeg" /><Relationship Id="rId5" Type="http://schemas.openxmlformats.org/officeDocument/2006/relationships/image" Target="../media/image14.jpeg" /><Relationship Id="rId4" Type="http://schemas.openxmlformats.org/officeDocument/2006/relationships/image" Target="../media/image13.jpeg" /></Relationships>
</file>

<file path=ppt/slides/_rels/slide9.xml.rels><?xml version="1.0" encoding="UTF-8" standalone="yes"?>
<Relationships xmlns="http://schemas.openxmlformats.org/package/2006/relationships"><Relationship Id="rId3" Type="http://schemas.openxmlformats.org/officeDocument/2006/relationships/image" Target="../media/image17.jpeg" /><Relationship Id="rId7" Type="http://schemas.openxmlformats.org/officeDocument/2006/relationships/image" Target="../media/image21.jpeg" /><Relationship Id="rId2" Type="http://schemas.openxmlformats.org/officeDocument/2006/relationships/image" Target="../media/image16.jpeg" /><Relationship Id="rId1" Type="http://schemas.openxmlformats.org/officeDocument/2006/relationships/slideLayout" Target="../slideLayouts/slideLayout7.xml" /><Relationship Id="rId6" Type="http://schemas.openxmlformats.org/officeDocument/2006/relationships/image" Target="../media/image20.jpeg" /><Relationship Id="rId5" Type="http://schemas.openxmlformats.org/officeDocument/2006/relationships/image" Target="../media/image19.jpeg" /><Relationship Id="rId4" Type="http://schemas.openxmlformats.org/officeDocument/2006/relationships/image" Target="../media/image18.jpeg"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4F1F97EE-5185-3343-AF09-5C94969AC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7920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381000"/>
            <a:ext cx="7772400" cy="1323439"/>
          </a:xfrm>
          <a:prstGeom prst="rect">
            <a:avLst/>
          </a:prstGeom>
          <a:noFill/>
        </p:spPr>
        <p:txBody>
          <a:bodyPr wrap="square" rtlCol="0">
            <a:spAutoFit/>
          </a:bodyPr>
          <a:lstStyle/>
          <a:p>
            <a:r>
              <a:rPr lang="en-US" sz="2000" b="1" dirty="0"/>
              <a:t>e. Taking regular exercise :</a:t>
            </a:r>
          </a:p>
          <a:p>
            <a:endParaRPr lang="en-US" sz="2000" b="1" dirty="0"/>
          </a:p>
          <a:p>
            <a:r>
              <a:rPr lang="en-US" sz="2000" b="1" dirty="0">
                <a:solidFill>
                  <a:srgbClr val="0070C0"/>
                </a:solidFill>
              </a:rPr>
              <a:t>We should take part n games and sports and take physical exercise regularly.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856509"/>
            <a:ext cx="2048189" cy="14477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6" y="3962400"/>
            <a:ext cx="4614864" cy="2152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828798"/>
            <a:ext cx="2133600" cy="1447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828798"/>
            <a:ext cx="2381250" cy="1447801"/>
          </a:xfrm>
          <a:prstGeom prst="rect">
            <a:avLst/>
          </a:prstGeom>
        </p:spPr>
      </p:pic>
      <p:sp>
        <p:nvSpPr>
          <p:cNvPr id="8" name="TextBox 7"/>
          <p:cNvSpPr txBox="1"/>
          <p:nvPr/>
        </p:nvSpPr>
        <p:spPr>
          <a:xfrm>
            <a:off x="533400" y="3429000"/>
            <a:ext cx="5248589" cy="1323439"/>
          </a:xfrm>
          <a:prstGeom prst="rect">
            <a:avLst/>
          </a:prstGeom>
          <a:noFill/>
        </p:spPr>
        <p:txBody>
          <a:bodyPr wrap="square" rtlCol="0">
            <a:spAutoFit/>
          </a:bodyPr>
          <a:lstStyle/>
          <a:p>
            <a:r>
              <a:rPr lang="en-US" sz="2000" b="1" dirty="0"/>
              <a:t>f. Taking regular sleep and rest :</a:t>
            </a:r>
          </a:p>
          <a:p>
            <a:endParaRPr lang="en-US" sz="2000" b="1" dirty="0"/>
          </a:p>
          <a:p>
            <a:r>
              <a:rPr lang="en-US" sz="2000" b="1" dirty="0">
                <a:solidFill>
                  <a:srgbClr val="0070C0"/>
                </a:solidFill>
              </a:rPr>
              <a:t>We should sleep properly and take proper rest.</a:t>
            </a: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544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ounded Rectangular Callout 19"/>
          <p:cNvSpPr/>
          <p:nvPr/>
        </p:nvSpPr>
        <p:spPr>
          <a:xfrm>
            <a:off x="3352800" y="365825"/>
            <a:ext cx="2438400" cy="914400"/>
          </a:xfrm>
          <a:prstGeom prst="wedgeRoundRectCallout">
            <a:avLst>
              <a:gd name="adj1" fmla="val -6795"/>
              <a:gd name="adj2" fmla="val 81148"/>
              <a:gd name="adj3" fmla="val 16667"/>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Healthy</a:t>
            </a:r>
          </a:p>
        </p:txBody>
      </p:sp>
      <p:sp>
        <p:nvSpPr>
          <p:cNvPr id="22" name="TextBox 21"/>
          <p:cNvSpPr txBox="1"/>
          <p:nvPr/>
        </p:nvSpPr>
        <p:spPr>
          <a:xfrm>
            <a:off x="2971800" y="5551757"/>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a:latin typeface="+mj-lt"/>
                <a:cs typeface="Calibri" pitchFamily="34" charset="0"/>
              </a:rPr>
              <a:t>In good physical shape</a:t>
            </a:r>
          </a:p>
        </p:txBody>
      </p:sp>
      <p:sp>
        <p:nvSpPr>
          <p:cNvPr id="23" name="TextBox 22"/>
          <p:cNvSpPr txBox="1"/>
          <p:nvPr/>
        </p:nvSpPr>
        <p:spPr>
          <a:xfrm>
            <a:off x="1714500" y="4768734"/>
            <a:ext cx="5715000" cy="523220"/>
          </a:xfrm>
          <a:prstGeom prst="rect">
            <a:avLst/>
          </a:prstGeom>
          <a:solidFill>
            <a:schemeClr val="bg2">
              <a:lumMod val="50000"/>
            </a:schemeClr>
          </a:solidFill>
          <a:ln w="3175">
            <a:solidFill>
              <a:schemeClr val="tx1"/>
            </a:solidFill>
          </a:ln>
        </p:spPr>
        <p:txBody>
          <a:bodyPr wrap="square" rtlCol="0">
            <a:spAutoFit/>
          </a:bodyPr>
          <a:lstStyle/>
          <a:p>
            <a:pPr algn="ctr"/>
            <a:r>
              <a:rPr lang="en-US" sz="2800" b="1" dirty="0" err="1"/>
              <a:t>Sagor</a:t>
            </a:r>
            <a:r>
              <a:rPr lang="en-US" sz="2800" b="1" dirty="0"/>
              <a:t> is a healthy boy.</a:t>
            </a:r>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9472D38-2265-684B-B96D-5D4C01E55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1867461"/>
            <a:ext cx="5715000" cy="2901273"/>
          </a:xfrm>
          <a:prstGeom prst="rect">
            <a:avLst/>
          </a:prstGeom>
        </p:spPr>
      </p:pic>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352800" y="352031"/>
            <a:ext cx="2438400" cy="914400"/>
          </a:xfrm>
          <a:prstGeom prst="wedgeRoundRectCallout">
            <a:avLst>
              <a:gd name="adj1" fmla="val 11955"/>
              <a:gd name="adj2" fmla="val 82761"/>
              <a:gd name="adj3" fmla="val 16667"/>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Cheerful</a:t>
            </a:r>
          </a:p>
        </p:txBody>
      </p:sp>
      <p:sp>
        <p:nvSpPr>
          <p:cNvPr id="22" name="TextBox 21"/>
          <p:cNvSpPr txBox="1"/>
          <p:nvPr/>
        </p:nvSpPr>
        <p:spPr>
          <a:xfrm>
            <a:off x="2628900" y="5533104"/>
            <a:ext cx="54864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a:latin typeface="+mj-lt"/>
                <a:cs typeface="Calibri" pitchFamily="34" charset="0"/>
              </a:rPr>
              <a:t>Jolly/ happy/ joyful condition.</a:t>
            </a:r>
          </a:p>
        </p:txBody>
      </p:sp>
      <p:sp>
        <p:nvSpPr>
          <p:cNvPr id="23" name="TextBox 22"/>
          <p:cNvSpPr txBox="1"/>
          <p:nvPr/>
        </p:nvSpPr>
        <p:spPr>
          <a:xfrm>
            <a:off x="1028700" y="4667865"/>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bn-BD" sz="2800" b="1" dirty="0"/>
              <a:t>Raima</a:t>
            </a:r>
            <a:r>
              <a:rPr lang="en-US" sz="2800" b="1" dirty="0"/>
              <a:t> is very cheerful today.</a:t>
            </a: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8FC56EB2-52E1-D34F-ADCE-006F4F882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43" y="1666915"/>
            <a:ext cx="6096000" cy="2777067"/>
          </a:xfrm>
          <a:prstGeom prst="rect">
            <a:avLst/>
          </a:prstGeom>
        </p:spPr>
      </p:pic>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486014" y="533400"/>
            <a:ext cx="2438400" cy="914400"/>
          </a:xfrm>
          <a:prstGeom prst="wedgeRoundRectCallout">
            <a:avLst>
              <a:gd name="adj1" fmla="val 21632"/>
              <a:gd name="adj2" fmla="val 110181"/>
              <a:gd name="adj3" fmla="val 16667"/>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Wealth</a:t>
            </a:r>
          </a:p>
        </p:txBody>
      </p:sp>
      <p:sp>
        <p:nvSpPr>
          <p:cNvPr id="22" name="TextBox 21"/>
          <p:cNvSpPr txBox="1"/>
          <p:nvPr/>
        </p:nvSpPr>
        <p:spPr>
          <a:xfrm>
            <a:off x="2690812" y="5484100"/>
            <a:ext cx="51816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a:latin typeface="+mj-lt"/>
                <a:cs typeface="Calibri" pitchFamily="34" charset="0"/>
              </a:rPr>
              <a:t>Cash / land / house</a:t>
            </a:r>
          </a:p>
        </p:txBody>
      </p:sp>
      <p:sp>
        <p:nvSpPr>
          <p:cNvPr id="23" name="TextBox 22"/>
          <p:cNvSpPr txBox="1"/>
          <p:nvPr/>
        </p:nvSpPr>
        <p:spPr>
          <a:xfrm>
            <a:off x="1161914" y="4676105"/>
            <a:ext cx="70866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a:t>Money, car, house are our wealth.</a:t>
            </a:r>
          </a:p>
        </p:txBody>
      </p:sp>
      <p:grpSp>
        <p:nvGrpSpPr>
          <p:cNvPr id="2" name="Group 1"/>
          <p:cNvGrpSpPr/>
          <p:nvPr/>
        </p:nvGrpSpPr>
        <p:grpSpPr>
          <a:xfrm>
            <a:off x="328612" y="2181530"/>
            <a:ext cx="8486775" cy="2286000"/>
            <a:chOff x="381000" y="3124200"/>
            <a:chExt cx="8486775" cy="2286000"/>
          </a:xfrm>
        </p:grpSpPr>
        <p:pic>
          <p:nvPicPr>
            <p:cNvPr id="8" name="Picture 7" descr="ddll.jpg"/>
            <p:cNvPicPr>
              <a:picLocks noChangeAspect="1"/>
            </p:cNvPicPr>
            <p:nvPr/>
          </p:nvPicPr>
          <p:blipFill>
            <a:blip r:embed="rId2"/>
            <a:stretch>
              <a:fillRect/>
            </a:stretch>
          </p:blipFill>
          <p:spPr>
            <a:xfrm>
              <a:off x="381000" y="3124200"/>
              <a:ext cx="2362200" cy="2286000"/>
            </a:xfrm>
            <a:prstGeom prst="rect">
              <a:avLst/>
            </a:prstGeom>
            <a:ln w="31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124200"/>
              <a:ext cx="3352800" cy="2286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124200"/>
              <a:ext cx="2619375" cy="2209800"/>
            </a:xfrm>
            <a:prstGeom prst="rect">
              <a:avLst/>
            </a:prstGeom>
          </p:spPr>
        </p:pic>
      </p:gr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769010" y="5432400"/>
            <a:ext cx="5181600" cy="523220"/>
          </a:xfrm>
          <a:prstGeom prst="rect">
            <a:avLst/>
          </a:prstGeom>
          <a:solidFill>
            <a:schemeClr val="bg2">
              <a:lumMod val="90000"/>
            </a:schemeClr>
          </a:solidFill>
          <a:ln w="3175">
            <a:solidFill>
              <a:schemeClr val="tx1"/>
            </a:solidFill>
          </a:ln>
        </p:spPr>
        <p:txBody>
          <a:bodyPr wrap="square" rtlCol="0">
            <a:spAutoFit/>
          </a:bodyPr>
          <a:lstStyle/>
          <a:p>
            <a:pPr algn="ctr"/>
            <a:r>
              <a:rPr lang="en-US" sz="2800" b="1" dirty="0">
                <a:latin typeface="+mj-lt"/>
                <a:cs typeface="Calibri" pitchFamily="34" charset="0"/>
              </a:rPr>
              <a:t>Clean / new / unsullied</a:t>
            </a:r>
          </a:p>
        </p:txBody>
      </p:sp>
      <p:sp>
        <p:nvSpPr>
          <p:cNvPr id="23" name="TextBox 22"/>
          <p:cNvSpPr txBox="1"/>
          <p:nvPr/>
        </p:nvSpPr>
        <p:spPr>
          <a:xfrm>
            <a:off x="1801761" y="4577610"/>
            <a:ext cx="5921477"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a:t>We should eat fresh vegetables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753910"/>
            <a:ext cx="4191000" cy="2590800"/>
          </a:xfrm>
          <a:prstGeom prst="rect">
            <a:avLst/>
          </a:prstGeom>
          <a:ln w="28575">
            <a:solidFill>
              <a:schemeClr val="tx1"/>
            </a:solidFill>
            <a:prstDash val="sysDash"/>
          </a:ln>
          <a:effectLst>
            <a:innerShdw blurRad="63500" dist="50800" dir="18900000">
              <a:prstClr val="black">
                <a:alpha val="50000"/>
              </a:prstClr>
            </a:innerShdw>
          </a:effectLst>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p:cNvSpPr/>
          <p:nvPr/>
        </p:nvSpPr>
        <p:spPr>
          <a:xfrm>
            <a:off x="3390900" y="484614"/>
            <a:ext cx="2438400" cy="914400"/>
          </a:xfrm>
          <a:prstGeom prst="wedgeRoundRectCallout">
            <a:avLst>
              <a:gd name="adj1" fmla="val 4697"/>
              <a:gd name="adj2" fmla="val 123084"/>
              <a:gd name="adj3" fmla="val 16667"/>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Fresh</a:t>
            </a: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352800" y="533400"/>
            <a:ext cx="2438400" cy="914400"/>
          </a:xfrm>
          <a:prstGeom prst="wedgeRoundRectCallout">
            <a:avLst>
              <a:gd name="adj1" fmla="val 7668"/>
              <a:gd name="adj2" fmla="val 110124"/>
              <a:gd name="adj3" fmla="val 16667"/>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Hygiene</a:t>
            </a:r>
          </a:p>
        </p:txBody>
      </p:sp>
      <p:sp>
        <p:nvSpPr>
          <p:cNvPr id="22" name="TextBox 21"/>
          <p:cNvSpPr txBox="1"/>
          <p:nvPr/>
        </p:nvSpPr>
        <p:spPr>
          <a:xfrm>
            <a:off x="3142192" y="5410063"/>
            <a:ext cx="5029200" cy="954107"/>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a:latin typeface="+mj-lt"/>
                <a:cs typeface="Calibri" pitchFamily="34" charset="0"/>
              </a:rPr>
              <a:t>Practices of keeping      good health.</a:t>
            </a:r>
          </a:p>
        </p:txBody>
      </p:sp>
      <p:sp>
        <p:nvSpPr>
          <p:cNvPr id="23" name="TextBox 22"/>
          <p:cNvSpPr txBox="1"/>
          <p:nvPr/>
        </p:nvSpPr>
        <p:spPr>
          <a:xfrm>
            <a:off x="1217479" y="4323641"/>
            <a:ext cx="7086600" cy="954107"/>
          </a:xfrm>
          <a:prstGeom prst="rect">
            <a:avLst/>
          </a:prstGeom>
          <a:solidFill>
            <a:schemeClr val="accent6">
              <a:lumMod val="60000"/>
              <a:lumOff val="40000"/>
            </a:schemeClr>
          </a:solidFill>
          <a:ln w="3175">
            <a:solidFill>
              <a:schemeClr val="tx1"/>
            </a:solidFill>
          </a:ln>
        </p:spPr>
        <p:txBody>
          <a:bodyPr wrap="square" rtlCol="0">
            <a:spAutoFit/>
          </a:bodyPr>
          <a:lstStyle/>
          <a:p>
            <a:pPr algn="ctr"/>
            <a:r>
              <a:rPr lang="en-US" sz="2800" b="1" dirty="0"/>
              <a:t>The rules and practices of keeping are called hygiene.</a:t>
            </a:r>
          </a:p>
        </p:txBody>
      </p:sp>
      <p:grpSp>
        <p:nvGrpSpPr>
          <p:cNvPr id="2" name="Group 1"/>
          <p:cNvGrpSpPr/>
          <p:nvPr/>
        </p:nvGrpSpPr>
        <p:grpSpPr>
          <a:xfrm>
            <a:off x="958017" y="2190272"/>
            <a:ext cx="7605524" cy="1600200"/>
            <a:chOff x="852676" y="3505200"/>
            <a:chExt cx="7605524" cy="16002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05200"/>
              <a:ext cx="1600200" cy="16002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76" y="3505200"/>
              <a:ext cx="1752600" cy="1600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505200"/>
              <a:ext cx="1806502" cy="1524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3505200"/>
              <a:ext cx="1752600" cy="1524000"/>
            </a:xfrm>
            <a:prstGeom prst="rect">
              <a:avLst/>
            </a:prstGeom>
            <a:ln>
              <a:noFill/>
            </a:ln>
            <a:effectLst>
              <a:outerShdw blurRad="292100" dist="139700" dir="2700000" algn="tl" rotWithShape="0">
                <a:srgbClr val="333333">
                  <a:alpha val="65000"/>
                </a:srgbClr>
              </a:outerShdw>
            </a:effectLst>
          </p:spPr>
        </p:pic>
      </p:gr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533400"/>
            <a:ext cx="7543800" cy="830997"/>
          </a:xfrm>
          <a:prstGeom prst="rect">
            <a:avLst/>
          </a:prstGeom>
          <a:solidFill>
            <a:schemeClr val="accent3"/>
          </a:solidFill>
        </p:spPr>
        <p:txBody>
          <a:bodyPr wrap="square" rtlCol="0">
            <a:spAutoFit/>
          </a:bodyPr>
          <a:lstStyle/>
          <a:p>
            <a:pPr algn="ctr"/>
            <a:r>
              <a:rPr lang="en-US" sz="2400" b="1" dirty="0"/>
              <a:t>Go to section –F,  listen to the conversation and  </a:t>
            </a:r>
            <a:r>
              <a:rPr lang="en-US" sz="2400" b="1" dirty="0" err="1"/>
              <a:t>practise</a:t>
            </a:r>
            <a:r>
              <a:rPr lang="en-US" sz="2400" b="1" dirty="0"/>
              <a:t> saying it in pairs.</a:t>
            </a: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3142E927-682C-7B46-9383-847320B6F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626" y="1897797"/>
            <a:ext cx="4954206" cy="406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267200" cy="707886"/>
          </a:xfrm>
          <a:prstGeom prst="rect">
            <a:avLst/>
          </a:prstGeom>
          <a:solidFill>
            <a:schemeClr val="accent3"/>
          </a:solidFill>
          <a:ln w="3175">
            <a:solidFill>
              <a:schemeClr val="tx1"/>
            </a:solidFill>
          </a:ln>
        </p:spPr>
        <p:txBody>
          <a:bodyPr wrap="square" rtlCol="0">
            <a:spAutoFit/>
          </a:bodyPr>
          <a:lstStyle/>
          <a:p>
            <a:pPr algn="ctr"/>
            <a:r>
              <a:rPr lang="en-US" sz="4000" b="1" dirty="0"/>
              <a:t>Silent reading</a:t>
            </a:r>
          </a:p>
        </p:txBody>
      </p:sp>
      <p:sp>
        <p:nvSpPr>
          <p:cNvPr id="4" name="TextBox 3"/>
          <p:cNvSpPr txBox="1"/>
          <p:nvPr/>
        </p:nvSpPr>
        <p:spPr>
          <a:xfrm>
            <a:off x="723900" y="5125196"/>
            <a:ext cx="7696200" cy="156966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400" b="1" dirty="0"/>
              <a:t>Go to section –F2 and read what </a:t>
            </a:r>
            <a:r>
              <a:rPr lang="en-US" sz="2400" b="1" dirty="0" err="1"/>
              <a:t>Sumon</a:t>
            </a:r>
            <a:r>
              <a:rPr lang="en-US" sz="2400" b="1" dirty="0"/>
              <a:t> says about his physical exercise program e.</a:t>
            </a:r>
          </a:p>
          <a:p>
            <a:pPr algn="ctr"/>
            <a:r>
              <a:rPr lang="en-US" sz="2400" b="1" dirty="0">
                <a:solidFill>
                  <a:srgbClr val="0070C0"/>
                </a:solidFill>
              </a:rPr>
              <a:t>Now write about what you usually do or would you like to do to keep yourself fit.</a:t>
            </a: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E41E4EC1-2823-264D-AD25-10B68C622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1" y="1338121"/>
            <a:ext cx="4654658" cy="35378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rved Up Ribbon 1"/>
          <p:cNvSpPr/>
          <p:nvPr/>
        </p:nvSpPr>
        <p:spPr>
          <a:xfrm>
            <a:off x="2514600" y="304800"/>
            <a:ext cx="4114800" cy="762000"/>
          </a:xfrm>
          <a:prstGeom prst="ellipseRibbon2">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Pair Works</a:t>
            </a:r>
          </a:p>
        </p:txBody>
      </p:sp>
      <p:sp>
        <p:nvSpPr>
          <p:cNvPr id="3" name="TextBox 2"/>
          <p:cNvSpPr txBox="1"/>
          <p:nvPr/>
        </p:nvSpPr>
        <p:spPr>
          <a:xfrm>
            <a:off x="685800" y="1143000"/>
            <a:ext cx="7772400" cy="5355312"/>
          </a:xfrm>
          <a:prstGeom prst="rect">
            <a:avLst/>
          </a:prstGeom>
          <a:noFill/>
        </p:spPr>
        <p:txBody>
          <a:bodyPr wrap="square" rtlCol="0">
            <a:spAutoFit/>
          </a:bodyPr>
          <a:lstStyle/>
          <a:p>
            <a:r>
              <a:rPr lang="en-US" b="1" dirty="0"/>
              <a:t>Choose the best answer :</a:t>
            </a:r>
          </a:p>
          <a:p>
            <a:pPr marL="342900" indent="-342900">
              <a:buAutoNum type="alphaLcPeriod"/>
            </a:pPr>
            <a:r>
              <a:rPr lang="en-US" b="1" dirty="0">
                <a:solidFill>
                  <a:srgbClr val="0070C0"/>
                </a:solidFill>
              </a:rPr>
              <a:t>“Health is wealth’’. Who many noun are there ?</a:t>
            </a:r>
          </a:p>
          <a:p>
            <a:r>
              <a:rPr lang="en-US" b="1" dirty="0">
                <a:solidFill>
                  <a:srgbClr val="0070C0"/>
                </a:solidFill>
              </a:rPr>
              <a:t>      i. one	ii. Two	      iii. Three	     iv. No noun is there.</a:t>
            </a:r>
          </a:p>
          <a:p>
            <a:endParaRPr lang="en-US" b="1" dirty="0">
              <a:solidFill>
                <a:srgbClr val="0070C0"/>
              </a:solidFill>
            </a:endParaRPr>
          </a:p>
          <a:p>
            <a:r>
              <a:rPr lang="en-US" b="1" dirty="0"/>
              <a:t>b. An unhealthy person is full of ----</a:t>
            </a:r>
          </a:p>
          <a:p>
            <a:pPr marL="400050" indent="-400050">
              <a:buAutoNum type="romanLcPeriod"/>
            </a:pPr>
            <a:r>
              <a:rPr lang="en-US" b="1" dirty="0"/>
              <a:t>Dream     ii. Happiness       iii. Disease and anxiety    iv. Tension</a:t>
            </a:r>
          </a:p>
          <a:p>
            <a:pPr marL="400050" indent="-400050">
              <a:buAutoNum type="romanLcPeriod"/>
            </a:pPr>
            <a:endParaRPr lang="en-US" b="1" dirty="0"/>
          </a:p>
          <a:p>
            <a:r>
              <a:rPr lang="en-US" b="1" dirty="0">
                <a:solidFill>
                  <a:srgbClr val="0070C0"/>
                </a:solidFill>
              </a:rPr>
              <a:t>c. Body organs are ------ related to good health ?</a:t>
            </a:r>
          </a:p>
          <a:p>
            <a:r>
              <a:rPr lang="en-US" b="1" dirty="0">
                <a:solidFill>
                  <a:srgbClr val="0070C0"/>
                </a:solidFill>
              </a:rPr>
              <a:t>    i. Not         ii. Much	     iii. Directly       iv. Nicely</a:t>
            </a:r>
          </a:p>
          <a:p>
            <a:endParaRPr lang="en-US" b="1" dirty="0">
              <a:solidFill>
                <a:srgbClr val="0070C0"/>
              </a:solidFill>
            </a:endParaRPr>
          </a:p>
          <a:p>
            <a:r>
              <a:rPr lang="en-US" b="1" dirty="0"/>
              <a:t>d. Who are inactive, cheerless and unhappy ?</a:t>
            </a:r>
          </a:p>
          <a:p>
            <a:r>
              <a:rPr lang="en-US" b="1" dirty="0"/>
              <a:t>    i. healthy people   ii.   Unhealthy people  </a:t>
            </a:r>
          </a:p>
          <a:p>
            <a:r>
              <a:rPr lang="en-US" b="1" dirty="0"/>
              <a:t>   iii. Hygienic people     iv. Bad people.</a:t>
            </a:r>
          </a:p>
          <a:p>
            <a:endParaRPr lang="en-US" b="1" dirty="0"/>
          </a:p>
          <a:p>
            <a:r>
              <a:rPr lang="en-US" b="1" dirty="0">
                <a:solidFill>
                  <a:srgbClr val="0070C0"/>
                </a:solidFill>
              </a:rPr>
              <a:t>e. Personal  hygiene  means ----- </a:t>
            </a:r>
          </a:p>
          <a:p>
            <a:r>
              <a:rPr lang="en-US" b="1" dirty="0">
                <a:solidFill>
                  <a:srgbClr val="0070C0"/>
                </a:solidFill>
              </a:rPr>
              <a:t>   A. keeping oneself neat and clean     B. Keeping household clean</a:t>
            </a:r>
          </a:p>
          <a:p>
            <a:r>
              <a:rPr lang="en-US" b="1" dirty="0">
                <a:solidFill>
                  <a:srgbClr val="0070C0"/>
                </a:solidFill>
              </a:rPr>
              <a:t>  C. having physical exercise</a:t>
            </a:r>
          </a:p>
          <a:p>
            <a:r>
              <a:rPr lang="en-US" b="1" dirty="0"/>
              <a:t>                         Which of the above answers is/are correct ?</a:t>
            </a:r>
          </a:p>
          <a:p>
            <a:r>
              <a:rPr lang="en-US" b="1" dirty="0"/>
              <a:t>                         i. A and B    ii. B and C   iii. A, B and C     iv. A. </a:t>
            </a:r>
          </a:p>
        </p:txBody>
      </p:sp>
      <p:sp>
        <p:nvSpPr>
          <p:cNvPr id="4" name="Oval 3"/>
          <p:cNvSpPr/>
          <p:nvPr/>
        </p:nvSpPr>
        <p:spPr>
          <a:xfrm>
            <a:off x="2438400" y="1704109"/>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14600"/>
            <a:ext cx="457200" cy="318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0" y="3352800"/>
            <a:ext cx="381000" cy="467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72245" y="419792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4282" y="6123709"/>
            <a:ext cx="381000" cy="32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187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9000"/>
          </a:schemeClr>
        </a:solidFill>
        <a:effectLst/>
      </p:bgPr>
    </p:bg>
    <p:spTree>
      <p:nvGrpSpPr>
        <p:cNvPr id="1" name=""/>
        <p:cNvGrpSpPr/>
        <p:nvPr/>
      </p:nvGrpSpPr>
      <p:grpSpPr>
        <a:xfrm>
          <a:off x="0" y="0"/>
          <a:ext cx="0" cy="0"/>
          <a:chOff x="0" y="0"/>
          <a:chExt cx="0" cy="0"/>
        </a:xfrm>
      </p:grpSpPr>
      <p:sp>
        <p:nvSpPr>
          <p:cNvPr id="2" name="Curved Up Ribbon 1"/>
          <p:cNvSpPr/>
          <p:nvPr/>
        </p:nvSpPr>
        <p:spPr>
          <a:xfrm>
            <a:off x="2133600" y="304800"/>
            <a:ext cx="5410200" cy="762000"/>
          </a:xfrm>
          <a:prstGeom prst="ellipseRibbon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Individual Work</a:t>
            </a:r>
          </a:p>
        </p:txBody>
      </p:sp>
      <p:graphicFrame>
        <p:nvGraphicFramePr>
          <p:cNvPr id="3" name="Table 2"/>
          <p:cNvGraphicFramePr>
            <a:graphicFrameLocks noGrp="1"/>
          </p:cNvGraphicFramePr>
          <p:nvPr>
            <p:extLst>
              <p:ext uri="{D42A27DB-BD31-4B8C-83A1-F6EECF244321}">
                <p14:modId xmlns:p14="http://schemas.microsoft.com/office/powerpoint/2010/main" val="4097378800"/>
              </p:ext>
            </p:extLst>
          </p:nvPr>
        </p:nvGraphicFramePr>
        <p:xfrm>
          <a:off x="533400" y="1828800"/>
          <a:ext cx="7848600" cy="2292278"/>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343399">
                  <a:extLst>
                    <a:ext uri="{9D8B030D-6E8A-4147-A177-3AD203B41FA5}">
                      <a16:colId xmlns:a16="http://schemas.microsoft.com/office/drawing/2014/main" val="20002"/>
                    </a:ext>
                  </a:extLst>
                </a:gridCol>
              </a:tblGrid>
              <a:tr h="419339">
                <a:tc>
                  <a:txBody>
                    <a:bodyPr/>
                    <a:lstStyle/>
                    <a:p>
                      <a:r>
                        <a:rPr lang="en-US" dirty="0">
                          <a:solidFill>
                            <a:srgbClr val="002060"/>
                          </a:solidFill>
                        </a:rPr>
                        <a:t>A healthy</a:t>
                      </a:r>
                      <a:r>
                        <a:rPr lang="en-US" baseline="0" dirty="0">
                          <a:solidFill>
                            <a:srgbClr val="002060"/>
                          </a:solidFill>
                        </a:rPr>
                        <a:t> man</a:t>
                      </a:r>
                      <a:endParaRPr lang="en-US" dirty="0">
                        <a:solidFill>
                          <a:srgbClr val="002060"/>
                        </a:solidFill>
                      </a:endParaRPr>
                    </a:p>
                  </a:txBody>
                  <a:tcPr>
                    <a:solidFill>
                      <a:schemeClr val="accent1">
                        <a:lumMod val="20000"/>
                        <a:lumOff val="80000"/>
                      </a:schemeClr>
                    </a:solidFill>
                  </a:tcPr>
                </a:tc>
                <a:tc>
                  <a:txBody>
                    <a:bodyPr/>
                    <a:lstStyle/>
                    <a:p>
                      <a:r>
                        <a:rPr lang="en-US" dirty="0">
                          <a:solidFill>
                            <a:srgbClr val="002060"/>
                          </a:solidFill>
                        </a:rPr>
                        <a:t>Can</a:t>
                      </a:r>
                    </a:p>
                  </a:txBody>
                  <a:tcPr>
                    <a:solidFill>
                      <a:schemeClr val="accent1">
                        <a:lumMod val="20000"/>
                        <a:lumOff val="80000"/>
                      </a:schemeClr>
                    </a:solidFill>
                  </a:tcPr>
                </a:tc>
                <a:tc>
                  <a:txBody>
                    <a:bodyPr/>
                    <a:lstStyle/>
                    <a:p>
                      <a:r>
                        <a:rPr lang="en-US" dirty="0">
                          <a:solidFill>
                            <a:srgbClr val="002060"/>
                          </a:solidFill>
                        </a:rPr>
                        <a:t>An indispensible part of good health.</a:t>
                      </a:r>
                    </a:p>
                  </a:txBody>
                  <a:tcPr>
                    <a:solidFill>
                      <a:schemeClr val="accent1">
                        <a:lumMod val="20000"/>
                        <a:lumOff val="80000"/>
                      </a:schemeClr>
                    </a:solidFill>
                  </a:tcPr>
                </a:tc>
                <a:extLst>
                  <a:ext uri="{0D108BD9-81ED-4DB2-BD59-A6C34878D82A}">
                    <a16:rowId xmlns:a16="http://schemas.microsoft.com/office/drawing/2014/main" val="10000"/>
                  </a:ext>
                </a:extLst>
              </a:tr>
              <a:tr h="410953">
                <a:tc>
                  <a:txBody>
                    <a:bodyPr/>
                    <a:lstStyle/>
                    <a:p>
                      <a:r>
                        <a:rPr lang="en-US" b="1" dirty="0"/>
                        <a:t>He</a:t>
                      </a:r>
                    </a:p>
                  </a:txBody>
                  <a:tcPr/>
                </a:tc>
                <a:tc>
                  <a:txBody>
                    <a:bodyPr/>
                    <a:lstStyle/>
                    <a:p>
                      <a:r>
                        <a:rPr lang="en-US" b="1" dirty="0"/>
                        <a:t>Implies</a:t>
                      </a:r>
                    </a:p>
                  </a:txBody>
                  <a:tcPr/>
                </a:tc>
                <a:tc>
                  <a:txBody>
                    <a:bodyPr/>
                    <a:lstStyle/>
                    <a:p>
                      <a:r>
                        <a:rPr lang="en-US" b="1" dirty="0"/>
                        <a:t>Be practiced strictly.</a:t>
                      </a:r>
                    </a:p>
                  </a:txBody>
                  <a:tcPr/>
                </a:tc>
                <a:extLst>
                  <a:ext uri="{0D108BD9-81ED-4DB2-BD59-A6C34878D82A}">
                    <a16:rowId xmlns:a16="http://schemas.microsoft.com/office/drawing/2014/main" val="10001"/>
                  </a:ext>
                </a:extLst>
              </a:tr>
              <a:tr h="410953">
                <a:tc>
                  <a:txBody>
                    <a:bodyPr/>
                    <a:lstStyle/>
                    <a:p>
                      <a:r>
                        <a:rPr lang="en-US" b="1" dirty="0"/>
                        <a:t>Hygiene</a:t>
                      </a:r>
                    </a:p>
                  </a:txBody>
                  <a:tcPr/>
                </a:tc>
                <a:tc>
                  <a:txBody>
                    <a:bodyPr/>
                    <a:lstStyle/>
                    <a:p>
                      <a:r>
                        <a:rPr lang="en-US" b="1" dirty="0"/>
                        <a:t>Should</a:t>
                      </a:r>
                    </a:p>
                  </a:txBody>
                  <a:tcPr/>
                </a:tc>
                <a:tc>
                  <a:txBody>
                    <a:bodyPr/>
                    <a:lstStyle/>
                    <a:p>
                      <a:r>
                        <a:rPr lang="en-US" b="1" dirty="0"/>
                        <a:t>Free from disease</a:t>
                      </a:r>
                      <a:r>
                        <a:rPr lang="en-US" b="1" baseline="0" dirty="0"/>
                        <a:t> and anxiety.</a:t>
                      </a:r>
                      <a:endParaRPr lang="en-US" b="1" dirty="0"/>
                    </a:p>
                  </a:txBody>
                  <a:tcPr/>
                </a:tc>
                <a:extLst>
                  <a:ext uri="{0D108BD9-81ED-4DB2-BD59-A6C34878D82A}">
                    <a16:rowId xmlns:a16="http://schemas.microsoft.com/office/drawing/2014/main" val="10002"/>
                  </a:ext>
                </a:extLst>
              </a:tr>
              <a:tr h="410953">
                <a:tc>
                  <a:txBody>
                    <a:bodyPr/>
                    <a:lstStyle/>
                    <a:p>
                      <a:r>
                        <a:rPr lang="en-US" b="1" dirty="0"/>
                        <a:t>It</a:t>
                      </a:r>
                    </a:p>
                  </a:txBody>
                  <a:tcPr/>
                </a:tc>
                <a:tc>
                  <a:txBody>
                    <a:bodyPr/>
                    <a:lstStyle/>
                    <a:p>
                      <a:r>
                        <a:rPr lang="en-US" b="1" dirty="0"/>
                        <a:t>Is</a:t>
                      </a:r>
                    </a:p>
                  </a:txBody>
                  <a:tcPr/>
                </a:tc>
                <a:tc>
                  <a:txBody>
                    <a:bodyPr/>
                    <a:lstStyle/>
                    <a:p>
                      <a:r>
                        <a:rPr lang="en-US" b="1" dirty="0"/>
                        <a:t>Also be helpful for society.</a:t>
                      </a:r>
                    </a:p>
                  </a:txBody>
                  <a:tcPr/>
                </a:tc>
                <a:extLst>
                  <a:ext uri="{0D108BD9-81ED-4DB2-BD59-A6C34878D82A}">
                    <a16:rowId xmlns:a16="http://schemas.microsoft.com/office/drawing/2014/main" val="10003"/>
                  </a:ext>
                </a:extLst>
              </a:tr>
              <a:tr h="481402">
                <a:tc>
                  <a:txBody>
                    <a:bodyPr/>
                    <a:lstStyle/>
                    <a:p>
                      <a:endParaRPr lang="en-US" b="1"/>
                    </a:p>
                  </a:txBody>
                  <a:tcPr/>
                </a:tc>
                <a:tc>
                  <a:txBody>
                    <a:bodyPr/>
                    <a:lstStyle/>
                    <a:p>
                      <a:endParaRPr lang="en-US" b="1" dirty="0"/>
                    </a:p>
                  </a:txBody>
                  <a:tcPr/>
                </a:tc>
                <a:tc>
                  <a:txBody>
                    <a:bodyPr/>
                    <a:lstStyle/>
                    <a:p>
                      <a:r>
                        <a:rPr lang="en-US" b="1" dirty="0"/>
                        <a:t>The rules and practices</a:t>
                      </a:r>
                      <a:r>
                        <a:rPr lang="en-US" b="1" baseline="0" dirty="0"/>
                        <a:t> of good health.</a:t>
                      </a:r>
                      <a:endParaRPr lang="en-US" b="1"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914400" y="1295400"/>
            <a:ext cx="6934200" cy="400110"/>
          </a:xfrm>
          <a:prstGeom prst="rect">
            <a:avLst/>
          </a:prstGeom>
          <a:noFill/>
        </p:spPr>
        <p:txBody>
          <a:bodyPr wrap="square" rtlCol="0">
            <a:spAutoFit/>
          </a:bodyPr>
          <a:lstStyle/>
          <a:p>
            <a:pPr algn="ctr"/>
            <a:r>
              <a:rPr lang="en-US" sz="2000" b="1" dirty="0"/>
              <a:t>Make five sentences from the substitution table:</a:t>
            </a:r>
          </a:p>
        </p:txBody>
      </p:sp>
      <p:sp>
        <p:nvSpPr>
          <p:cNvPr id="5" name="TextBox 4"/>
          <p:cNvSpPr txBox="1"/>
          <p:nvPr/>
        </p:nvSpPr>
        <p:spPr>
          <a:xfrm>
            <a:off x="685800" y="4191000"/>
            <a:ext cx="7696200" cy="1754326"/>
          </a:xfrm>
          <a:prstGeom prst="rect">
            <a:avLst/>
          </a:prstGeom>
          <a:noFill/>
        </p:spPr>
        <p:txBody>
          <a:bodyPr wrap="square" rtlCol="0">
            <a:spAutoFit/>
          </a:bodyPr>
          <a:lstStyle/>
          <a:p>
            <a:r>
              <a:rPr lang="en-US" b="1" dirty="0"/>
              <a:t>Answer:</a:t>
            </a:r>
          </a:p>
          <a:p>
            <a:pPr marL="342900" indent="-342900">
              <a:buAutoNum type="alphaLcPeriod"/>
            </a:pPr>
            <a:r>
              <a:rPr lang="en-US" b="1" dirty="0"/>
              <a:t>A healthy man is free from disease and anxiety.</a:t>
            </a:r>
          </a:p>
          <a:p>
            <a:pPr marL="342900" indent="-342900">
              <a:buAutoNum type="alphaLcPeriod" startAt="2"/>
            </a:pPr>
            <a:r>
              <a:rPr lang="en-US" b="1" dirty="0"/>
              <a:t>He can also be helpful for society.</a:t>
            </a:r>
          </a:p>
          <a:p>
            <a:pPr marL="342900" indent="-342900">
              <a:buAutoNum type="alphaLcPeriod" startAt="3"/>
            </a:pPr>
            <a:r>
              <a:rPr lang="en-US" b="1" dirty="0"/>
              <a:t>Hygiene is an indispensible part of good health.</a:t>
            </a:r>
          </a:p>
          <a:p>
            <a:pPr marL="342900" indent="-342900">
              <a:buAutoNum type="alphaLcPeriod" startAt="4"/>
            </a:pPr>
            <a:r>
              <a:rPr lang="en-US" b="1" dirty="0"/>
              <a:t>It implies the rules and practices of good health.</a:t>
            </a:r>
          </a:p>
          <a:p>
            <a:r>
              <a:rPr lang="en-US" b="1" dirty="0"/>
              <a:t>e.  It should be practiced strictly.</a:t>
            </a: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643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Round Diagonal Corner Rectangle 3"/>
          <p:cNvSpPr/>
          <p:nvPr/>
        </p:nvSpPr>
        <p:spPr>
          <a:xfrm>
            <a:off x="533400" y="1946562"/>
            <a:ext cx="4190999" cy="3657600"/>
          </a:xfrm>
          <a:prstGeom prst="round2DiagRect">
            <a:avLst/>
          </a:prstGeom>
          <a:solidFill>
            <a:schemeClr val="accent3"/>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a:p>
            <a:pPr algn="ctr"/>
            <a:endParaRPr lang="en-US" dirty="0">
              <a:solidFill>
                <a:srgbClr val="002060"/>
              </a:solidFill>
            </a:endParaRPr>
          </a:p>
          <a:p>
            <a:pPr algn="ctr"/>
            <a:endParaRPr lang="en-US" dirty="0">
              <a:solidFill>
                <a:srgbClr val="002060"/>
              </a:solidFill>
            </a:endParaRPr>
          </a:p>
          <a:p>
            <a:pPr algn="ctr"/>
            <a:endParaRPr lang="en-US" dirty="0">
              <a:solidFill>
                <a:srgbClr val="002060"/>
              </a:solidFill>
            </a:endParaRPr>
          </a:p>
          <a:p>
            <a:pPr algn="ctr"/>
            <a:endParaRPr lang="en-US" dirty="0">
              <a:solidFill>
                <a:srgbClr val="002060"/>
              </a:solidFill>
            </a:endParaRPr>
          </a:p>
          <a:p>
            <a:pPr algn="ctr"/>
            <a:endParaRPr lang="en-US" dirty="0">
              <a:solidFill>
                <a:srgbClr val="002060"/>
              </a:solidFill>
            </a:endParaRPr>
          </a:p>
          <a:p>
            <a:pPr algn="ctr"/>
            <a:r>
              <a:rPr lang="bn-BD" b="1" dirty="0">
                <a:solidFill>
                  <a:srgbClr val="002060"/>
                </a:solidFill>
              </a:rPr>
              <a:t>MD. Ershadul Haque</a:t>
            </a:r>
          </a:p>
          <a:p>
            <a:pPr algn="ctr"/>
            <a:r>
              <a:rPr lang="bn-BD" b="1" dirty="0">
                <a:solidFill>
                  <a:srgbClr val="002060"/>
                </a:solidFill>
              </a:rPr>
              <a:t>Assistant teacher </a:t>
            </a:r>
          </a:p>
          <a:p>
            <a:pPr algn="ctr"/>
            <a:r>
              <a:rPr lang="bn-BD" b="1" dirty="0">
                <a:solidFill>
                  <a:srgbClr val="002060"/>
                </a:solidFill>
              </a:rPr>
              <a:t>Bhalukapara st. Teresa’s</a:t>
            </a:r>
            <a:r>
              <a:rPr lang="en-US" b="1" dirty="0">
                <a:solidFill>
                  <a:srgbClr val="002060"/>
                </a:solidFill>
              </a:rPr>
              <a:t> High School</a:t>
            </a:r>
          </a:p>
          <a:p>
            <a:pPr algn="ctr"/>
            <a:endParaRPr lang="en-US" b="1" dirty="0">
              <a:solidFill>
                <a:srgbClr val="002060"/>
              </a:solidFill>
            </a:endParaRPr>
          </a:p>
        </p:txBody>
      </p:sp>
      <p:sp>
        <p:nvSpPr>
          <p:cNvPr id="5" name="Round Diagonal Corner Rectangle 4"/>
          <p:cNvSpPr/>
          <p:nvPr/>
        </p:nvSpPr>
        <p:spPr>
          <a:xfrm>
            <a:off x="4876800" y="1905000"/>
            <a:ext cx="3771900" cy="3657600"/>
          </a:xfrm>
          <a:prstGeom prst="round2DiagRect">
            <a:avLst/>
          </a:prstGeom>
          <a:solidFill>
            <a:schemeClr val="bg2">
              <a:lumMod val="9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solidFill>
                <a:srgbClr val="002060"/>
              </a:solidFill>
            </a:endParaRPr>
          </a:p>
          <a:p>
            <a:pPr algn="ctr"/>
            <a:endParaRPr lang="en-US" dirty="0">
              <a:solidFill>
                <a:srgbClr val="002060"/>
              </a:solidFill>
            </a:endParaRPr>
          </a:p>
          <a:p>
            <a:pPr algn="ctr"/>
            <a:endParaRPr lang="en-US" dirty="0">
              <a:solidFill>
                <a:srgbClr val="002060"/>
              </a:solidFill>
            </a:endParaRPr>
          </a:p>
          <a:p>
            <a:pPr algn="ctr"/>
            <a:r>
              <a:rPr lang="en-US" sz="2000" b="1" dirty="0">
                <a:solidFill>
                  <a:srgbClr val="002060"/>
                </a:solidFill>
              </a:rPr>
              <a:t>Class : Six</a:t>
            </a:r>
          </a:p>
          <a:p>
            <a:pPr algn="ctr"/>
            <a:r>
              <a:rPr lang="en-US" sz="2000" b="1" dirty="0">
                <a:solidFill>
                  <a:srgbClr val="002060"/>
                </a:solidFill>
              </a:rPr>
              <a:t>English For Today</a:t>
            </a:r>
          </a:p>
          <a:p>
            <a:pPr algn="ctr"/>
            <a:r>
              <a:rPr lang="en-US" sz="2000" b="1" dirty="0">
                <a:solidFill>
                  <a:srgbClr val="002060"/>
                </a:solidFill>
              </a:rPr>
              <a:t>Lesson : 9</a:t>
            </a:r>
          </a:p>
        </p:txBody>
      </p:sp>
      <p:sp>
        <p:nvSpPr>
          <p:cNvPr id="7" name="Round Diagonal Corner Rectangle 6"/>
          <p:cNvSpPr/>
          <p:nvPr/>
        </p:nvSpPr>
        <p:spPr>
          <a:xfrm>
            <a:off x="2667000" y="685800"/>
            <a:ext cx="3886200" cy="762000"/>
          </a:xfrm>
          <a:prstGeom prst="round2DiagRect">
            <a:avLst/>
          </a:prstGeom>
          <a:solidFill>
            <a:schemeClr val="accent2"/>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Identity</a:t>
            </a:r>
          </a:p>
        </p:txBody>
      </p:sp>
      <p:pic>
        <p:nvPicPr>
          <p:cNvPr id="8" name="Picture 7" descr="Six.jpg"/>
          <p:cNvPicPr>
            <a:picLocks noChangeAspect="1"/>
          </p:cNvPicPr>
          <p:nvPr/>
        </p:nvPicPr>
        <p:blipFill>
          <a:blip r:embed="rId2"/>
          <a:stretch>
            <a:fillRect/>
          </a:stretch>
        </p:blipFill>
        <p:spPr>
          <a:xfrm>
            <a:off x="6324600" y="2286000"/>
            <a:ext cx="1213148" cy="1575816"/>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E1121CC2-DC59-814B-8AC3-051C71277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544" y="1988290"/>
            <a:ext cx="2233085" cy="1873525"/>
          </a:xfrm>
          <a:prstGeom prst="rect">
            <a:avLst/>
          </a:prstGeom>
        </p:spPr>
      </p:pic>
    </p:spTree>
    <p:extLst>
      <p:ext uri="{BB962C8B-B14F-4D97-AF65-F5344CB8AC3E}">
        <p14:creationId xmlns:p14="http://schemas.microsoft.com/office/powerpoint/2010/main" val="1044441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62000" y="5334000"/>
            <a:ext cx="7162800" cy="954107"/>
          </a:xfrm>
          <a:prstGeom prst="rect">
            <a:avLst/>
          </a:prstGeom>
          <a:solidFill>
            <a:schemeClr val="accent3"/>
          </a:solidFill>
          <a:ln w="3175">
            <a:solidFill>
              <a:schemeClr val="tx1"/>
            </a:solidFill>
          </a:ln>
          <a:effectLst/>
        </p:spPr>
        <p:txBody>
          <a:bodyPr wrap="square" rtlCol="0">
            <a:spAutoFit/>
          </a:bodyPr>
          <a:lstStyle/>
          <a:p>
            <a:pPr algn="ctr"/>
            <a:r>
              <a:rPr lang="en-US" sz="2800" b="1" dirty="0"/>
              <a:t>Write a short paragraph on the rules of good health.</a:t>
            </a:r>
          </a:p>
        </p:txBody>
      </p:sp>
      <p:sp>
        <p:nvSpPr>
          <p:cNvPr id="6" name="Rectangle 5"/>
          <p:cNvSpPr/>
          <p:nvPr/>
        </p:nvSpPr>
        <p:spPr>
          <a:xfrm>
            <a:off x="-449036"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a:extLst>
              <a:ext uri="{FF2B5EF4-FFF2-40B4-BE49-F238E27FC236}">
                <a16:creationId xmlns:a16="http://schemas.microsoft.com/office/drawing/2014/main" id="{0612817B-8D31-E940-87FE-58A7065FA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342" y="626817"/>
            <a:ext cx="3703479" cy="4064000"/>
          </a:xfrm>
          <a:prstGeom prst="rect">
            <a:avLst/>
          </a:prstGeom>
        </p:spPr>
      </p:pic>
      <p:pic>
        <p:nvPicPr>
          <p:cNvPr id="7" name="Picture 7">
            <a:extLst>
              <a:ext uri="{FF2B5EF4-FFF2-40B4-BE49-F238E27FC236}">
                <a16:creationId xmlns:a16="http://schemas.microsoft.com/office/drawing/2014/main" id="{5BA305F7-2C9A-354B-8A30-B0A9D5E8A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79" y="626816"/>
            <a:ext cx="4095750" cy="4064000"/>
          </a:xfrm>
          <a:prstGeom prst="rect">
            <a:avLst/>
          </a:prstGeom>
        </p:spPr>
      </p:pic>
    </p:spTree>
    <p:extLst>
      <p:ext uri="{BB962C8B-B14F-4D97-AF65-F5344CB8AC3E}">
        <p14:creationId xmlns:p14="http://schemas.microsoft.com/office/powerpoint/2010/main" val="114185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9B0A0C1B-4535-6241-B02E-BE09BA01D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0"/>
            <a:ext cx="9048749" cy="6858000"/>
          </a:xfrm>
          <a:prstGeom prst="rect">
            <a:avLst/>
          </a:prstGeom>
        </p:spPr>
      </p:pic>
    </p:spTree>
    <p:extLst>
      <p:ext uri="{BB962C8B-B14F-4D97-AF65-F5344CB8AC3E}">
        <p14:creationId xmlns:p14="http://schemas.microsoft.com/office/powerpoint/2010/main" val="1143676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48345" y="414010"/>
            <a:ext cx="4876800" cy="584775"/>
          </a:xfrm>
          <a:prstGeom prst="rect">
            <a:avLst/>
          </a:prstGeom>
          <a:solidFill>
            <a:schemeClr val="accent3"/>
          </a:solidFill>
          <a:ln w="12700">
            <a:solidFill>
              <a:schemeClr val="tx1"/>
            </a:solidFill>
          </a:ln>
          <a:effectLst/>
        </p:spPr>
        <p:txBody>
          <a:bodyPr wrap="square" rtlCol="0">
            <a:spAutoFit/>
          </a:bodyPr>
          <a:lstStyle/>
          <a:p>
            <a:pPr algn="ctr"/>
            <a:r>
              <a:rPr lang="en-US" sz="3200" b="1" dirty="0"/>
              <a:t>Look at the picture</a:t>
            </a:r>
          </a:p>
        </p:txBody>
      </p:sp>
      <p:sp>
        <p:nvSpPr>
          <p:cNvPr id="9" name="TextBox 8"/>
          <p:cNvSpPr txBox="1"/>
          <p:nvPr/>
        </p:nvSpPr>
        <p:spPr>
          <a:xfrm>
            <a:off x="1295400" y="4953000"/>
            <a:ext cx="6345381" cy="523220"/>
          </a:xfrm>
          <a:prstGeom prst="rect">
            <a:avLst/>
          </a:prstGeom>
          <a:solidFill>
            <a:schemeClr val="bg2"/>
          </a:solidFill>
          <a:ln>
            <a:noFill/>
          </a:ln>
          <a:effectLst/>
        </p:spPr>
        <p:txBody>
          <a:bodyPr wrap="square" rtlCol="0">
            <a:spAutoFit/>
          </a:bodyPr>
          <a:lstStyle/>
          <a:p>
            <a:pPr algn="ctr"/>
            <a:r>
              <a:rPr lang="en-US" sz="2800" b="1" dirty="0"/>
              <a:t>What do you see in the picture ?</a:t>
            </a:r>
          </a:p>
        </p:txBody>
      </p:sp>
      <p:sp>
        <p:nvSpPr>
          <p:cNvPr id="10" name="TextBox 9"/>
          <p:cNvSpPr txBox="1"/>
          <p:nvPr/>
        </p:nvSpPr>
        <p:spPr>
          <a:xfrm>
            <a:off x="2796334" y="5511647"/>
            <a:ext cx="3657600" cy="523220"/>
          </a:xfrm>
          <a:prstGeom prst="rect">
            <a:avLst/>
          </a:prstGeom>
          <a:solidFill>
            <a:srgbClr val="FFFF00"/>
          </a:solidFill>
          <a:ln w="3175">
            <a:solidFill>
              <a:schemeClr val="tx1"/>
            </a:solidFill>
          </a:ln>
          <a:effectLst/>
        </p:spPr>
        <p:txBody>
          <a:bodyPr wrap="square" rtlCol="0">
            <a:spAutoFit/>
          </a:bodyPr>
          <a:lstStyle/>
          <a:p>
            <a:pPr algn="ctr"/>
            <a:r>
              <a:rPr lang="en-US" dirty="0"/>
              <a:t> </a:t>
            </a:r>
            <a:r>
              <a:rPr lang="en-US" sz="2800" b="1" dirty="0"/>
              <a:t>A  healthy  man.</a:t>
            </a: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AFBAE5E-00AC-CD48-85A9-460C20CC2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134" y="1159497"/>
            <a:ext cx="6096000" cy="3632791"/>
          </a:xfrm>
          <a:prstGeom prst="rect">
            <a:avLst/>
          </a:prstGeom>
        </p:spPr>
      </p:pic>
    </p:spTree>
    <p:extLst>
      <p:ext uri="{BB962C8B-B14F-4D97-AF65-F5344CB8AC3E}">
        <p14:creationId xmlns:p14="http://schemas.microsoft.com/office/powerpoint/2010/main" val="3455176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148857" y="346364"/>
            <a:ext cx="5010912" cy="523220"/>
          </a:xfrm>
          <a:prstGeom prst="rect">
            <a:avLst/>
          </a:prstGeom>
          <a:solidFill>
            <a:schemeClr val="accent3"/>
          </a:solidFill>
          <a:ln>
            <a:noFill/>
          </a:ln>
          <a:effectLst/>
        </p:spPr>
        <p:txBody>
          <a:bodyPr wrap="square" rtlCol="0">
            <a:spAutoFit/>
          </a:bodyPr>
          <a:lstStyle/>
          <a:p>
            <a:pPr algn="ctr"/>
            <a:r>
              <a:rPr lang="en-US" sz="2800" b="1" dirty="0"/>
              <a:t>Look at the pictures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418" y="972662"/>
            <a:ext cx="2619375" cy="20158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6105" y="3613850"/>
            <a:ext cx="6095999" cy="1828800"/>
          </a:xfrm>
          <a:prstGeom prst="rect">
            <a:avLst/>
          </a:prstGeom>
        </p:spPr>
      </p:pic>
      <p:sp>
        <p:nvSpPr>
          <p:cNvPr id="8" name="TextBox 7"/>
          <p:cNvSpPr txBox="1"/>
          <p:nvPr/>
        </p:nvSpPr>
        <p:spPr>
          <a:xfrm>
            <a:off x="762000" y="3060199"/>
            <a:ext cx="2209800" cy="461665"/>
          </a:xfrm>
          <a:prstGeom prst="rect">
            <a:avLst/>
          </a:prstGeom>
          <a:solidFill>
            <a:schemeClr val="accent2"/>
          </a:solidFill>
        </p:spPr>
        <p:txBody>
          <a:bodyPr wrap="square" rtlCol="0">
            <a:spAutoFit/>
          </a:bodyPr>
          <a:lstStyle/>
          <a:p>
            <a:pPr algn="ctr"/>
            <a:r>
              <a:rPr lang="en-US" sz="2400" b="1" dirty="0"/>
              <a:t>Car</a:t>
            </a:r>
          </a:p>
        </p:txBody>
      </p:sp>
      <p:sp>
        <p:nvSpPr>
          <p:cNvPr id="9" name="TextBox 8"/>
          <p:cNvSpPr txBox="1"/>
          <p:nvPr/>
        </p:nvSpPr>
        <p:spPr>
          <a:xfrm>
            <a:off x="3463636" y="3060199"/>
            <a:ext cx="2619375" cy="461665"/>
          </a:xfrm>
          <a:prstGeom prst="rect">
            <a:avLst/>
          </a:prstGeom>
          <a:solidFill>
            <a:schemeClr val="accent2"/>
          </a:solidFill>
        </p:spPr>
        <p:txBody>
          <a:bodyPr wrap="square" rtlCol="0">
            <a:spAutoFit/>
          </a:bodyPr>
          <a:lstStyle/>
          <a:p>
            <a:pPr algn="ctr"/>
            <a:r>
              <a:rPr lang="en-US" sz="2400" b="1" dirty="0"/>
              <a:t>House</a:t>
            </a:r>
          </a:p>
        </p:txBody>
      </p:sp>
      <p:sp>
        <p:nvSpPr>
          <p:cNvPr id="10" name="TextBox 9"/>
          <p:cNvSpPr txBox="1"/>
          <p:nvPr/>
        </p:nvSpPr>
        <p:spPr>
          <a:xfrm>
            <a:off x="6407727" y="3060199"/>
            <a:ext cx="2057400" cy="461665"/>
          </a:xfrm>
          <a:prstGeom prst="rect">
            <a:avLst/>
          </a:prstGeom>
          <a:solidFill>
            <a:schemeClr val="accent2"/>
          </a:solidFill>
        </p:spPr>
        <p:txBody>
          <a:bodyPr wrap="square" rtlCol="0">
            <a:spAutoFit/>
          </a:bodyPr>
          <a:lstStyle/>
          <a:p>
            <a:pPr algn="ctr"/>
            <a:r>
              <a:rPr lang="en-US" sz="2400" b="1" dirty="0"/>
              <a:t>Ornaments</a:t>
            </a:r>
          </a:p>
        </p:txBody>
      </p:sp>
      <p:sp>
        <p:nvSpPr>
          <p:cNvPr id="11" name="TextBox 10"/>
          <p:cNvSpPr txBox="1"/>
          <p:nvPr/>
        </p:nvSpPr>
        <p:spPr>
          <a:xfrm>
            <a:off x="1878539" y="4696691"/>
            <a:ext cx="1461654" cy="523220"/>
          </a:xfrm>
          <a:prstGeom prst="rect">
            <a:avLst/>
          </a:prstGeom>
          <a:noFill/>
        </p:spPr>
        <p:txBody>
          <a:bodyPr wrap="square" rtlCol="0">
            <a:spAutoFit/>
          </a:bodyPr>
          <a:lstStyle/>
          <a:p>
            <a:r>
              <a:rPr lang="en-US" sz="2800" dirty="0">
                <a:solidFill>
                  <a:srgbClr val="FFFF00"/>
                </a:solidFill>
              </a:rPr>
              <a:t>Cash</a:t>
            </a:r>
          </a:p>
        </p:txBody>
      </p:sp>
      <p:sp>
        <p:nvSpPr>
          <p:cNvPr id="12" name="TextBox 11"/>
          <p:cNvSpPr txBox="1"/>
          <p:nvPr/>
        </p:nvSpPr>
        <p:spPr>
          <a:xfrm>
            <a:off x="1458623" y="5477286"/>
            <a:ext cx="6629400" cy="523220"/>
          </a:xfrm>
          <a:prstGeom prst="rect">
            <a:avLst/>
          </a:prstGeom>
          <a:noFill/>
          <a:ln>
            <a:noFill/>
          </a:ln>
          <a:effectLst/>
        </p:spPr>
        <p:txBody>
          <a:bodyPr wrap="square" rtlCol="0">
            <a:spAutoFit/>
          </a:bodyPr>
          <a:lstStyle/>
          <a:p>
            <a:pPr algn="ctr"/>
            <a:r>
              <a:rPr lang="en-US" sz="2800" b="1" dirty="0"/>
              <a:t>What do you see in the picture ?</a:t>
            </a:r>
          </a:p>
        </p:txBody>
      </p:sp>
      <p:sp>
        <p:nvSpPr>
          <p:cNvPr id="13" name="TextBox 12"/>
          <p:cNvSpPr txBox="1"/>
          <p:nvPr/>
        </p:nvSpPr>
        <p:spPr>
          <a:xfrm>
            <a:off x="2393805" y="5938951"/>
            <a:ext cx="4800600" cy="523220"/>
          </a:xfrm>
          <a:prstGeom prst="rect">
            <a:avLst/>
          </a:prstGeom>
          <a:solidFill>
            <a:srgbClr val="00B0F0"/>
          </a:solidFill>
          <a:ln>
            <a:noFill/>
          </a:ln>
          <a:effectLst/>
        </p:spPr>
        <p:txBody>
          <a:bodyPr wrap="square" rtlCol="0">
            <a:spAutoFit/>
          </a:bodyPr>
          <a:lstStyle/>
          <a:p>
            <a:pPr algn="ctr"/>
            <a:r>
              <a:rPr lang="en-US" sz="2800" b="1" dirty="0"/>
              <a:t>These are wealth.</a:t>
            </a:r>
          </a:p>
        </p:txBody>
      </p:sp>
      <p:sp>
        <p:nvSpPr>
          <p:cNvPr id="14" name="Rectangle 1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4">
            <a:extLst>
              <a:ext uri="{FF2B5EF4-FFF2-40B4-BE49-F238E27FC236}">
                <a16:creationId xmlns:a16="http://schemas.microsoft.com/office/drawing/2014/main" id="{1D7585D4-6FFD-1B4A-ACB2-4503072CF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5326" y="901495"/>
            <a:ext cx="2619375" cy="2015836"/>
          </a:xfrm>
          <a:prstGeom prst="rect">
            <a:avLst/>
          </a:prstGeom>
        </p:spPr>
      </p:pic>
      <p:pic>
        <p:nvPicPr>
          <p:cNvPr id="15" name="Picture 15">
            <a:extLst>
              <a:ext uri="{FF2B5EF4-FFF2-40B4-BE49-F238E27FC236}">
                <a16:creationId xmlns:a16="http://schemas.microsoft.com/office/drawing/2014/main" id="{45736FDD-0101-2A4F-8E5B-D7456859B0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519" y="961304"/>
            <a:ext cx="2849172" cy="2027194"/>
          </a:xfrm>
          <a:prstGeom prst="rect">
            <a:avLst/>
          </a:prstGeom>
        </p:spPr>
      </p:pic>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 Diagonal Corner Rectangle 4"/>
          <p:cNvSpPr/>
          <p:nvPr/>
        </p:nvSpPr>
        <p:spPr>
          <a:xfrm>
            <a:off x="457200" y="3276600"/>
            <a:ext cx="7945582" cy="2770215"/>
          </a:xfrm>
          <a:prstGeom prst="round2Diag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Health is wealth</a:t>
            </a:r>
          </a:p>
          <a:p>
            <a:pPr algn="ctr"/>
            <a:r>
              <a:rPr lang="en-US" sz="2800" b="1" dirty="0">
                <a:solidFill>
                  <a:srgbClr val="0070C0"/>
                </a:solidFill>
              </a:rPr>
              <a:t>( Lesson – 9 )</a:t>
            </a:r>
          </a:p>
        </p:txBody>
      </p:sp>
      <p:sp>
        <p:nvSpPr>
          <p:cNvPr id="4" name="Round Diagonal Corner Rectangle 3"/>
          <p:cNvSpPr/>
          <p:nvPr/>
        </p:nvSpPr>
        <p:spPr>
          <a:xfrm>
            <a:off x="1066800" y="1295400"/>
            <a:ext cx="7031182" cy="1524000"/>
          </a:xfrm>
          <a:prstGeom prst="round2DiagRect">
            <a:avLst/>
          </a:prstGeom>
          <a:solidFill>
            <a:srgbClr val="FFC0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2060"/>
              </a:solidFill>
            </a:endParaRPr>
          </a:p>
          <a:p>
            <a:pPr algn="ctr"/>
            <a:r>
              <a:rPr lang="en-US" sz="4000" b="1" dirty="0">
                <a:solidFill>
                  <a:srgbClr val="0070C0"/>
                </a:solidFill>
                <a:latin typeface="Corbel" pitchFamily="34" charset="0"/>
              </a:rPr>
              <a:t>Lesson Declaration</a:t>
            </a:r>
          </a:p>
          <a:p>
            <a:pPr algn="ctr"/>
            <a:r>
              <a:rPr lang="en-US" sz="3200" b="1" dirty="0">
                <a:solidFill>
                  <a:srgbClr val="002060"/>
                </a:solidFill>
                <a:latin typeface="Corbel" pitchFamily="34" charset="0"/>
              </a:rPr>
              <a:t>So, today we</a:t>
            </a:r>
            <a:r>
              <a:rPr lang="bn-BD" sz="3200" b="1" dirty="0">
                <a:solidFill>
                  <a:srgbClr val="002060"/>
                </a:solidFill>
                <a:latin typeface="Corbel" pitchFamily="34" charset="0"/>
              </a:rPr>
              <a:t> wi</a:t>
            </a:r>
            <a:r>
              <a:rPr lang="en-US" sz="3200" b="1" dirty="0">
                <a:solidFill>
                  <a:srgbClr val="002060"/>
                </a:solidFill>
                <a:latin typeface="Corbel" pitchFamily="34" charset="0"/>
              </a:rPr>
              <a:t>ll discuss about  </a:t>
            </a:r>
          </a:p>
          <a:p>
            <a:pPr algn="ctr"/>
            <a:endParaRPr lang="en-US" sz="3200" b="1" dirty="0">
              <a:solidFill>
                <a:srgbClr val="002060"/>
              </a:solidFill>
              <a:latin typeface="Corbel" pitchFamily="34" charset="0"/>
            </a:endParaRP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extBox 1"/>
          <p:cNvSpPr txBox="1"/>
          <p:nvPr/>
        </p:nvSpPr>
        <p:spPr>
          <a:xfrm>
            <a:off x="2209800" y="1371600"/>
            <a:ext cx="4419600" cy="584775"/>
          </a:xfrm>
          <a:prstGeom prst="rect">
            <a:avLst/>
          </a:prstGeom>
          <a:solidFill>
            <a:schemeClr val="accent1"/>
          </a:solidFill>
          <a:ln w="28575">
            <a:solidFill>
              <a:schemeClr val="tx1"/>
            </a:solidFill>
          </a:ln>
          <a:effectLst/>
        </p:spPr>
        <p:txBody>
          <a:bodyPr wrap="square" rtlCol="0">
            <a:spAutoFit/>
          </a:bodyPr>
          <a:lstStyle/>
          <a:p>
            <a:pPr algn="ctr"/>
            <a:r>
              <a:rPr lang="en-US" sz="3200" b="1" dirty="0"/>
              <a:t>Learning outcomes</a:t>
            </a:r>
          </a:p>
        </p:txBody>
      </p:sp>
      <p:sp>
        <p:nvSpPr>
          <p:cNvPr id="3" name="TextBox 2"/>
          <p:cNvSpPr txBox="1"/>
          <p:nvPr/>
        </p:nvSpPr>
        <p:spPr>
          <a:xfrm>
            <a:off x="990600" y="2710815"/>
            <a:ext cx="7162800" cy="2554545"/>
          </a:xfrm>
          <a:prstGeom prst="rect">
            <a:avLst/>
          </a:prstGeom>
          <a:solidFill>
            <a:schemeClr val="accent2">
              <a:lumMod val="60000"/>
              <a:lumOff val="40000"/>
            </a:schemeClr>
          </a:solidFill>
          <a:ln w="28575">
            <a:solidFill>
              <a:schemeClr val="tx1"/>
            </a:solidFill>
            <a:prstDash val="sysDot"/>
          </a:ln>
          <a:effectLst/>
        </p:spPr>
        <p:txBody>
          <a:bodyPr wrap="square" rtlCol="0">
            <a:spAutoFit/>
          </a:bodyPr>
          <a:lstStyle/>
          <a:p>
            <a:r>
              <a:rPr lang="en-US" sz="2000" b="1" dirty="0"/>
              <a:t>After completing this lesson students will be able to -</a:t>
            </a:r>
          </a:p>
          <a:p>
            <a:endParaRPr lang="en-US" sz="2000" b="1" dirty="0"/>
          </a:p>
          <a:p>
            <a:pPr marL="285750" indent="-285750">
              <a:lnSpc>
                <a:spcPts val="2400"/>
              </a:lnSpc>
              <a:buFont typeface="Wingdings" pitchFamily="2" charset="2"/>
              <a:buChar char="Ø"/>
            </a:pPr>
            <a:r>
              <a:rPr lang="en-US" sz="2000" b="1" dirty="0"/>
              <a:t>familiar with some rules of good health.</a:t>
            </a:r>
          </a:p>
          <a:p>
            <a:pPr marL="285750" indent="-285750">
              <a:lnSpc>
                <a:spcPts val="2400"/>
              </a:lnSpc>
              <a:buFont typeface="Wingdings" pitchFamily="2" charset="2"/>
              <a:buChar char="Ø"/>
            </a:pPr>
            <a:r>
              <a:rPr lang="en-US" sz="2000" b="1" dirty="0"/>
              <a:t>read and understand written instructions.</a:t>
            </a:r>
          </a:p>
          <a:p>
            <a:pPr marL="285750" indent="-285750">
              <a:lnSpc>
                <a:spcPts val="2400"/>
              </a:lnSpc>
              <a:buFont typeface="Wingdings" pitchFamily="2" charset="2"/>
              <a:buChar char="Ø"/>
            </a:pPr>
            <a:r>
              <a:rPr lang="en-US" sz="2000" b="1" dirty="0"/>
              <a:t>ask and answer questions</a:t>
            </a:r>
          </a:p>
          <a:p>
            <a:pPr marL="285750" indent="-285750">
              <a:lnSpc>
                <a:spcPts val="2400"/>
              </a:lnSpc>
              <a:buFont typeface="Wingdings" pitchFamily="2" charset="2"/>
              <a:buChar char="Ø"/>
            </a:pPr>
            <a:r>
              <a:rPr lang="en-US" sz="2000" b="1" dirty="0"/>
              <a:t>read and understand texts</a:t>
            </a:r>
          </a:p>
          <a:p>
            <a:pPr marL="285750" indent="-285750">
              <a:lnSpc>
                <a:spcPts val="2400"/>
              </a:lnSpc>
              <a:buFont typeface="Wingdings" pitchFamily="2" charset="2"/>
              <a:buChar char="Ø"/>
            </a:pPr>
            <a:r>
              <a:rPr lang="en-US" sz="2000" b="1" dirty="0"/>
              <a:t>write paragraph, dialogue , etc.</a:t>
            </a:r>
          </a:p>
          <a:p>
            <a:pPr marL="285750" indent="-285750">
              <a:lnSpc>
                <a:spcPts val="2400"/>
              </a:lnSpc>
              <a:buFont typeface="Wingdings" pitchFamily="2" charset="2"/>
              <a:buChar char="Ø"/>
            </a:pPr>
            <a:endParaRPr lang="en-US" sz="2000" b="1" dirty="0"/>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948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10393" y="973311"/>
            <a:ext cx="6934200" cy="830997"/>
          </a:xfrm>
          <a:prstGeom prst="rect">
            <a:avLst/>
          </a:prstGeom>
          <a:solidFill>
            <a:schemeClr val="accent3"/>
          </a:solidFill>
          <a:ln>
            <a:solidFill>
              <a:schemeClr val="tx1"/>
            </a:solidFill>
            <a:prstDash val="lgDash"/>
          </a:ln>
        </p:spPr>
        <p:txBody>
          <a:bodyPr wrap="square" rtlCol="0">
            <a:spAutoFit/>
          </a:bodyPr>
          <a:lstStyle/>
          <a:p>
            <a:pPr algn="ctr"/>
            <a:r>
              <a:rPr lang="en-US" sz="2400" b="1" dirty="0"/>
              <a:t>Listen to me attentively then answer the following questions.</a:t>
            </a:r>
          </a:p>
        </p:txBody>
      </p:sp>
      <p:sp>
        <p:nvSpPr>
          <p:cNvPr id="7" name="TextBox 6"/>
          <p:cNvSpPr txBox="1"/>
          <p:nvPr/>
        </p:nvSpPr>
        <p:spPr>
          <a:xfrm>
            <a:off x="2408465" y="5257800"/>
            <a:ext cx="6858000" cy="1323439"/>
          </a:xfrm>
          <a:prstGeom prst="rect">
            <a:avLst/>
          </a:prstGeom>
          <a:noFill/>
        </p:spPr>
        <p:txBody>
          <a:bodyPr wrap="square" rtlCol="0">
            <a:spAutoFit/>
          </a:bodyPr>
          <a:lstStyle/>
          <a:p>
            <a:pPr marL="342900" indent="-342900">
              <a:buAutoNum type="arabicPeriod"/>
            </a:pPr>
            <a:r>
              <a:rPr lang="en-US" sz="2000" b="1" dirty="0"/>
              <a:t>What do you mean by hygiene?</a:t>
            </a:r>
          </a:p>
          <a:p>
            <a:pPr marL="342900" indent="-342900">
              <a:buAutoNum type="arabicPeriod"/>
            </a:pPr>
            <a:r>
              <a:rPr lang="en-US" sz="2000" b="1" dirty="0"/>
              <a:t>What are essential for good health?</a:t>
            </a:r>
          </a:p>
          <a:p>
            <a:pPr marL="342900" indent="-342900">
              <a:buAutoNum type="arabicPeriod"/>
            </a:pPr>
            <a:r>
              <a:rPr lang="en-US" sz="2000" b="1" dirty="0"/>
              <a:t>What do we mean by balanced diet?</a:t>
            </a:r>
          </a:p>
          <a:p>
            <a:pPr marL="342900" indent="-342900">
              <a:buAutoNum type="arabicPeriod"/>
            </a:pPr>
            <a:r>
              <a:rPr lang="en-US" sz="2000" b="1" dirty="0"/>
              <a:t>What are the rules of personal hygiene?</a:t>
            </a:r>
          </a:p>
        </p:txBody>
      </p:sp>
      <p:sp>
        <p:nvSpPr>
          <p:cNvPr id="8" name="Rectangle 7"/>
          <p:cNvSpPr/>
          <p:nvPr/>
        </p:nvSpPr>
        <p:spPr>
          <a:xfrm>
            <a:off x="1387929" y="0"/>
            <a:ext cx="7592785"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a:extLst>
              <a:ext uri="{FF2B5EF4-FFF2-40B4-BE49-F238E27FC236}">
                <a16:creationId xmlns:a16="http://schemas.microsoft.com/office/drawing/2014/main" id="{6936E293-B302-5E4F-A950-BB66F4A7C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43" y="1916345"/>
            <a:ext cx="4629150" cy="2970372"/>
          </a:xfrm>
          <a:prstGeom prst="rect">
            <a:avLst/>
          </a:prstGeom>
        </p:spPr>
      </p:pic>
    </p:spTree>
    <p:extLst>
      <p:ext uri="{BB962C8B-B14F-4D97-AF65-F5344CB8AC3E}">
        <p14:creationId xmlns:p14="http://schemas.microsoft.com/office/powerpoint/2010/main" val="1700093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609600"/>
            <a:ext cx="8093002" cy="830997"/>
          </a:xfrm>
          <a:prstGeom prst="rect">
            <a:avLst/>
          </a:prstGeom>
          <a:noFill/>
          <a:ln>
            <a:noFill/>
          </a:ln>
          <a:effectLst/>
        </p:spPr>
        <p:txBody>
          <a:bodyPr wrap="square" rtlCol="0">
            <a:spAutoFit/>
          </a:bodyPr>
          <a:lstStyle/>
          <a:p>
            <a:r>
              <a:rPr lang="en-US" sz="2400" b="1" dirty="0">
                <a:solidFill>
                  <a:srgbClr val="7030A0"/>
                </a:solidFill>
              </a:rPr>
              <a:t>Some important rules of good personal health are as follows.</a:t>
            </a:r>
          </a:p>
        </p:txBody>
      </p:sp>
      <p:sp>
        <p:nvSpPr>
          <p:cNvPr id="3" name="TextBox 2"/>
          <p:cNvSpPr txBox="1"/>
          <p:nvPr/>
        </p:nvSpPr>
        <p:spPr>
          <a:xfrm>
            <a:off x="381000" y="1447800"/>
            <a:ext cx="5334000" cy="1631216"/>
          </a:xfrm>
          <a:prstGeom prst="rect">
            <a:avLst/>
          </a:prstGeom>
          <a:noFill/>
        </p:spPr>
        <p:txBody>
          <a:bodyPr wrap="square" rtlCol="0">
            <a:spAutoFit/>
          </a:bodyPr>
          <a:lstStyle/>
          <a:p>
            <a:pPr marL="342900" indent="-342900">
              <a:buAutoNum type="alphaLcPeriod"/>
            </a:pPr>
            <a:r>
              <a:rPr lang="en-US" sz="2000" b="1" dirty="0"/>
              <a:t>Balanced diet :</a:t>
            </a:r>
          </a:p>
          <a:p>
            <a:endParaRPr lang="en-US" sz="2000" b="1" dirty="0"/>
          </a:p>
          <a:p>
            <a:r>
              <a:rPr lang="en-US" sz="2000" b="1" dirty="0">
                <a:solidFill>
                  <a:srgbClr val="0070C0"/>
                </a:solidFill>
              </a:rPr>
              <a:t>Our food should contain correct proportion of carbohydrates, fat, protein, vitamins, minerals and water in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19200"/>
            <a:ext cx="2305050" cy="1981200"/>
          </a:xfrm>
          <a:prstGeom prst="rect">
            <a:avLst/>
          </a:prstGeom>
        </p:spPr>
      </p:pic>
      <p:sp>
        <p:nvSpPr>
          <p:cNvPr id="5" name="TextBox 4"/>
          <p:cNvSpPr txBox="1"/>
          <p:nvPr/>
        </p:nvSpPr>
        <p:spPr>
          <a:xfrm>
            <a:off x="304800" y="3124200"/>
            <a:ext cx="5029200" cy="3170099"/>
          </a:xfrm>
          <a:prstGeom prst="rect">
            <a:avLst/>
          </a:prstGeom>
          <a:noFill/>
        </p:spPr>
        <p:txBody>
          <a:bodyPr wrap="square" rtlCol="0">
            <a:spAutoFit/>
          </a:bodyPr>
          <a:lstStyle/>
          <a:p>
            <a:r>
              <a:rPr lang="en-US" sz="2000" b="1" dirty="0"/>
              <a:t>b. Personal hygiene :</a:t>
            </a:r>
          </a:p>
          <a:p>
            <a:endParaRPr lang="en-US" sz="2000" b="1" dirty="0"/>
          </a:p>
          <a:p>
            <a:r>
              <a:rPr lang="en-US" sz="2000" b="1" dirty="0">
                <a:solidFill>
                  <a:srgbClr val="0070C0"/>
                </a:solidFill>
              </a:rPr>
              <a:t>We should follow the personal health practices, such as,</a:t>
            </a:r>
          </a:p>
          <a:p>
            <a:pPr marL="285750" indent="-285750">
              <a:buFont typeface="Wingdings" pitchFamily="2" charset="2"/>
              <a:buChar char="v"/>
            </a:pPr>
            <a:r>
              <a:rPr lang="en-US" sz="2000" b="1" dirty="0">
                <a:solidFill>
                  <a:srgbClr val="0070C0"/>
                </a:solidFill>
              </a:rPr>
              <a:t> wash your hands before eating.</a:t>
            </a:r>
          </a:p>
          <a:p>
            <a:pPr marL="285750" indent="-285750">
              <a:buFont typeface="Wingdings" pitchFamily="2" charset="2"/>
              <a:buChar char="v"/>
            </a:pPr>
            <a:r>
              <a:rPr lang="en-US" sz="2000" b="1" dirty="0">
                <a:solidFill>
                  <a:srgbClr val="0070C0"/>
                </a:solidFill>
              </a:rPr>
              <a:t>Bathe regularly and wear clean cloths.</a:t>
            </a:r>
          </a:p>
          <a:p>
            <a:pPr marL="285750" indent="-285750">
              <a:buFont typeface="Wingdings" pitchFamily="2" charset="2"/>
              <a:buChar char="v"/>
            </a:pPr>
            <a:r>
              <a:rPr lang="en-US" sz="2000" b="1" dirty="0">
                <a:solidFill>
                  <a:srgbClr val="0070C0"/>
                </a:solidFill>
              </a:rPr>
              <a:t>Brush your teeth regularly.</a:t>
            </a:r>
          </a:p>
          <a:p>
            <a:pPr marL="285750" indent="-285750">
              <a:buFont typeface="Wingdings" pitchFamily="2" charset="2"/>
              <a:buChar char="v"/>
            </a:pPr>
            <a:r>
              <a:rPr lang="en-US" sz="2000" b="1" dirty="0">
                <a:solidFill>
                  <a:srgbClr val="0070C0"/>
                </a:solidFill>
              </a:rPr>
              <a:t>Brush hair, clean eyes, ears and nails.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566" y="3456709"/>
            <a:ext cx="1485033" cy="122396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290" y="3456709"/>
            <a:ext cx="1509712" cy="12239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66" y="4834057"/>
            <a:ext cx="1485033" cy="110954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300" y="4834057"/>
            <a:ext cx="1501702" cy="11430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279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1" y="961935"/>
            <a:ext cx="3911022" cy="1200329"/>
          </a:xfrm>
          <a:prstGeom prst="rect">
            <a:avLst/>
          </a:prstGeom>
          <a:noFill/>
        </p:spPr>
        <p:txBody>
          <a:bodyPr wrap="square" rtlCol="0">
            <a:spAutoFit/>
          </a:bodyPr>
          <a:lstStyle/>
          <a:p>
            <a:r>
              <a:rPr lang="en-US" b="1" dirty="0"/>
              <a:t>C. Cleaning household :</a:t>
            </a:r>
          </a:p>
          <a:p>
            <a:endParaRPr lang="en-US" b="1" dirty="0"/>
          </a:p>
          <a:p>
            <a:r>
              <a:rPr lang="en-US" b="1" dirty="0">
                <a:solidFill>
                  <a:srgbClr val="0070C0"/>
                </a:solidFill>
              </a:rPr>
              <a:t>We should keep our household and environment clean.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08" y="838200"/>
            <a:ext cx="1104900" cy="1524000"/>
          </a:xfrm>
          <a:prstGeom prst="rect">
            <a:avLst/>
          </a:prstGeom>
        </p:spPr>
      </p:pic>
      <p:sp>
        <p:nvSpPr>
          <p:cNvPr id="4" name="TextBox 3"/>
          <p:cNvSpPr txBox="1"/>
          <p:nvPr/>
        </p:nvSpPr>
        <p:spPr>
          <a:xfrm>
            <a:off x="609600" y="3124200"/>
            <a:ext cx="5029200" cy="1200329"/>
          </a:xfrm>
          <a:prstGeom prst="rect">
            <a:avLst/>
          </a:prstGeom>
          <a:noFill/>
        </p:spPr>
        <p:txBody>
          <a:bodyPr wrap="square" rtlCol="0">
            <a:spAutoFit/>
          </a:bodyPr>
          <a:lstStyle/>
          <a:p>
            <a:r>
              <a:rPr lang="en-US" b="1" dirty="0"/>
              <a:t>d. Taking clean food and water :</a:t>
            </a:r>
          </a:p>
          <a:p>
            <a:endParaRPr lang="en-US" b="1" dirty="0"/>
          </a:p>
          <a:p>
            <a:r>
              <a:rPr lang="en-US" b="1" dirty="0">
                <a:solidFill>
                  <a:srgbClr val="0070C0"/>
                </a:solidFill>
              </a:rPr>
              <a:t>Our food should be fresh, clean and properly cooked and water should be pure.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504" y="2590800"/>
            <a:ext cx="1658112" cy="19618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872" y="4768820"/>
            <a:ext cx="2619375" cy="16730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4768820"/>
            <a:ext cx="1960418" cy="167306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768820"/>
            <a:ext cx="2590800" cy="1603058"/>
          </a:xfrm>
          <a:prstGeom prst="rect">
            <a:avLst/>
          </a:prstGeom>
        </p:spPr>
      </p:pic>
      <p:sp>
        <p:nvSpPr>
          <p:cNvPr id="12" name="Rectangle 1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3698B110-624E-9D48-8AFC-B1F41A440B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9466" y="185903"/>
            <a:ext cx="2508713" cy="2155674"/>
          </a:xfrm>
          <a:prstGeom prst="rect">
            <a:avLst/>
          </a:prstGeom>
        </p:spPr>
      </p:pic>
    </p:spTree>
    <p:extLst>
      <p:ext uri="{BB962C8B-B14F-4D97-AF65-F5344CB8AC3E}">
        <p14:creationId xmlns:p14="http://schemas.microsoft.com/office/powerpoint/2010/main" val="1842400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2106</TotalTime>
  <Words>891</Words>
  <Application>Microsoft Office PowerPoint</Application>
  <PresentationFormat>On-screen Show (4:3)</PresentationFormat>
  <Paragraphs>174</Paragraphs>
  <Slides>21</Slides>
  <Notes>7</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Unknown User</cp:lastModifiedBy>
  <cp:revision>110</cp:revision>
  <dcterms:created xsi:type="dcterms:W3CDTF">2006-08-16T00:00:00Z</dcterms:created>
  <dcterms:modified xsi:type="dcterms:W3CDTF">2022-01-23T09:07:25Z</dcterms:modified>
</cp:coreProperties>
</file>