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301" r:id="rId4"/>
    <p:sldId id="282" r:id="rId5"/>
    <p:sldId id="276" r:id="rId6"/>
    <p:sldId id="284" r:id="rId7"/>
    <p:sldId id="283" r:id="rId8"/>
    <p:sldId id="277" r:id="rId9"/>
    <p:sldId id="290" r:id="rId10"/>
    <p:sldId id="299" r:id="rId11"/>
    <p:sldId id="291" r:id="rId12"/>
    <p:sldId id="292" r:id="rId13"/>
    <p:sldId id="285" r:id="rId14"/>
    <p:sldId id="298" r:id="rId15"/>
    <p:sldId id="294" r:id="rId16"/>
    <p:sldId id="293" r:id="rId17"/>
    <p:sldId id="287" r:id="rId18"/>
    <p:sldId id="295" r:id="rId19"/>
    <p:sldId id="300" r:id="rId20"/>
    <p:sldId id="296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CC"/>
    <a:srgbClr val="FF33CC"/>
    <a:srgbClr val="6600FF"/>
    <a:srgbClr val="928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36" y="66"/>
      </p:cViewPr>
      <p:guideLst>
        <p:guide orient="horz" pos="2256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3BFE7-0BD4-4B68-8907-573F57D4A79B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A2071-403D-4EA3-BE77-43F39C374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A2071-403D-4EA3-BE77-43F39C3747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0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90" y="371061"/>
            <a:ext cx="10492409" cy="1319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9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90" y="371061"/>
            <a:ext cx="10492409" cy="1319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90" y="371061"/>
            <a:ext cx="10492409" cy="1319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90" y="371061"/>
            <a:ext cx="10492409" cy="1319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6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9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3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92" y="13854"/>
            <a:ext cx="12222642" cy="682413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2757577" y="4072128"/>
            <a:ext cx="7226958" cy="2765856"/>
          </a:xfrm>
          <a:prstGeom prst="trapezoid">
            <a:avLst>
              <a:gd name="adj" fmla="val 129009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5265" y="1724167"/>
            <a:ext cx="7968470" cy="3176061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13200" y="109127"/>
            <a:ext cx="6236227" cy="5609081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RelaxedModerately">
              <a:rot lat="17090627" lon="0" rev="0"/>
            </a:camera>
            <a:lightRig rig="chilly" dir="t">
              <a:rot lat="0" lon="0" rev="3000000"/>
            </a:lightRig>
          </a:scene3d>
          <a:sp3d extrusionH="127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944458" y="813871"/>
            <a:ext cx="4303083" cy="4904337"/>
          </a:xfrm>
          <a:custGeom>
            <a:avLst/>
            <a:gdLst>
              <a:gd name="connsiteX0" fmla="*/ 1761624 w 3523248"/>
              <a:gd name="connsiteY0" fmla="*/ 0 h 4015539"/>
              <a:gd name="connsiteX1" fmla="*/ 3523248 w 3523248"/>
              <a:gd name="connsiteY1" fmla="*/ 1761624 h 4015539"/>
              <a:gd name="connsiteX2" fmla="*/ 3007281 w 3523248"/>
              <a:gd name="connsiteY2" fmla="*/ 3007280 h 4015539"/>
              <a:gd name="connsiteX3" fmla="*/ 2972944 w 3523248"/>
              <a:gd name="connsiteY3" fmla="*/ 3038488 h 4015539"/>
              <a:gd name="connsiteX4" fmla="*/ 3125631 w 3523248"/>
              <a:gd name="connsiteY4" fmla="*/ 3552968 h 4015539"/>
              <a:gd name="connsiteX5" fmla="*/ 3021808 w 3523248"/>
              <a:gd name="connsiteY5" fmla="*/ 3630606 h 4015539"/>
              <a:gd name="connsiteX6" fmla="*/ 1761622 w 3523248"/>
              <a:gd name="connsiteY6" fmla="*/ 4015539 h 4015539"/>
              <a:gd name="connsiteX7" fmla="*/ 501436 w 3523248"/>
              <a:gd name="connsiteY7" fmla="*/ 3630606 h 4015539"/>
              <a:gd name="connsiteX8" fmla="*/ 397614 w 3523248"/>
              <a:gd name="connsiteY8" fmla="*/ 3552969 h 4015539"/>
              <a:gd name="connsiteX9" fmla="*/ 550303 w 3523248"/>
              <a:gd name="connsiteY9" fmla="*/ 3038486 h 4015539"/>
              <a:gd name="connsiteX10" fmla="*/ 515968 w 3523248"/>
              <a:gd name="connsiteY10" fmla="*/ 3007280 h 4015539"/>
              <a:gd name="connsiteX11" fmla="*/ 0 w 3523248"/>
              <a:gd name="connsiteY11" fmla="*/ 1761624 h 4015539"/>
              <a:gd name="connsiteX12" fmla="*/ 1761624 w 3523248"/>
              <a:gd name="connsiteY12" fmla="*/ 0 h 401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3248" h="4015539">
                <a:moveTo>
                  <a:pt x="1761624" y="0"/>
                </a:moveTo>
                <a:cubicBezTo>
                  <a:pt x="2734542" y="0"/>
                  <a:pt x="3523248" y="788706"/>
                  <a:pt x="3523248" y="1761624"/>
                </a:cubicBezTo>
                <a:cubicBezTo>
                  <a:pt x="3523248" y="2248083"/>
                  <a:pt x="3326072" y="2688489"/>
                  <a:pt x="3007281" y="3007280"/>
                </a:cubicBezTo>
                <a:lnTo>
                  <a:pt x="2972944" y="3038488"/>
                </a:lnTo>
                <a:lnTo>
                  <a:pt x="3125631" y="3552968"/>
                </a:lnTo>
                <a:lnTo>
                  <a:pt x="3021808" y="3630606"/>
                </a:lnTo>
                <a:cubicBezTo>
                  <a:pt x="2662080" y="3873633"/>
                  <a:pt x="2228423" y="4015539"/>
                  <a:pt x="1761622" y="4015539"/>
                </a:cubicBezTo>
                <a:cubicBezTo>
                  <a:pt x="1294821" y="4015539"/>
                  <a:pt x="861164" y="3873633"/>
                  <a:pt x="501436" y="3630606"/>
                </a:cubicBezTo>
                <a:lnTo>
                  <a:pt x="397614" y="3552969"/>
                </a:lnTo>
                <a:lnTo>
                  <a:pt x="550303" y="3038486"/>
                </a:lnTo>
                <a:lnTo>
                  <a:pt x="515968" y="3007280"/>
                </a:lnTo>
                <a:cubicBezTo>
                  <a:pt x="197177" y="2688489"/>
                  <a:pt x="0" y="2248083"/>
                  <a:pt x="0" y="1761624"/>
                </a:cubicBezTo>
                <a:cubicBezTo>
                  <a:pt x="0" y="788706"/>
                  <a:pt x="788706" y="0"/>
                  <a:pt x="1761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RelaxedModerately">
              <a:rot lat="17090627" lon="0" rev="0"/>
            </a:camera>
            <a:lightRig rig="chilly" dir="t">
              <a:rot lat="0" lon="0" rev="3000000"/>
            </a:lightRig>
          </a:scene3d>
          <a:sp3d extrusionH="127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94" y="2092348"/>
            <a:ext cx="4531930" cy="1720007"/>
          </a:xfrm>
          <a:prstGeom prst="rect">
            <a:avLst/>
          </a:prstGeom>
        </p:spPr>
      </p:pic>
      <p:sp>
        <p:nvSpPr>
          <p:cNvPr id="32" name="Teardrop 31"/>
          <p:cNvSpPr/>
          <p:nvPr/>
        </p:nvSpPr>
        <p:spPr>
          <a:xfrm>
            <a:off x="2479247" y="885152"/>
            <a:ext cx="1376162" cy="673407"/>
          </a:xfrm>
          <a:custGeom>
            <a:avLst/>
            <a:gdLst>
              <a:gd name="connsiteX0" fmla="*/ 0 w 885371"/>
              <a:gd name="connsiteY0" fmla="*/ 338680 h 677360"/>
              <a:gd name="connsiteX1" fmla="*/ 442686 w 885371"/>
              <a:gd name="connsiteY1" fmla="*/ 0 h 677360"/>
              <a:gd name="connsiteX2" fmla="*/ 936169 w 885371"/>
              <a:gd name="connsiteY2" fmla="*/ -38864 h 677360"/>
              <a:gd name="connsiteX3" fmla="*/ 885371 w 885371"/>
              <a:gd name="connsiteY3" fmla="*/ 338680 h 677360"/>
              <a:gd name="connsiteX4" fmla="*/ 442685 w 885371"/>
              <a:gd name="connsiteY4" fmla="*/ 677360 h 677360"/>
              <a:gd name="connsiteX5" fmla="*/ -1 w 885371"/>
              <a:gd name="connsiteY5" fmla="*/ 338680 h 677360"/>
              <a:gd name="connsiteX6" fmla="*/ 0 w 885371"/>
              <a:gd name="connsiteY6" fmla="*/ 338680 h 677360"/>
              <a:gd name="connsiteX0" fmla="*/ 1 w 936170"/>
              <a:gd name="connsiteY0" fmla="*/ 382223 h 720903"/>
              <a:gd name="connsiteX1" fmla="*/ 515258 w 936170"/>
              <a:gd name="connsiteY1" fmla="*/ 0 h 720903"/>
              <a:gd name="connsiteX2" fmla="*/ 936170 w 936170"/>
              <a:gd name="connsiteY2" fmla="*/ 4679 h 720903"/>
              <a:gd name="connsiteX3" fmla="*/ 885372 w 936170"/>
              <a:gd name="connsiteY3" fmla="*/ 382223 h 720903"/>
              <a:gd name="connsiteX4" fmla="*/ 442686 w 936170"/>
              <a:gd name="connsiteY4" fmla="*/ 720903 h 720903"/>
              <a:gd name="connsiteX5" fmla="*/ 0 w 936170"/>
              <a:gd name="connsiteY5" fmla="*/ 382223 h 720903"/>
              <a:gd name="connsiteX6" fmla="*/ 1 w 936170"/>
              <a:gd name="connsiteY6" fmla="*/ 382223 h 72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70" h="720903">
                <a:moveTo>
                  <a:pt x="1" y="382223"/>
                </a:moveTo>
                <a:cubicBezTo>
                  <a:pt x="1" y="195175"/>
                  <a:pt x="270769" y="0"/>
                  <a:pt x="515258" y="0"/>
                </a:cubicBezTo>
                <a:cubicBezTo>
                  <a:pt x="679752" y="0"/>
                  <a:pt x="771675" y="30588"/>
                  <a:pt x="936170" y="4679"/>
                </a:cubicBezTo>
                <a:cubicBezTo>
                  <a:pt x="902305" y="130527"/>
                  <a:pt x="885372" y="256375"/>
                  <a:pt x="885372" y="382223"/>
                </a:cubicBezTo>
                <a:cubicBezTo>
                  <a:pt x="885372" y="569271"/>
                  <a:pt x="687175" y="720903"/>
                  <a:pt x="442686" y="720903"/>
                </a:cubicBezTo>
                <a:cubicBezTo>
                  <a:pt x="198197" y="720903"/>
                  <a:pt x="0" y="569271"/>
                  <a:pt x="0" y="382223"/>
                </a:cubicBezTo>
                <a:lnTo>
                  <a:pt x="1" y="382223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1"/>
          <p:cNvSpPr/>
          <p:nvPr/>
        </p:nvSpPr>
        <p:spPr>
          <a:xfrm>
            <a:off x="10208525" y="4364895"/>
            <a:ext cx="1376162" cy="673407"/>
          </a:xfrm>
          <a:custGeom>
            <a:avLst/>
            <a:gdLst>
              <a:gd name="connsiteX0" fmla="*/ 0 w 885371"/>
              <a:gd name="connsiteY0" fmla="*/ 338680 h 677360"/>
              <a:gd name="connsiteX1" fmla="*/ 442686 w 885371"/>
              <a:gd name="connsiteY1" fmla="*/ 0 h 677360"/>
              <a:gd name="connsiteX2" fmla="*/ 936169 w 885371"/>
              <a:gd name="connsiteY2" fmla="*/ -38864 h 677360"/>
              <a:gd name="connsiteX3" fmla="*/ 885371 w 885371"/>
              <a:gd name="connsiteY3" fmla="*/ 338680 h 677360"/>
              <a:gd name="connsiteX4" fmla="*/ 442685 w 885371"/>
              <a:gd name="connsiteY4" fmla="*/ 677360 h 677360"/>
              <a:gd name="connsiteX5" fmla="*/ -1 w 885371"/>
              <a:gd name="connsiteY5" fmla="*/ 338680 h 677360"/>
              <a:gd name="connsiteX6" fmla="*/ 0 w 885371"/>
              <a:gd name="connsiteY6" fmla="*/ 338680 h 677360"/>
              <a:gd name="connsiteX0" fmla="*/ 1 w 936170"/>
              <a:gd name="connsiteY0" fmla="*/ 382223 h 720903"/>
              <a:gd name="connsiteX1" fmla="*/ 515258 w 936170"/>
              <a:gd name="connsiteY1" fmla="*/ 0 h 720903"/>
              <a:gd name="connsiteX2" fmla="*/ 936170 w 936170"/>
              <a:gd name="connsiteY2" fmla="*/ 4679 h 720903"/>
              <a:gd name="connsiteX3" fmla="*/ 885372 w 936170"/>
              <a:gd name="connsiteY3" fmla="*/ 382223 h 720903"/>
              <a:gd name="connsiteX4" fmla="*/ 442686 w 936170"/>
              <a:gd name="connsiteY4" fmla="*/ 720903 h 720903"/>
              <a:gd name="connsiteX5" fmla="*/ 0 w 936170"/>
              <a:gd name="connsiteY5" fmla="*/ 382223 h 720903"/>
              <a:gd name="connsiteX6" fmla="*/ 1 w 936170"/>
              <a:gd name="connsiteY6" fmla="*/ 382223 h 72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70" h="720903">
                <a:moveTo>
                  <a:pt x="1" y="382223"/>
                </a:moveTo>
                <a:cubicBezTo>
                  <a:pt x="1" y="195175"/>
                  <a:pt x="270769" y="0"/>
                  <a:pt x="515258" y="0"/>
                </a:cubicBezTo>
                <a:cubicBezTo>
                  <a:pt x="679752" y="0"/>
                  <a:pt x="771675" y="30588"/>
                  <a:pt x="936170" y="4679"/>
                </a:cubicBezTo>
                <a:cubicBezTo>
                  <a:pt x="902305" y="130527"/>
                  <a:pt x="885372" y="256375"/>
                  <a:pt x="885372" y="382223"/>
                </a:cubicBezTo>
                <a:cubicBezTo>
                  <a:pt x="885372" y="569271"/>
                  <a:pt x="687175" y="720903"/>
                  <a:pt x="442686" y="720903"/>
                </a:cubicBezTo>
                <a:cubicBezTo>
                  <a:pt x="198197" y="720903"/>
                  <a:pt x="0" y="569271"/>
                  <a:pt x="0" y="382223"/>
                </a:cubicBezTo>
                <a:lnTo>
                  <a:pt x="1" y="382223"/>
                </a:lnTo>
                <a:close/>
              </a:path>
            </a:pathLst>
          </a:custGeom>
          <a:solidFill>
            <a:schemeClr val="accent1">
              <a:alpha val="63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5905" y="77611"/>
            <a:ext cx="5242383" cy="1107996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en-US" sz="66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r>
              <a:rPr lang="bn-BD" sz="66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12547" y="1185607"/>
            <a:ext cx="9437118" cy="5517242"/>
            <a:chOff x="2155410" y="1271332"/>
            <a:chExt cx="9437118" cy="55172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5410" y="1271332"/>
              <a:ext cx="9437118" cy="551724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335144" y="3129739"/>
              <a:ext cx="555674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marL="571500" indent="-571500">
                <a:buFont typeface="Wingdings" panose="05000000000000000000" pitchFamily="2" charset="2"/>
                <a:buChar char="§"/>
              </a:pPr>
              <a:r>
                <a:rPr lang="bn-BD" sz="3600" b="1" dirty="0" smtClean="0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আমাদের </a:t>
              </a:r>
              <a:r>
                <a:rPr lang="bn-IN" sz="3600" b="1" dirty="0" smtClean="0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বেঁচে থাকার জন্য</a:t>
              </a:r>
              <a:r>
                <a:rPr lang="bn-BD" sz="3600" b="1" dirty="0" smtClean="0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কী কী প্রয়োজন ?</a:t>
              </a:r>
              <a:endParaRPr lang="en-US" sz="36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7" name="Picture 2" descr="Teacher PNG">
            <a:extLst>
              <a:ext uri="{FF2B5EF4-FFF2-40B4-BE49-F238E27FC236}">
                <a16:creationId xmlns="" xmlns:a16="http://schemas.microsoft.com/office/drawing/2014/main" id="{576849C2-0AB1-49F3-9B05-8CDE7890F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75331" y="1715924"/>
            <a:ext cx="3122484" cy="50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চট্টগ্রামে সেরা দেশি খাবার পাবেন যেখানে | The Business Stand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15" y="1430413"/>
            <a:ext cx="2706581" cy="15243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1372" y="6090779"/>
            <a:ext cx="966196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হরিণ, খরগোশ এবং ছোট ছোট পাখি ঘাস এবং ফল খায়।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Young Buck Deer Eating Grass Free Stock Photo - Public Domain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8" y="2162318"/>
            <a:ext cx="3528984" cy="3184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খরগোশ | 905366 | কালের কণ্ঠ | kalerkanth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1" r="48814" b="14381"/>
          <a:stretch/>
        </p:blipFill>
        <p:spPr bwMode="auto">
          <a:xfrm>
            <a:off x="4395548" y="2157697"/>
            <a:ext cx="3528984" cy="32001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পাখি পাকা ফল খায়............... - কৌতুহলি - Koutuholi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Asian Glossy Starling Eating Papaya Fruit Stock Photo (Edit Now) 141777044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6"/>
          <a:stretch/>
        </p:blipFill>
        <p:spPr bwMode="auto">
          <a:xfrm>
            <a:off x="8086751" y="2158098"/>
            <a:ext cx="3528983" cy="31888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134715" y="983423"/>
            <a:ext cx="3232144" cy="840105"/>
          </a:xfrm>
          <a:prstGeom prst="plaque">
            <a:avLst>
              <a:gd name="adj" fmla="val 16667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খাদ্য এবং খাদক</a:t>
            </a:r>
            <a:endParaRPr lang="en-US" sz="36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5638" y="179632"/>
            <a:ext cx="5995970" cy="4762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0375" y="828676"/>
            <a:ext cx="11383963" cy="50292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019" y="5891789"/>
            <a:ext cx="84832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হরিণ এবং খরগোশ আবার বাঘের খাদ্য।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2388" y="5891789"/>
            <a:ext cx="84280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খরগোশ ও ছোট পাখি আবার বাজপাখির খাদ্য।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54" name="Picture 6" descr="Country diary 1945: the peregrine falcon&amp;#39;s &amp;#39;killing stone&amp;#39; | Birds | The  Guard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28" y="2149419"/>
            <a:ext cx="4374258" cy="35272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agle hunting - Altai Nomads 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90" y="2149419"/>
            <a:ext cx="4324920" cy="35272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Callout 8"/>
          <p:cNvSpPr/>
          <p:nvPr/>
        </p:nvSpPr>
        <p:spPr>
          <a:xfrm>
            <a:off x="3373395" y="584008"/>
            <a:ext cx="5744224" cy="1108889"/>
          </a:xfrm>
          <a:prstGeom prst="downArrowCallout">
            <a:avLst>
              <a:gd name="adj1" fmla="val 35879"/>
              <a:gd name="adj2" fmla="val 254571"/>
              <a:gd name="adj3" fmla="val 25000"/>
              <a:gd name="adj4" fmla="val 57762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খাদ্য এবং খাদক</a:t>
            </a:r>
            <a:endParaRPr lang="en-US" sz="36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4707" y="1705254"/>
            <a:ext cx="11418782" cy="490792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50578" y="26786"/>
            <a:ext cx="5967041" cy="476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4871" y="903618"/>
            <a:ext cx="11072421" cy="489792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6" name="Picture 14" descr="James Cameron and wife « Inhabitat – Green Design, Innovation,  Architecture, Green Build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4" t="40863"/>
          <a:stretch/>
        </p:blipFill>
        <p:spPr bwMode="auto">
          <a:xfrm>
            <a:off x="3595997" y="2491090"/>
            <a:ext cx="2125459" cy="18343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reen grass line PNG, green grass PNG, lawn PNG, Green lawn PNG, grass  clipart, Grass line PNG, green lawn clipart, lawn PNG PNG Click | Free  Download Best transparent HD PNG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96"/>
          <a:stretch/>
        </p:blipFill>
        <p:spPr bwMode="auto">
          <a:xfrm>
            <a:off x="661835" y="2714262"/>
            <a:ext cx="1998446" cy="15163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Leg Lamb Ready Roasting Raw Stock Photo (Edit Now) 2497918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9"/>
          <a:stretch/>
        </p:blipFill>
        <p:spPr bwMode="auto">
          <a:xfrm>
            <a:off x="6306520" y="3506415"/>
            <a:ext cx="1915619" cy="15337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দেশী গরুর দুধ ১ লিটার - Freshfoodsbd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20" y="1381182"/>
            <a:ext cx="1915619" cy="15214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0" descr="Primary School Uniform, Kids School Dress, Children School Uniform, Kids  School Wear, Kids Uniforms, Pre-School Uniform - Pin A Kin Garments, Pune |  ID: 2031547313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2" r="34659"/>
          <a:stretch/>
        </p:blipFill>
        <p:spPr bwMode="auto">
          <a:xfrm rot="10800000" flipV="1">
            <a:off x="8808973" y="1247663"/>
            <a:ext cx="1953361" cy="44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 rot="19875184">
            <a:off x="5758161" y="2543374"/>
            <a:ext cx="518042" cy="335717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369775">
            <a:off x="5728180" y="3858797"/>
            <a:ext cx="590153" cy="338434"/>
          </a:xfrm>
          <a:prstGeom prst="rightArrow">
            <a:avLst>
              <a:gd name="adj1" fmla="val 50000"/>
              <a:gd name="adj2" fmla="val 50922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1220">
            <a:off x="8354121" y="2083040"/>
            <a:ext cx="590153" cy="338434"/>
          </a:xfrm>
          <a:prstGeom prst="rightArrow">
            <a:avLst>
              <a:gd name="adj1" fmla="val 50000"/>
              <a:gd name="adj2" fmla="val 50922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284051" y="3987015"/>
            <a:ext cx="590153" cy="338434"/>
          </a:xfrm>
          <a:prstGeom prst="rightArrow">
            <a:avLst>
              <a:gd name="adj1" fmla="val 50000"/>
              <a:gd name="adj2" fmla="val 50922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25982" y="2069392"/>
            <a:ext cx="864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খায়</a:t>
            </a:r>
            <a:endParaRPr lang="en-US" sz="28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0246" y="3008461"/>
            <a:ext cx="1302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উৎপাদন</a:t>
            </a:r>
            <a:endParaRPr lang="en-US" sz="28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20105" y="4475890"/>
            <a:ext cx="759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ঘাস</a:t>
            </a:r>
            <a:endParaRPr lang="en-US" sz="2800" b="1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71063" y="3006058"/>
            <a:ext cx="633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দুধ</a:t>
            </a:r>
            <a:endParaRPr lang="en-US" sz="2800" b="1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19473" y="5042522"/>
            <a:ext cx="886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মাংস</a:t>
            </a:r>
            <a:endParaRPr lang="en-US" sz="2800" b="1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67094" y="4475890"/>
            <a:ext cx="767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গরু</a:t>
            </a:r>
            <a:endParaRPr lang="en-US" sz="2800" b="1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94629" y="2980983"/>
            <a:ext cx="684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খায়</a:t>
            </a:r>
            <a:endParaRPr lang="en-US" sz="2800" b="1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2208" y="1078211"/>
            <a:ext cx="3612414" cy="840105"/>
          </a:xfrm>
          <a:prstGeom prst="plaque">
            <a:avLst>
              <a:gd name="adj" fmla="val 16667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খাদ্য এবং খাদক</a:t>
            </a:r>
            <a:endParaRPr lang="en-US" sz="36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5491" y="236896"/>
            <a:ext cx="587965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দৃশ্যটিতে কী কী দেখা যাচ্ছে?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759" y="6067262"/>
            <a:ext cx="119494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এভাবে জীবজগতের সর্বত্রই খাদ্য এবং খাদকের মধ্যে সম্পর্ক রয়েছে।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8561" y="6046871"/>
            <a:ext cx="974914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গরু ঘাস খায়। আবার গরুর মাংস ও দুধ আমরা খাই।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 flipH="1">
            <a:off x="2669059" y="3163330"/>
            <a:ext cx="903226" cy="581264"/>
          </a:xfrm>
          <a:prstGeom prst="rightArrow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4" grpId="0" animBg="1"/>
      <p:bldP spid="15" grpId="0" animBg="1"/>
      <p:bldP spid="31" grpId="0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576" y="1985777"/>
            <a:ext cx="4442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r>
              <a:rPr lang="bn-BD" sz="8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8000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2531" y="3980729"/>
            <a:ext cx="8014357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মানুষ কীভাবে উদ্ভিদ ও প্রাণীর উপর নির্ভরশীল তা জোড়ায় আলোচনা করে লিখ। </a:t>
            </a:r>
            <a:endParaRPr lang="en-US" sz="3600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t="21522" r="17542" b="16411"/>
          <a:stretch/>
        </p:blipFill>
        <p:spPr>
          <a:xfrm>
            <a:off x="8272464" y="158210"/>
            <a:ext cx="3702813" cy="3151006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4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706" y="5457857"/>
            <a:ext cx="9705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বেঁ</a:t>
            </a:r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</a:t>
            </a:r>
            <a:r>
              <a:rPr lang="en-US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থাকার জন্য মানুষে</a:t>
            </a:r>
            <a:r>
              <a:rPr lang="bn-BD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খাবার, পরার জন্য পোশাক এগুলো আসে উদ্ভিদ এবং প্রাণী থেকে।</a:t>
            </a:r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000" dirty="0"/>
          </a:p>
        </p:txBody>
      </p:sp>
      <p:pic>
        <p:nvPicPr>
          <p:cNvPr id="1032" name="Picture 8" descr="Parka | LoveToK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91" y="1788787"/>
            <a:ext cx="2092273" cy="2429094"/>
          </a:xfrm>
          <a:prstGeom prst="rect">
            <a:avLst/>
          </a:prstGeom>
          <a:noFill/>
          <a:ln>
            <a:solidFill>
              <a:srgbClr val="FF33CC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uby Rose, A Friend to Animals - News - PETA 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73" y="2189236"/>
            <a:ext cx="2391801" cy="1668389"/>
          </a:xfrm>
          <a:prstGeom prst="rect">
            <a:avLst/>
          </a:prstGeom>
          <a:noFill/>
          <a:ln>
            <a:solidFill>
              <a:srgbClr val="FF33CC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দেশি পারিজা জাতের ধান চাষ - Agrobangla | Agriculture Information and  Ecomme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6" y="2189236"/>
            <a:ext cx="2391801" cy="1628197"/>
          </a:xfrm>
          <a:prstGeom prst="rect">
            <a:avLst/>
          </a:prstGeom>
          <a:noFill/>
          <a:ln>
            <a:solidFill>
              <a:srgbClr val="FF33CC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ভাত খান, স্লিম থাকুন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17" y="1785938"/>
            <a:ext cx="2411879" cy="2470103"/>
          </a:xfrm>
          <a:prstGeom prst="rect">
            <a:avLst/>
          </a:prstGeom>
          <a:noFill/>
          <a:ln>
            <a:solidFill>
              <a:srgbClr val="FF33CC"/>
            </a:solidFill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7135" y="1430035"/>
            <a:ext cx="5813111" cy="342921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270482" y="1430035"/>
            <a:ext cx="5701733" cy="342921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Frog Life Cycle - Let&amp;#39;s Learn!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3" r="18097" b="75387"/>
          <a:stretch/>
        </p:blipFill>
        <p:spPr bwMode="auto">
          <a:xfrm rot="19975042">
            <a:off x="2774905" y="2652920"/>
            <a:ext cx="858170" cy="7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rog Life Cycle - Let&amp;#39;s Learn!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3" r="18097" b="75387"/>
          <a:stretch/>
        </p:blipFill>
        <p:spPr bwMode="auto">
          <a:xfrm rot="20475579">
            <a:off x="8832119" y="2652920"/>
            <a:ext cx="858170" cy="7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66451" y="3977512"/>
            <a:ext cx="1875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প্রাণী</a:t>
            </a:r>
            <a:r>
              <a:rPr lang="bn-BD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লোম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064621" y="4256042"/>
            <a:ext cx="1261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7961" y="882741"/>
            <a:ext cx="1537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4000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dirty="0">
              <a:ln w="0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5199" y="882741"/>
            <a:ext cx="1000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প্রাণী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7729" y="3855594"/>
            <a:ext cx="700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ধান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11308" y="4274473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ভাত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06360" y="250774"/>
            <a:ext cx="5967041" cy="4762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5281659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5" grpId="0" animBg="1"/>
      <p:bldP spid="7" grpId="0"/>
      <p:bldP spid="19" grpId="0"/>
      <p:bldP spid="8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96739" y="1141727"/>
            <a:ext cx="7070048" cy="5262437"/>
            <a:chOff x="187485" y="1141726"/>
            <a:chExt cx="7070048" cy="5262437"/>
          </a:xfrm>
        </p:grpSpPr>
        <p:grpSp>
          <p:nvGrpSpPr>
            <p:cNvPr id="8" name="Group 7"/>
            <p:cNvGrpSpPr/>
            <p:nvPr/>
          </p:nvGrpSpPr>
          <p:grpSpPr>
            <a:xfrm>
              <a:off x="187485" y="1141726"/>
              <a:ext cx="7070048" cy="5262437"/>
              <a:chOff x="187485" y="1141726"/>
              <a:chExt cx="7070048" cy="5262437"/>
            </a:xfrm>
          </p:grpSpPr>
          <p:sp>
            <p:nvSpPr>
              <p:cNvPr id="2" name="Flowchart: Alternate Process 1"/>
              <p:cNvSpPr/>
              <p:nvPr/>
            </p:nvSpPr>
            <p:spPr>
              <a:xfrm>
                <a:off x="187485" y="1141726"/>
                <a:ext cx="7070048" cy="5262437"/>
              </a:xfrm>
              <a:prstGeom prst="flowChartAlternateProcess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8598" b="97866" l="53400" r="98800"/>
                        </a14:imgEffect>
                      </a14:imgLayer>
                    </a14:imgProps>
                  </a:ext>
                </a:extLst>
              </a:blip>
              <a:srcRect l="53399" t="22561" r="1301" b="12957"/>
              <a:stretch/>
            </p:blipFill>
            <p:spPr>
              <a:xfrm>
                <a:off x="2408299" y="2266288"/>
                <a:ext cx="2897035" cy="2705177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3234959" y="5184665"/>
              <a:ext cx="1273709" cy="593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উদ্ভিদ</a:t>
              </a:r>
              <a:endPara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 rot="12517384">
            <a:off x="2243559" y="2457700"/>
            <a:ext cx="422052" cy="332861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037804">
            <a:off x="2493550" y="4254802"/>
            <a:ext cx="493041" cy="360933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21706">
            <a:off x="4664887" y="4008981"/>
            <a:ext cx="422052" cy="33286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62973" y="1563907"/>
            <a:ext cx="1629110" cy="2368737"/>
            <a:chOff x="562973" y="1563907"/>
            <a:chExt cx="1629110" cy="23687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973" y="1563907"/>
              <a:ext cx="1629110" cy="17384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917845" y="3338952"/>
              <a:ext cx="987447" cy="593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আম</a:t>
              </a:r>
              <a:endPara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04590" y="1563907"/>
            <a:ext cx="2033535" cy="2347980"/>
            <a:chOff x="5104590" y="1563907"/>
            <a:chExt cx="2033535" cy="2347980"/>
          </a:xfrm>
        </p:grpSpPr>
        <p:pic>
          <p:nvPicPr>
            <p:cNvPr id="4" name="Picture 28" descr="Queen আলমারি 4 পাল্লা মডেল AA-87... - Hossain Furniture B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" t="18318" r="5855" b="14181"/>
            <a:stretch/>
          </p:blipFill>
          <p:spPr bwMode="auto">
            <a:xfrm>
              <a:off x="5104590" y="1563907"/>
              <a:ext cx="1756691" cy="17384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156890" y="3327112"/>
              <a:ext cx="19812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আসবাবপত্র</a:t>
              </a:r>
              <a:endPara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2971" y="4093854"/>
            <a:ext cx="2076691" cy="2310309"/>
            <a:chOff x="312971" y="4093854"/>
            <a:chExt cx="2076691" cy="2310309"/>
          </a:xfrm>
        </p:grpSpPr>
        <p:pic>
          <p:nvPicPr>
            <p:cNvPr id="3" name="Picture 6" descr="ফিচার I কাঠের নান্দনিক বাড়ি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71" y="4093854"/>
              <a:ext cx="2076691" cy="16584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849762" y="5810471"/>
              <a:ext cx="1055531" cy="593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বাড়ি</a:t>
              </a:r>
              <a:endPara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48661" y="4146618"/>
            <a:ext cx="1909349" cy="2257545"/>
            <a:chOff x="5148661" y="4146618"/>
            <a:chExt cx="1909349" cy="22575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/>
            <a:srcRect t="8754"/>
            <a:stretch/>
          </p:blipFill>
          <p:spPr>
            <a:xfrm>
              <a:off x="5148661" y="4146618"/>
              <a:ext cx="1909349" cy="16572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636415" y="5810471"/>
              <a:ext cx="1224865" cy="593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নৌকা</a:t>
              </a:r>
              <a:endParaRPr lang="en-US" sz="32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8" name="Right Arrow 17"/>
          <p:cNvSpPr/>
          <p:nvPr/>
        </p:nvSpPr>
        <p:spPr>
          <a:xfrm rot="19875184">
            <a:off x="4569728" y="2347840"/>
            <a:ext cx="422054" cy="323591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05293" y="240578"/>
            <a:ext cx="68805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জীবনের জন্য উদ্ভিদ এবং প্রাণী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395448" y="1843088"/>
            <a:ext cx="4802864" cy="3341578"/>
            <a:chOff x="7395448" y="1843088"/>
            <a:chExt cx="4802864" cy="3341578"/>
          </a:xfrm>
        </p:grpSpPr>
        <p:sp>
          <p:nvSpPr>
            <p:cNvPr id="23" name="Rectangle 22"/>
            <p:cNvSpPr/>
            <p:nvPr/>
          </p:nvSpPr>
          <p:spPr>
            <a:xfrm>
              <a:off x="7520005" y="2312628"/>
              <a:ext cx="467830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ঘরবাড়ি এবং আসবাবপত্র নির্মানে কাঠ ব্যবহার করা হয়। 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1339" y="3302381"/>
              <a:ext cx="395786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BD" sz="3200" b="1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মানুষ </a:t>
              </a:r>
              <a:r>
                <a:rPr lang="bn-BD" sz="32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তার প্রয়োজনীয় অনেক কিছু উদ্ভিদ এবং প্রাণী থেকে পায়।</a:t>
              </a:r>
              <a:endParaRPr lang="en-US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6" name="Plaque 25"/>
            <p:cNvSpPr/>
            <p:nvPr/>
          </p:nvSpPr>
          <p:spPr>
            <a:xfrm>
              <a:off x="7395448" y="1843088"/>
              <a:ext cx="4620339" cy="3341578"/>
            </a:xfrm>
            <a:prstGeom prst="plaque">
              <a:avLst>
                <a:gd name="adj" fmla="val 11891"/>
              </a:avLst>
            </a:prstGeom>
            <a:no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8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584" y="152972"/>
            <a:ext cx="6572114" cy="7255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বইয়ের সাথে সংযোগ স্থাপন</a:t>
            </a:r>
            <a:endParaRPr lang="en-US" sz="40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10" t="568" r="2457" b="568"/>
          <a:stretch/>
        </p:blipFill>
        <p:spPr>
          <a:xfrm>
            <a:off x="1551916" y="907135"/>
            <a:ext cx="4957764" cy="570797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568184" y="2762250"/>
            <a:ext cx="4316919" cy="1768703"/>
          </a:xfrm>
          <a:prstGeom prst="wedgeRectCallout">
            <a:avLst>
              <a:gd name="adj1" fmla="val -73740"/>
              <a:gd name="adj2" fmla="val -572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এখন </a:t>
            </a:r>
            <a:r>
              <a:rPr lang="bn-BD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 </a:t>
            </a:r>
            <a:r>
              <a:rPr lang="bn-BD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বইয়ের</a:t>
            </a:r>
            <a:r>
              <a:rPr lang="bn-BD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১৪ নং 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পৃষ্ঠায়</a:t>
            </a:r>
            <a:r>
              <a:rPr lang="bn-BD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যা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 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নিরবে পড়ি।</a:t>
            </a:r>
            <a:endParaRPr lang="en-US" sz="3600" b="1" kern="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2034" y="49816"/>
            <a:ext cx="375457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8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 </a:t>
            </a:r>
            <a:endParaRPr lang="en-US" sz="4800" b="1" dirty="0">
              <a:ln w="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7423" y="3288773"/>
            <a:ext cx="11037841" cy="3431415"/>
            <a:chOff x="1299592" y="2240397"/>
            <a:chExt cx="10033863" cy="4259346"/>
          </a:xfrm>
        </p:grpSpPr>
        <p:grpSp>
          <p:nvGrpSpPr>
            <p:cNvPr id="5" name="Group 4"/>
            <p:cNvGrpSpPr/>
            <p:nvPr/>
          </p:nvGrpSpPr>
          <p:grpSpPr>
            <a:xfrm>
              <a:off x="1299592" y="2240397"/>
              <a:ext cx="9897045" cy="4259346"/>
              <a:chOff x="780445" y="2389393"/>
              <a:chExt cx="10516205" cy="333386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80445" y="2389393"/>
                <a:ext cx="10515600" cy="8487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81050" y="3264991"/>
                <a:ext cx="10515600" cy="8487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81050" y="4025666"/>
                <a:ext cx="10515600" cy="8487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81050" y="4874463"/>
                <a:ext cx="10515600" cy="8487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071060" y="2397729"/>
                <a:ext cx="28046" cy="33255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1436980" y="2600441"/>
              <a:ext cx="5231792" cy="725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উদ্ভিদ থেকে প্রাপ্ত জিনিস ও ব্যবহার</a:t>
              </a:r>
              <a:endParaRPr lang="en-US" sz="1600" dirty="0">
                <a:ln w="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68650" y="2600441"/>
              <a:ext cx="5064805" cy="725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প্রাণী থেকে প্রাপ্ত জিনিস ও ব্যবহার</a:t>
              </a:r>
              <a:endParaRPr lang="en-US" sz="1600" dirty="0">
                <a:ln w="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72306" y="746862"/>
            <a:ext cx="120443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দেখানো ছকের মতো একটি ছক নিজ নিজ দলে </a:t>
            </a:r>
            <a:r>
              <a:rPr lang="bn-BD" sz="32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 </a:t>
            </a:r>
            <a:r>
              <a:rPr lang="bn-BD" sz="3200" b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 উদ্ভিদ ও প্রাণী থেকে প্রাপ্ত জিনিসপত্র এবং এদের ব্যবহারের একটি তালিকা তৈরি কর ।</a:t>
            </a:r>
            <a:endParaRPr lang="en-US" sz="32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306" y="1730598"/>
            <a:ext cx="10725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প্রথম দল উদ্ভিদ থেকে প্রাপ্ত জিনিসপত্রের নাম ও ব্যবহার, দ্বিতীয় দল প্রাণী থেকে প্রাপ্ত জিনিসপত্রের নাম ও ব্যবহার লিখ।</a:t>
            </a:r>
            <a:endParaRPr lang="en-US" sz="1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5099" y="2729921"/>
            <a:ext cx="20370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36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প্রথম দল </a:t>
            </a:r>
            <a:endParaRPr lang="en-US" sz="20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4116" y="2713882"/>
            <a:ext cx="2234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দ্বিতীয় দল</a:t>
            </a:r>
            <a:endParaRPr lang="en-US" dirty="0">
              <a:ln w="0"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882" y="4017059"/>
            <a:ext cx="10782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বেঁচে থাকার জন্য মানু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ষের খাবার কোথায় থেকে আসে</a:t>
            </a:r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BD" sz="3600" b="1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দুইটি খাদক প্রাণী এবং দুইটি খাদ্যর নাম লিখ</a:t>
            </a:r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3600" b="1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ঘরবাড়ি এবং আসবাবপত্র নির্মানে আমরা কী ব্যবহার করি?</a:t>
            </a:r>
          </a:p>
          <a:p>
            <a:pPr algn="ctr"/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882" y="3500796"/>
            <a:ext cx="4938840" cy="646331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প্রশ্নগুলোর উওর দাও-</a:t>
            </a:r>
            <a:endParaRPr lang="en-US" sz="36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945" y="246368"/>
            <a:ext cx="5520093" cy="3512559"/>
          </a:xfrm>
          <a:prstGeom prst="roundRect">
            <a:avLst>
              <a:gd name="adj" fmla="val 408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47882" y="2428875"/>
            <a:ext cx="318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7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203" y="2617876"/>
            <a:ext cx="6284184" cy="25697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7187" y="713134"/>
            <a:ext cx="4914900" cy="5354549"/>
            <a:chOff x="357187" y="713134"/>
            <a:chExt cx="4914900" cy="5354549"/>
          </a:xfrm>
        </p:grpSpPr>
        <p:sp>
          <p:nvSpPr>
            <p:cNvPr id="2" name="Oval 1"/>
            <p:cNvSpPr/>
            <p:nvPr/>
          </p:nvSpPr>
          <p:spPr>
            <a:xfrm>
              <a:off x="357187" y="713134"/>
              <a:ext cx="4914900" cy="5354549"/>
            </a:xfrm>
            <a:prstGeom prst="ellipse">
              <a:avLst/>
            </a:prstGeom>
            <a:solidFill>
              <a:srgbClr val="9282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May be an image of 1 person, standing, outdoors and text that says 'শিক্ষক'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266" y="871398"/>
              <a:ext cx="4690517" cy="5038019"/>
            </a:xfrm>
            <a:prstGeom prst="ellipse">
              <a:avLst/>
            </a:prstGeom>
            <a:noFill/>
            <a:ln w="19050">
              <a:solidFill>
                <a:schemeClr val="accent4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E6954F-B87F-424B-87AA-5C1386E92740}"/>
              </a:ext>
            </a:extLst>
          </p:cNvPr>
          <p:cNvSpPr txBox="1"/>
          <p:nvPr/>
        </p:nvSpPr>
        <p:spPr>
          <a:xfrm>
            <a:off x="5157783" y="1694546"/>
            <a:ext cx="485146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 পরিচিতি</a:t>
            </a:r>
            <a:endParaRPr lang="en-US" sz="540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9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" y="4047744"/>
            <a:ext cx="10901362" cy="2145268"/>
          </a:xfrm>
          <a:prstGeom prst="flowChartAlternateProcess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পাঠের আলোচনা সাপেক্ষে, মানুষ কীভাবে উদ্ভিদ এবং প্রাণীর উপর নির্ভরশীল তার 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 </a:t>
            </a:r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 বাড়ি থেকে অঙ্ক</a:t>
            </a:r>
            <a:r>
              <a:rPr lang="bn-IN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 আনবে।</a:t>
            </a:r>
            <a:endParaRPr lang="en-US" sz="40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7352" y="2696528"/>
            <a:ext cx="510063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7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7200" b="1" dirty="0">
              <a:ln w="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" y="125416"/>
            <a:ext cx="5543055" cy="40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664" y="1690508"/>
            <a:ext cx="4227988" cy="2833772"/>
          </a:xfrm>
          <a:prstGeom prst="rect">
            <a:avLst/>
          </a:prstGeom>
        </p:spPr>
      </p:pic>
      <p:pic>
        <p:nvPicPr>
          <p:cNvPr id="1032" name="Picture 8" descr="ফুল সাজানোর ৬টি টিপস | জেনে নিন অতি-সাধারণ কৌশল | JMC Flo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919634"/>
            <a:ext cx="7459663" cy="4975595"/>
          </a:xfrm>
          <a:prstGeom prst="ellipse">
            <a:avLst/>
          </a:prstGeom>
          <a:ln w="3175" cap="rnd">
            <a:solidFill>
              <a:srgbClr val="FF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7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8A2628-5CC0-495E-9B9A-FCC3F19600E3}"/>
              </a:ext>
            </a:extLst>
          </p:cNvPr>
          <p:cNvSpPr txBox="1"/>
          <p:nvPr/>
        </p:nvSpPr>
        <p:spPr>
          <a:xfrm>
            <a:off x="5924775" y="920427"/>
            <a:ext cx="4482141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8A2628-5CC0-495E-9B9A-FCC3F19600E3}"/>
              </a:ext>
            </a:extLst>
          </p:cNvPr>
          <p:cNvSpPr txBox="1"/>
          <p:nvPr/>
        </p:nvSpPr>
        <p:spPr>
          <a:xfrm>
            <a:off x="4968492" y="2169360"/>
            <a:ext cx="6561521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bn-BD" sz="4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 তৃতীয়</a:t>
            </a:r>
          </a:p>
          <a:p>
            <a:pPr algn="ctr"/>
            <a:r>
              <a:rPr lang="bn-BD" sz="4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বিষয়: প্রাথমিক বিজ্ঞান</a:t>
            </a:r>
          </a:p>
          <a:p>
            <a:pPr algn="ctr"/>
            <a:r>
              <a:rPr lang="bn-BD" sz="4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পাঠ: অন্যান্য জীবের সাথে </a:t>
            </a:r>
            <a:endParaRPr lang="bn-IN" sz="40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40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সম্পর্ক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3" y="402408"/>
            <a:ext cx="4471129" cy="6088451"/>
          </a:xfrm>
          <a:prstGeom prst="rect">
            <a:avLst/>
          </a:prstGeom>
          <a:ln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1791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eft Arrow 47"/>
          <p:cNvSpPr/>
          <p:nvPr/>
        </p:nvSpPr>
        <p:spPr>
          <a:xfrm>
            <a:off x="9476816" y="1457753"/>
            <a:ext cx="2438770" cy="1161633"/>
          </a:xfrm>
          <a:prstGeom prst="leftArrow">
            <a:avLst>
              <a:gd name="adj1" fmla="val 50000"/>
              <a:gd name="adj2" fmla="val 78289"/>
            </a:avLst>
          </a:prstGeom>
          <a:ln w="28575">
            <a:solidFill>
              <a:srgbClr val="6600FF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বাসস্থান</a:t>
            </a:r>
            <a:endParaRPr lang="en-US" sz="3200" b="1" dirty="0">
              <a:ln w="0">
                <a:noFill/>
              </a:ln>
            </a:endParaRPr>
          </a:p>
        </p:txBody>
      </p:sp>
      <p:sp>
        <p:nvSpPr>
          <p:cNvPr id="50" name="Left Arrow 49"/>
          <p:cNvSpPr/>
          <p:nvPr/>
        </p:nvSpPr>
        <p:spPr>
          <a:xfrm>
            <a:off x="9490558" y="3738831"/>
            <a:ext cx="2425028" cy="1161633"/>
          </a:xfrm>
          <a:prstGeom prst="leftArrow">
            <a:avLst>
              <a:gd name="adj1" fmla="val 50000"/>
              <a:gd name="adj2" fmla="val 79519"/>
            </a:avLst>
          </a:prstGeom>
          <a:ln w="28575">
            <a:solidFill>
              <a:srgbClr val="66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আসবাবপত্র</a:t>
            </a:r>
            <a:endParaRPr lang="en-US" sz="3200" b="1" dirty="0">
              <a:ln w="0">
                <a:noFill/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2697" y="5989989"/>
            <a:ext cx="3589818" cy="4866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270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উদ্ভিদ ও প্রাণী থেকে।</a:t>
            </a:r>
            <a:endParaRPr lang="en-US" sz="3200" b="1" dirty="0">
              <a:ln w="12700">
                <a:noFill/>
              </a:ln>
            </a:endParaRPr>
          </a:p>
        </p:txBody>
      </p:sp>
      <p:pic>
        <p:nvPicPr>
          <p:cNvPr id="17" name="Picture 6" descr="The Bangla Food / মজাদার খাবার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95" y="1007976"/>
            <a:ext cx="3480939" cy="2111980"/>
          </a:xfrm>
          <a:prstGeom prst="roundRect">
            <a:avLst/>
          </a:prstGeom>
          <a:noFill/>
          <a:ln w="28575">
            <a:solidFill>
              <a:srgbClr val="66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use Clipart Backgrounds | Architecture, Cartoon, Green Templates | Free  PPT Grounds and PowerPoi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27" b="99076" l="2013" r="100000">
                        <a14:foregroundMark x1="3270" y1="88909" x2="96855" y2="90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07"/>
          <a:stretch/>
        </p:blipFill>
        <p:spPr bwMode="auto">
          <a:xfrm>
            <a:off x="6124750" y="1007976"/>
            <a:ext cx="3308907" cy="2111980"/>
          </a:xfrm>
          <a:prstGeom prst="roundRect">
            <a:avLst/>
          </a:prstGeom>
          <a:noFill/>
          <a:ln w="28575">
            <a:solidFill>
              <a:srgbClr val="66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বোরকার জন্য গজ কাপড়, কাতান গজ কাপড়,লিনেন গজ কাপড় ভেলভেট, গজ কাপড়ের দাম  জানুন এবং অনলাইনে কিনুন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4" b="15013"/>
          <a:stretch/>
        </p:blipFill>
        <p:spPr bwMode="auto">
          <a:xfrm>
            <a:off x="2402888" y="3280450"/>
            <a:ext cx="3537545" cy="2242550"/>
          </a:xfrm>
          <a:prstGeom prst="roundRect">
            <a:avLst/>
          </a:prstGeom>
          <a:noFill/>
          <a:ln w="28575">
            <a:solidFill>
              <a:srgbClr val="66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ight Arrow 42"/>
          <p:cNvSpPr/>
          <p:nvPr/>
        </p:nvSpPr>
        <p:spPr>
          <a:xfrm>
            <a:off x="266386" y="1525984"/>
            <a:ext cx="2171529" cy="1161633"/>
          </a:xfrm>
          <a:prstGeom prst="rightArrow">
            <a:avLst>
              <a:gd name="adj1" fmla="val 50000"/>
              <a:gd name="adj2" fmla="val 63529"/>
            </a:avLst>
          </a:prstGeom>
          <a:ln w="28575">
            <a:solidFill>
              <a:srgbClr val="66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খাদ্য</a:t>
            </a:r>
            <a:endParaRPr lang="en-US" sz="3200" b="1" dirty="0">
              <a:ln w="0">
                <a:noFill/>
              </a:ln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1360" y="3738831"/>
            <a:ext cx="2157786" cy="1161633"/>
          </a:xfrm>
          <a:prstGeom prst="rightArrow">
            <a:avLst>
              <a:gd name="adj1" fmla="val 50000"/>
              <a:gd name="adj2" fmla="val 67219"/>
            </a:avLst>
          </a:prstGeom>
          <a:ln w="28575">
            <a:solidFill>
              <a:srgbClr val="6600FF"/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noFill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বস্ত্র/কাপড়</a:t>
            </a:r>
            <a:endParaRPr lang="en-US" sz="3200" b="1" dirty="0">
              <a:ln w="0">
                <a:noFill/>
              </a:ln>
            </a:endParaRPr>
          </a:p>
        </p:txBody>
      </p:sp>
      <p:pic>
        <p:nvPicPr>
          <p:cNvPr id="2048" name="Picture 204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4" b="98108" l="9743" r="898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1696" y="3280449"/>
            <a:ext cx="3315120" cy="2242551"/>
          </a:xfrm>
          <a:prstGeom prst="roundRect">
            <a:avLst/>
          </a:prstGeom>
          <a:ln w="28575">
            <a:solidFill>
              <a:srgbClr val="6600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437915" y="201151"/>
            <a:ext cx="7734152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দেখ।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627" y="5951678"/>
            <a:ext cx="11455959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খাদ্য,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বস্ত্র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বাসস্থান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ও আসবাবপত্র এসকল জিনিস আমরা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কোথা থেকে পাই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0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14" grpId="0" animBg="1"/>
      <p:bldP spid="43" grpId="0" animBg="1"/>
      <p:bldP spid="11" grpId="0" animBg="1"/>
      <p:bldP spid="6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65" b="11600"/>
          <a:stretch/>
        </p:blipFill>
        <p:spPr>
          <a:xfrm>
            <a:off x="364095" y="916207"/>
            <a:ext cx="6978931" cy="553980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436132" y="1857622"/>
            <a:ext cx="4636513" cy="1328023"/>
          </a:xfrm>
          <a:prstGeom prst="wedgeRoundRectCallout">
            <a:avLst>
              <a:gd name="adj1" fmla="val -21359"/>
              <a:gd name="adj2" fmla="val 9830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ছবিগুলো দেখে তোমরা কী বুঝতে পারলে?</a:t>
            </a:r>
            <a:endParaRPr lang="en-US" sz="3600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6329" y="189948"/>
            <a:ext cx="9370695" cy="64633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চলো আমরা সবাই মিলে আরো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কয়েকটি ছবি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দেখি।</a:t>
            </a:r>
            <a:endParaRPr lang="en-US" sz="3600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55162" y="3831976"/>
            <a:ext cx="4572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অন্যান্য জীবের সাথে আমাদের সম্পর্ক আছে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30" name="Picture 6" descr="মাছ-মাংস উৎপাদনে বাংলাদেশ স্বয়ংসম্পূর্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2" y="1142958"/>
            <a:ext cx="6667500" cy="38433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মানুষ কী করে অন্য প্রাণীর দুধ খাওয়া শিখলো? – Corporate Sangbad | Online  Bangla NewsPaper B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2" y="1123596"/>
            <a:ext cx="6667500" cy="385833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1" y="1119195"/>
            <a:ext cx="6697962" cy="3862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হাঁস-মুরগির খামারে ঘুরল ভাগ্যের চাকা | প্রথম আল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5" y="1044210"/>
            <a:ext cx="6755316" cy="40463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44C1459D-0472-4E40-9938-510B5E40F1B4}"/>
              </a:ext>
            </a:extLst>
          </p:cNvPr>
          <p:cNvSpPr/>
          <p:nvPr/>
        </p:nvSpPr>
        <p:spPr>
          <a:xfrm rot="16200000">
            <a:off x="11072998" y="5472827"/>
            <a:ext cx="641669" cy="658735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9936AA2-1F7C-40A3-A167-4176ACB9F6A9}"/>
              </a:ext>
            </a:extLst>
          </p:cNvPr>
          <p:cNvSpPr/>
          <p:nvPr/>
        </p:nvSpPr>
        <p:spPr>
          <a:xfrm>
            <a:off x="11053315" y="349819"/>
            <a:ext cx="669885" cy="634931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9936AA2-1F7C-40A3-A167-4176ACB9F6A9}"/>
              </a:ext>
            </a:extLst>
          </p:cNvPr>
          <p:cNvSpPr/>
          <p:nvPr/>
        </p:nvSpPr>
        <p:spPr>
          <a:xfrm>
            <a:off x="11053315" y="3446375"/>
            <a:ext cx="669885" cy="634931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9936AA2-1F7C-40A3-A167-4176ACB9F6A9}"/>
              </a:ext>
            </a:extLst>
          </p:cNvPr>
          <p:cNvSpPr/>
          <p:nvPr/>
        </p:nvSpPr>
        <p:spPr>
          <a:xfrm>
            <a:off x="346357" y="2646812"/>
            <a:ext cx="669885" cy="634931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>
          <a:xfrm>
            <a:off x="2786506" y="1262256"/>
            <a:ext cx="6618986" cy="1414463"/>
          </a:xfrm>
          <a:prstGeom prst="downArrowCallout">
            <a:avLst/>
          </a:prstGeom>
          <a:ln w="38100">
            <a:solidFill>
              <a:srgbClr val="CC0099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54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পাঠ</a:t>
            </a:r>
            <a:endParaRPr lang="en-US" sz="5400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691" y="2721780"/>
            <a:ext cx="4712616" cy="135952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9936AA2-1F7C-40A3-A167-4176ACB9F6A9}"/>
              </a:ext>
            </a:extLst>
          </p:cNvPr>
          <p:cNvSpPr/>
          <p:nvPr/>
        </p:nvSpPr>
        <p:spPr>
          <a:xfrm>
            <a:off x="346010" y="5209278"/>
            <a:ext cx="669885" cy="634931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4C1459D-0472-4E40-9938-510B5E40F1B4}"/>
              </a:ext>
            </a:extLst>
          </p:cNvPr>
          <p:cNvSpPr/>
          <p:nvPr/>
        </p:nvSpPr>
        <p:spPr>
          <a:xfrm rot="16200000">
            <a:off x="354890" y="402446"/>
            <a:ext cx="641669" cy="658735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75675" y="4301609"/>
            <a:ext cx="4035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অধ্যায়: ২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44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পৃষ্ঠা-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১৪</a:t>
            </a:r>
            <a:endParaRPr lang="bn-BD" sz="44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8467" y="3012781"/>
            <a:ext cx="1017571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914400" indent="-914400"/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বেঁচে থাকার জন্য মানুষ অন্যান্য প্রাণী ও উদ্ভিদ এর উপর নির্ভরশীলতা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পর্যবেক্ষণ ও অনুসন্ধানের মাধ্যমে বর্ণনা করতে পারবে।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2042" y="4308572"/>
            <a:ext cx="1018659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914400" indent="-914400">
              <a:tabLst>
                <a:tab pos="974725" algn="l"/>
              </a:tabLst>
            </a:pP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২.৩.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খাদ্যের জন্য মানুষ উদ্ভিদ ও প্রাণীর উপর নির্ভরশীলতার চিত্র অঙ্কন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করতে পারবে।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8466" y="5573324"/>
            <a:ext cx="1017017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914400" indent="-914400"/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২.৩.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দৈনন্দিন প্রয়োজনীয় ব্যবহার্য জিনিস ও আসবাবপত্রের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জন্য মানুষ উদ্ভি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দের উপর নির্ভরশীল তা ব্যাখ্যা করতে পারবে।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8951" y="3215682"/>
            <a:ext cx="1518803" cy="805532"/>
            <a:chOff x="1255153" y="3887032"/>
            <a:chExt cx="1587338" cy="703482"/>
          </a:xfrm>
        </p:grpSpPr>
        <p:sp>
          <p:nvSpPr>
            <p:cNvPr id="11" name="TextBox 10"/>
            <p:cNvSpPr txBox="1"/>
            <p:nvPr/>
          </p:nvSpPr>
          <p:spPr>
            <a:xfrm>
              <a:off x="1255153" y="3887032"/>
              <a:ext cx="1587338" cy="703482"/>
            </a:xfrm>
            <a:custGeom>
              <a:avLst/>
              <a:gdLst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523192 w 1558763"/>
                <a:gd name="connsiteY5" fmla="*/ 323166 h 646331"/>
                <a:gd name="connsiteX6" fmla="*/ 0 w 1558763"/>
                <a:gd name="connsiteY6" fmla="*/ 0 h 646331"/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337455 w 1558763"/>
                <a:gd name="connsiteY5" fmla="*/ 308879 h 646331"/>
                <a:gd name="connsiteX6" fmla="*/ 0 w 1558763"/>
                <a:gd name="connsiteY6" fmla="*/ 0 h 646331"/>
                <a:gd name="connsiteX0" fmla="*/ 200025 w 1758788"/>
                <a:gd name="connsiteY0" fmla="*/ 0 h 660619"/>
                <a:gd name="connsiteX1" fmla="*/ 1235596 w 1758788"/>
                <a:gd name="connsiteY1" fmla="*/ 0 h 660619"/>
                <a:gd name="connsiteX2" fmla="*/ 1758788 w 1758788"/>
                <a:gd name="connsiteY2" fmla="*/ 323166 h 660619"/>
                <a:gd name="connsiteX3" fmla="*/ 1235596 w 1758788"/>
                <a:gd name="connsiteY3" fmla="*/ 646331 h 660619"/>
                <a:gd name="connsiteX4" fmla="*/ 0 w 1758788"/>
                <a:gd name="connsiteY4" fmla="*/ 660619 h 660619"/>
                <a:gd name="connsiteX5" fmla="*/ 537480 w 1758788"/>
                <a:gd name="connsiteY5" fmla="*/ 308879 h 660619"/>
                <a:gd name="connsiteX6" fmla="*/ 200025 w 1758788"/>
                <a:gd name="connsiteY6" fmla="*/ 0 h 660619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537480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437467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192734 w 1758788"/>
                <a:gd name="connsiteY1" fmla="*/ 57150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587338"/>
                <a:gd name="connsiteY0" fmla="*/ 0 h 703482"/>
                <a:gd name="connsiteX1" fmla="*/ 1192734 w 1587338"/>
                <a:gd name="connsiteY1" fmla="*/ 57150 h 703482"/>
                <a:gd name="connsiteX2" fmla="*/ 1587338 w 1587338"/>
                <a:gd name="connsiteY2" fmla="*/ 351742 h 703482"/>
                <a:gd name="connsiteX3" fmla="*/ 1235596 w 1587338"/>
                <a:gd name="connsiteY3" fmla="*/ 689194 h 703482"/>
                <a:gd name="connsiteX4" fmla="*/ 0 w 1587338"/>
                <a:gd name="connsiteY4" fmla="*/ 703482 h 703482"/>
                <a:gd name="connsiteX5" fmla="*/ 280305 w 1587338"/>
                <a:gd name="connsiteY5" fmla="*/ 351742 h 703482"/>
                <a:gd name="connsiteX6" fmla="*/ 14288 w 1587338"/>
                <a:gd name="connsiteY6" fmla="*/ 0 h 7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338" h="703482">
                  <a:moveTo>
                    <a:pt x="14288" y="0"/>
                  </a:moveTo>
                  <a:lnTo>
                    <a:pt x="1192734" y="57150"/>
                  </a:lnTo>
                  <a:lnTo>
                    <a:pt x="1587338" y="351742"/>
                  </a:lnTo>
                  <a:lnTo>
                    <a:pt x="1235596" y="689194"/>
                  </a:lnTo>
                  <a:lnTo>
                    <a:pt x="0" y="703482"/>
                  </a:lnTo>
                  <a:lnTo>
                    <a:pt x="280305" y="351742"/>
                  </a:lnTo>
                  <a:lnTo>
                    <a:pt x="14288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98049" y="3925949"/>
              <a:ext cx="10847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২.</a:t>
              </a:r>
              <a:r>
                <a:rPr lang="bn-BD" sz="32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৩</a:t>
              </a:r>
              <a:r>
                <a:rPr lang="bn-BD" sz="3200" b="1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.</a:t>
              </a:r>
              <a:r>
                <a:rPr lang="en-US" sz="32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  <a:r>
                <a:rPr lang="bn-BD" sz="3200" b="1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5195" y="4510232"/>
            <a:ext cx="1518803" cy="805532"/>
            <a:chOff x="1255153" y="3887032"/>
            <a:chExt cx="1587338" cy="703482"/>
          </a:xfrm>
        </p:grpSpPr>
        <p:sp>
          <p:nvSpPr>
            <p:cNvPr id="14" name="TextBox 13"/>
            <p:cNvSpPr txBox="1"/>
            <p:nvPr/>
          </p:nvSpPr>
          <p:spPr>
            <a:xfrm>
              <a:off x="1255153" y="3887032"/>
              <a:ext cx="1587338" cy="703482"/>
            </a:xfrm>
            <a:custGeom>
              <a:avLst/>
              <a:gdLst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523192 w 1558763"/>
                <a:gd name="connsiteY5" fmla="*/ 323166 h 646331"/>
                <a:gd name="connsiteX6" fmla="*/ 0 w 1558763"/>
                <a:gd name="connsiteY6" fmla="*/ 0 h 646331"/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337455 w 1558763"/>
                <a:gd name="connsiteY5" fmla="*/ 308879 h 646331"/>
                <a:gd name="connsiteX6" fmla="*/ 0 w 1558763"/>
                <a:gd name="connsiteY6" fmla="*/ 0 h 646331"/>
                <a:gd name="connsiteX0" fmla="*/ 200025 w 1758788"/>
                <a:gd name="connsiteY0" fmla="*/ 0 h 660619"/>
                <a:gd name="connsiteX1" fmla="*/ 1235596 w 1758788"/>
                <a:gd name="connsiteY1" fmla="*/ 0 h 660619"/>
                <a:gd name="connsiteX2" fmla="*/ 1758788 w 1758788"/>
                <a:gd name="connsiteY2" fmla="*/ 323166 h 660619"/>
                <a:gd name="connsiteX3" fmla="*/ 1235596 w 1758788"/>
                <a:gd name="connsiteY3" fmla="*/ 646331 h 660619"/>
                <a:gd name="connsiteX4" fmla="*/ 0 w 1758788"/>
                <a:gd name="connsiteY4" fmla="*/ 660619 h 660619"/>
                <a:gd name="connsiteX5" fmla="*/ 537480 w 1758788"/>
                <a:gd name="connsiteY5" fmla="*/ 308879 h 660619"/>
                <a:gd name="connsiteX6" fmla="*/ 200025 w 1758788"/>
                <a:gd name="connsiteY6" fmla="*/ 0 h 660619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537480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437467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192734 w 1758788"/>
                <a:gd name="connsiteY1" fmla="*/ 57150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587338"/>
                <a:gd name="connsiteY0" fmla="*/ 0 h 703482"/>
                <a:gd name="connsiteX1" fmla="*/ 1192734 w 1587338"/>
                <a:gd name="connsiteY1" fmla="*/ 57150 h 703482"/>
                <a:gd name="connsiteX2" fmla="*/ 1587338 w 1587338"/>
                <a:gd name="connsiteY2" fmla="*/ 351742 h 703482"/>
                <a:gd name="connsiteX3" fmla="*/ 1235596 w 1587338"/>
                <a:gd name="connsiteY3" fmla="*/ 689194 h 703482"/>
                <a:gd name="connsiteX4" fmla="*/ 0 w 1587338"/>
                <a:gd name="connsiteY4" fmla="*/ 703482 h 703482"/>
                <a:gd name="connsiteX5" fmla="*/ 280305 w 1587338"/>
                <a:gd name="connsiteY5" fmla="*/ 351742 h 703482"/>
                <a:gd name="connsiteX6" fmla="*/ 14288 w 1587338"/>
                <a:gd name="connsiteY6" fmla="*/ 0 h 7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338" h="703482">
                  <a:moveTo>
                    <a:pt x="14288" y="0"/>
                  </a:moveTo>
                  <a:lnTo>
                    <a:pt x="1192734" y="57150"/>
                  </a:lnTo>
                  <a:lnTo>
                    <a:pt x="1587338" y="351742"/>
                  </a:lnTo>
                  <a:lnTo>
                    <a:pt x="1235596" y="689194"/>
                  </a:lnTo>
                  <a:lnTo>
                    <a:pt x="0" y="703482"/>
                  </a:lnTo>
                  <a:lnTo>
                    <a:pt x="280305" y="351742"/>
                  </a:lnTo>
                  <a:lnTo>
                    <a:pt x="14288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98049" y="3925949"/>
              <a:ext cx="1250137" cy="5106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২.৩.</a:t>
              </a:r>
              <a:r>
                <a:rPr lang="bn-BD" sz="32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r>
                <a:rPr lang="bn-BD" sz="3200" b="1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3239" y="5790494"/>
            <a:ext cx="1518803" cy="805532"/>
            <a:chOff x="1255153" y="3887032"/>
            <a:chExt cx="1587338" cy="703482"/>
          </a:xfrm>
        </p:grpSpPr>
        <p:sp>
          <p:nvSpPr>
            <p:cNvPr id="17" name="TextBox 16"/>
            <p:cNvSpPr txBox="1"/>
            <p:nvPr/>
          </p:nvSpPr>
          <p:spPr>
            <a:xfrm>
              <a:off x="1255153" y="3887032"/>
              <a:ext cx="1587338" cy="703482"/>
            </a:xfrm>
            <a:custGeom>
              <a:avLst/>
              <a:gdLst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523192 w 1558763"/>
                <a:gd name="connsiteY5" fmla="*/ 323166 h 646331"/>
                <a:gd name="connsiteX6" fmla="*/ 0 w 1558763"/>
                <a:gd name="connsiteY6" fmla="*/ 0 h 646331"/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337455 w 1558763"/>
                <a:gd name="connsiteY5" fmla="*/ 308879 h 646331"/>
                <a:gd name="connsiteX6" fmla="*/ 0 w 1558763"/>
                <a:gd name="connsiteY6" fmla="*/ 0 h 646331"/>
                <a:gd name="connsiteX0" fmla="*/ 200025 w 1758788"/>
                <a:gd name="connsiteY0" fmla="*/ 0 h 660619"/>
                <a:gd name="connsiteX1" fmla="*/ 1235596 w 1758788"/>
                <a:gd name="connsiteY1" fmla="*/ 0 h 660619"/>
                <a:gd name="connsiteX2" fmla="*/ 1758788 w 1758788"/>
                <a:gd name="connsiteY2" fmla="*/ 323166 h 660619"/>
                <a:gd name="connsiteX3" fmla="*/ 1235596 w 1758788"/>
                <a:gd name="connsiteY3" fmla="*/ 646331 h 660619"/>
                <a:gd name="connsiteX4" fmla="*/ 0 w 1758788"/>
                <a:gd name="connsiteY4" fmla="*/ 660619 h 660619"/>
                <a:gd name="connsiteX5" fmla="*/ 537480 w 1758788"/>
                <a:gd name="connsiteY5" fmla="*/ 308879 h 660619"/>
                <a:gd name="connsiteX6" fmla="*/ 200025 w 1758788"/>
                <a:gd name="connsiteY6" fmla="*/ 0 h 660619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537480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437467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192734 w 1758788"/>
                <a:gd name="connsiteY1" fmla="*/ 57150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587338"/>
                <a:gd name="connsiteY0" fmla="*/ 0 h 703482"/>
                <a:gd name="connsiteX1" fmla="*/ 1192734 w 1587338"/>
                <a:gd name="connsiteY1" fmla="*/ 57150 h 703482"/>
                <a:gd name="connsiteX2" fmla="*/ 1587338 w 1587338"/>
                <a:gd name="connsiteY2" fmla="*/ 351742 h 703482"/>
                <a:gd name="connsiteX3" fmla="*/ 1235596 w 1587338"/>
                <a:gd name="connsiteY3" fmla="*/ 689194 h 703482"/>
                <a:gd name="connsiteX4" fmla="*/ 0 w 1587338"/>
                <a:gd name="connsiteY4" fmla="*/ 703482 h 703482"/>
                <a:gd name="connsiteX5" fmla="*/ 280305 w 1587338"/>
                <a:gd name="connsiteY5" fmla="*/ 351742 h 703482"/>
                <a:gd name="connsiteX6" fmla="*/ 14288 w 1587338"/>
                <a:gd name="connsiteY6" fmla="*/ 0 h 7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338" h="703482">
                  <a:moveTo>
                    <a:pt x="14288" y="0"/>
                  </a:moveTo>
                  <a:lnTo>
                    <a:pt x="1192734" y="57150"/>
                  </a:lnTo>
                  <a:lnTo>
                    <a:pt x="1587338" y="351742"/>
                  </a:lnTo>
                  <a:lnTo>
                    <a:pt x="1235596" y="689194"/>
                  </a:lnTo>
                  <a:lnTo>
                    <a:pt x="0" y="703482"/>
                  </a:lnTo>
                  <a:lnTo>
                    <a:pt x="280305" y="351742"/>
                  </a:lnTo>
                  <a:lnTo>
                    <a:pt x="14288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98049" y="3925949"/>
              <a:ext cx="1270241" cy="5106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২.৩.</a:t>
              </a:r>
              <a:r>
                <a:rPr lang="bn-BD" sz="32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৩</a:t>
              </a:r>
              <a:r>
                <a:rPr lang="bn-BD" sz="3200" b="1" dirty="0" smtClean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788466" y="2205017"/>
            <a:ext cx="404083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indent="53975"/>
            <a:r>
              <a:rPr lang="bn-BD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bn-BD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...</a:t>
            </a:r>
          </a:p>
        </p:txBody>
      </p:sp>
      <p:sp>
        <p:nvSpPr>
          <p:cNvPr id="20" name="Rectangle 23"/>
          <p:cNvSpPr/>
          <p:nvPr/>
        </p:nvSpPr>
        <p:spPr>
          <a:xfrm>
            <a:off x="0" y="51942"/>
            <a:ext cx="12191999" cy="2442272"/>
          </a:xfrm>
          <a:custGeom>
            <a:avLst/>
            <a:gdLst>
              <a:gd name="connsiteX0" fmla="*/ 0 w 12192000"/>
              <a:gd name="connsiteY0" fmla="*/ 0 h 3099460"/>
              <a:gd name="connsiteX1" fmla="*/ 12192000 w 12192000"/>
              <a:gd name="connsiteY1" fmla="*/ 0 h 3099460"/>
              <a:gd name="connsiteX2" fmla="*/ 12192000 w 12192000"/>
              <a:gd name="connsiteY2" fmla="*/ 3099460 h 3099460"/>
              <a:gd name="connsiteX3" fmla="*/ 0 w 12192000"/>
              <a:gd name="connsiteY3" fmla="*/ 3099460 h 3099460"/>
              <a:gd name="connsiteX4" fmla="*/ 0 w 12192000"/>
              <a:gd name="connsiteY4" fmla="*/ 0 h 3099460"/>
              <a:gd name="connsiteX0" fmla="*/ 0 w 12192000"/>
              <a:gd name="connsiteY0" fmla="*/ 0 h 3099460"/>
              <a:gd name="connsiteX1" fmla="*/ 12192000 w 12192000"/>
              <a:gd name="connsiteY1" fmla="*/ 0 h 3099460"/>
              <a:gd name="connsiteX2" fmla="*/ 12144499 w 12192000"/>
              <a:gd name="connsiteY2" fmla="*/ 3051959 h 3099460"/>
              <a:gd name="connsiteX3" fmla="*/ 0 w 12192000"/>
              <a:gd name="connsiteY3" fmla="*/ 3099460 h 3099460"/>
              <a:gd name="connsiteX4" fmla="*/ 0 w 12192000"/>
              <a:gd name="connsiteY4" fmla="*/ 0 h 3099460"/>
              <a:gd name="connsiteX0" fmla="*/ 0 w 12192000"/>
              <a:gd name="connsiteY0" fmla="*/ 0 h 3099460"/>
              <a:gd name="connsiteX1" fmla="*/ 12192000 w 12192000"/>
              <a:gd name="connsiteY1" fmla="*/ 0 h 3099460"/>
              <a:gd name="connsiteX2" fmla="*/ 12144499 w 12192000"/>
              <a:gd name="connsiteY2" fmla="*/ 3051959 h 3099460"/>
              <a:gd name="connsiteX3" fmla="*/ 0 w 12192000"/>
              <a:gd name="connsiteY3" fmla="*/ 3099460 h 3099460"/>
              <a:gd name="connsiteX4" fmla="*/ 0 w 12192000"/>
              <a:gd name="connsiteY4" fmla="*/ 0 h 3099460"/>
              <a:gd name="connsiteX0" fmla="*/ 0 w 12192000"/>
              <a:gd name="connsiteY0" fmla="*/ 0 h 3051959"/>
              <a:gd name="connsiteX1" fmla="*/ 12192000 w 12192000"/>
              <a:gd name="connsiteY1" fmla="*/ 0 h 3051959"/>
              <a:gd name="connsiteX2" fmla="*/ 12144499 w 12192000"/>
              <a:gd name="connsiteY2" fmla="*/ 3051959 h 3051959"/>
              <a:gd name="connsiteX3" fmla="*/ 11875 w 12192000"/>
              <a:gd name="connsiteY3" fmla="*/ 3040084 h 3051959"/>
              <a:gd name="connsiteX4" fmla="*/ 0 w 12192000"/>
              <a:gd name="connsiteY4" fmla="*/ 0 h 3051959"/>
              <a:gd name="connsiteX0" fmla="*/ 0 w 12192000"/>
              <a:gd name="connsiteY0" fmla="*/ 0 h 3051959"/>
              <a:gd name="connsiteX1" fmla="*/ 12192000 w 12192000"/>
              <a:gd name="connsiteY1" fmla="*/ 0 h 3051959"/>
              <a:gd name="connsiteX2" fmla="*/ 12144499 w 12192000"/>
              <a:gd name="connsiteY2" fmla="*/ 3051959 h 3051959"/>
              <a:gd name="connsiteX3" fmla="*/ 11875 w 12192000"/>
              <a:gd name="connsiteY3" fmla="*/ 3040084 h 3051959"/>
              <a:gd name="connsiteX4" fmla="*/ 0 w 12192000"/>
              <a:gd name="connsiteY4" fmla="*/ 0 h 3051959"/>
              <a:gd name="connsiteX0" fmla="*/ 0 w 12192000"/>
              <a:gd name="connsiteY0" fmla="*/ 0 h 3051959"/>
              <a:gd name="connsiteX1" fmla="*/ 12192000 w 12192000"/>
              <a:gd name="connsiteY1" fmla="*/ 0 h 3051959"/>
              <a:gd name="connsiteX2" fmla="*/ 12144499 w 12192000"/>
              <a:gd name="connsiteY2" fmla="*/ 3051959 h 3051959"/>
              <a:gd name="connsiteX3" fmla="*/ 11875 w 12192000"/>
              <a:gd name="connsiteY3" fmla="*/ 3040084 h 3051959"/>
              <a:gd name="connsiteX4" fmla="*/ 0 w 12192000"/>
              <a:gd name="connsiteY4" fmla="*/ 0 h 3051959"/>
              <a:gd name="connsiteX0" fmla="*/ 0 w 12192000"/>
              <a:gd name="connsiteY0" fmla="*/ 0 h 3051959"/>
              <a:gd name="connsiteX1" fmla="*/ 12192000 w 12192000"/>
              <a:gd name="connsiteY1" fmla="*/ 0 h 3051959"/>
              <a:gd name="connsiteX2" fmla="*/ 12144499 w 12192000"/>
              <a:gd name="connsiteY2" fmla="*/ 3051959 h 3051959"/>
              <a:gd name="connsiteX3" fmla="*/ 11875 w 12192000"/>
              <a:gd name="connsiteY3" fmla="*/ 3040084 h 3051959"/>
              <a:gd name="connsiteX4" fmla="*/ 0 w 12192000"/>
              <a:gd name="connsiteY4" fmla="*/ 0 h 3051959"/>
              <a:gd name="connsiteX0" fmla="*/ 1142 w 12193142"/>
              <a:gd name="connsiteY0" fmla="*/ 0 h 3051959"/>
              <a:gd name="connsiteX1" fmla="*/ 12193142 w 12193142"/>
              <a:gd name="connsiteY1" fmla="*/ 0 h 3051959"/>
              <a:gd name="connsiteX2" fmla="*/ 12145641 w 12193142"/>
              <a:gd name="connsiteY2" fmla="*/ 3051959 h 3051959"/>
              <a:gd name="connsiteX3" fmla="*/ 1142 w 12193142"/>
              <a:gd name="connsiteY3" fmla="*/ 2968832 h 3051959"/>
              <a:gd name="connsiteX4" fmla="*/ 1142 w 12193142"/>
              <a:gd name="connsiteY4" fmla="*/ 0 h 3051959"/>
              <a:gd name="connsiteX0" fmla="*/ 1142 w 12193142"/>
              <a:gd name="connsiteY0" fmla="*/ 0 h 3051959"/>
              <a:gd name="connsiteX1" fmla="*/ 12193142 w 12193142"/>
              <a:gd name="connsiteY1" fmla="*/ 0 h 3051959"/>
              <a:gd name="connsiteX2" fmla="*/ 12145641 w 12193142"/>
              <a:gd name="connsiteY2" fmla="*/ 3051959 h 3051959"/>
              <a:gd name="connsiteX3" fmla="*/ 1142 w 12193142"/>
              <a:gd name="connsiteY3" fmla="*/ 2968832 h 3051959"/>
              <a:gd name="connsiteX4" fmla="*/ 1142 w 12193142"/>
              <a:gd name="connsiteY4" fmla="*/ 0 h 3051959"/>
              <a:gd name="connsiteX0" fmla="*/ 1142 w 12602593"/>
              <a:gd name="connsiteY0" fmla="*/ 0 h 3219905"/>
              <a:gd name="connsiteX1" fmla="*/ 12193142 w 12602593"/>
              <a:gd name="connsiteY1" fmla="*/ 0 h 3219905"/>
              <a:gd name="connsiteX2" fmla="*/ 12145641 w 12602593"/>
              <a:gd name="connsiteY2" fmla="*/ 3051959 h 3219905"/>
              <a:gd name="connsiteX3" fmla="*/ 11549069 w 12602593"/>
              <a:gd name="connsiteY3" fmla="*/ 2836757 h 3219905"/>
              <a:gd name="connsiteX4" fmla="*/ 1142 w 12602593"/>
              <a:gd name="connsiteY4" fmla="*/ 2968832 h 3219905"/>
              <a:gd name="connsiteX5" fmla="*/ 1142 w 12602593"/>
              <a:gd name="connsiteY5" fmla="*/ 0 h 3219905"/>
              <a:gd name="connsiteX0" fmla="*/ 1142 w 12193142"/>
              <a:gd name="connsiteY0" fmla="*/ 0 h 3125994"/>
              <a:gd name="connsiteX1" fmla="*/ 12193142 w 12193142"/>
              <a:gd name="connsiteY1" fmla="*/ 0 h 3125994"/>
              <a:gd name="connsiteX2" fmla="*/ 12145641 w 12193142"/>
              <a:gd name="connsiteY2" fmla="*/ 3051959 h 3125994"/>
              <a:gd name="connsiteX3" fmla="*/ 7124139 w 12193142"/>
              <a:gd name="connsiteY3" fmla="*/ 1565108 h 3125994"/>
              <a:gd name="connsiteX4" fmla="*/ 1142 w 12193142"/>
              <a:gd name="connsiteY4" fmla="*/ 2968832 h 3125994"/>
              <a:gd name="connsiteX5" fmla="*/ 1142 w 12193142"/>
              <a:gd name="connsiteY5" fmla="*/ 0 h 312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142" h="3125994">
                <a:moveTo>
                  <a:pt x="1142" y="0"/>
                </a:moveTo>
                <a:lnTo>
                  <a:pt x="12193142" y="0"/>
                </a:lnTo>
                <a:lnTo>
                  <a:pt x="12145641" y="3051959"/>
                </a:lnTo>
                <a:cubicBezTo>
                  <a:pt x="12038296" y="3524752"/>
                  <a:pt x="9148222" y="1578962"/>
                  <a:pt x="7124139" y="1565108"/>
                </a:cubicBezTo>
                <a:cubicBezTo>
                  <a:pt x="5100056" y="1551254"/>
                  <a:pt x="1925797" y="3441625"/>
                  <a:pt x="1142" y="2968832"/>
                </a:cubicBezTo>
                <a:cubicBezTo>
                  <a:pt x="-2816" y="1955471"/>
                  <a:pt x="5100" y="1013361"/>
                  <a:pt x="114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2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00B97F3-E7D5-4B0A-B5BC-9E8031F2B4E6}"/>
              </a:ext>
            </a:extLst>
          </p:cNvPr>
          <p:cNvSpPr/>
          <p:nvPr/>
        </p:nvSpPr>
        <p:spPr>
          <a:xfrm rot="16200000">
            <a:off x="3230360" y="413886"/>
            <a:ext cx="436184" cy="418303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4C1459D-0472-4E40-9938-510B5E40F1B4}"/>
              </a:ext>
            </a:extLst>
          </p:cNvPr>
          <p:cNvSpPr/>
          <p:nvPr/>
        </p:nvSpPr>
        <p:spPr>
          <a:xfrm rot="16200000">
            <a:off x="5505474" y="385626"/>
            <a:ext cx="443189" cy="481821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4C1459D-0472-4E40-9938-510B5E40F1B4}"/>
              </a:ext>
            </a:extLst>
          </p:cNvPr>
          <p:cNvSpPr/>
          <p:nvPr/>
        </p:nvSpPr>
        <p:spPr>
          <a:xfrm rot="16200000">
            <a:off x="478549" y="412044"/>
            <a:ext cx="443188" cy="428988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00B97F3-E7D5-4B0A-B5BC-9E8031F2B4E6}"/>
              </a:ext>
            </a:extLst>
          </p:cNvPr>
          <p:cNvSpPr/>
          <p:nvPr/>
        </p:nvSpPr>
        <p:spPr>
          <a:xfrm rot="16200000">
            <a:off x="7728413" y="399453"/>
            <a:ext cx="495223" cy="506201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4C1459D-0472-4E40-9938-510B5E40F1B4}"/>
              </a:ext>
            </a:extLst>
          </p:cNvPr>
          <p:cNvSpPr/>
          <p:nvPr/>
        </p:nvSpPr>
        <p:spPr>
          <a:xfrm rot="16200000">
            <a:off x="10010972" y="879390"/>
            <a:ext cx="486178" cy="423659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23547" y="1308235"/>
            <a:ext cx="28820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6000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0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রাতের খাবার কখন খাবেন? | প্রথম আল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8" y="975272"/>
            <a:ext cx="4901091" cy="36112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09631" y="104495"/>
            <a:ext cx="678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4000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6231" y="5164010"/>
            <a:ext cx="5453543" cy="1403001"/>
            <a:chOff x="437669" y="5200170"/>
            <a:chExt cx="5453543" cy="1403001"/>
          </a:xfrm>
        </p:grpSpPr>
        <p:sp>
          <p:nvSpPr>
            <p:cNvPr id="3" name="TextBox 2"/>
            <p:cNvSpPr txBox="1"/>
            <p:nvPr/>
          </p:nvSpPr>
          <p:spPr>
            <a:xfrm>
              <a:off x="437669" y="5525953"/>
              <a:ext cx="54535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n>
                    <a:solidFill>
                      <a:schemeClr val="tx1"/>
                    </a:solidFill>
                  </a:ln>
                  <a:latin typeface="Kalpurush" panose="02000600000000000000" pitchFamily="2" charset="0"/>
                  <a:cs typeface="Kalpurush" panose="02000600000000000000" pitchFamily="2" charset="0"/>
                </a:rPr>
                <a:t>বেঁচে থাকার জন্য মানুষ ও অন্যান্য</a:t>
              </a:r>
              <a:r>
                <a:rPr lang="en-US" sz="3200" dirty="0" smtClean="0">
                  <a:ln>
                    <a:solidFill>
                      <a:schemeClr val="tx1"/>
                    </a:solidFill>
                  </a:ln>
                  <a:latin typeface="Kalpurush" panose="02000600000000000000" pitchFamily="2" charset="0"/>
                  <a:cs typeface="Kalpurush" panose="02000600000000000000" pitchFamily="2" charset="0"/>
                </a:rPr>
                <a:t> প্রাণীদের</a:t>
              </a:r>
              <a:r>
                <a:rPr lang="bn-IN" sz="3200" dirty="0" smtClean="0">
                  <a:ln>
                    <a:solidFill>
                      <a:schemeClr val="tx1"/>
                    </a:solidFill>
                  </a:ln>
                  <a:latin typeface="Kalpurush" panose="02000600000000000000" pitchFamily="2" charset="0"/>
                  <a:cs typeface="Kalpurush" panose="02000600000000000000" pitchFamily="2" charset="0"/>
                </a:rPr>
                <a:t> খাবার খেতে হয়।</a:t>
              </a:r>
              <a:endParaRPr lang="en-US" sz="3200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6" name="Rectangular Callout 5"/>
            <p:cNvSpPr/>
            <p:nvPr/>
          </p:nvSpPr>
          <p:spPr>
            <a:xfrm flipV="1">
              <a:off x="697484" y="5200170"/>
              <a:ext cx="5043967" cy="1403001"/>
            </a:xfrm>
            <a:prstGeom prst="wedgeRectCallout">
              <a:avLst>
                <a:gd name="adj1" fmla="val -17719"/>
                <a:gd name="adj2" fmla="val 5056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13868" y="5154179"/>
            <a:ext cx="5105358" cy="1431152"/>
            <a:chOff x="6158475" y="4979786"/>
            <a:chExt cx="5105358" cy="1431152"/>
          </a:xfrm>
        </p:grpSpPr>
        <p:sp>
          <p:nvSpPr>
            <p:cNvPr id="4" name="TextBox 3"/>
            <p:cNvSpPr txBox="1"/>
            <p:nvPr/>
          </p:nvSpPr>
          <p:spPr>
            <a:xfrm>
              <a:off x="6158475" y="4979786"/>
              <a:ext cx="51053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n>
                    <a:solidFill>
                      <a:schemeClr val="tx1"/>
                    </a:solidFill>
                  </a:ln>
                  <a:latin typeface="Kalpurush" panose="02000600000000000000" pitchFamily="2" charset="0"/>
                  <a:cs typeface="Kalpurush" panose="02000600000000000000" pitchFamily="2" charset="0"/>
                </a:rPr>
                <a:t>কোন কোন প্রাণী খাদ্য হিসেবে অন্য প্রাণীদের খায়।</a:t>
              </a:r>
              <a:endParaRPr lang="en-US" sz="3200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2" name="Rectangular Callout 11"/>
            <p:cNvSpPr/>
            <p:nvPr/>
          </p:nvSpPr>
          <p:spPr>
            <a:xfrm flipV="1">
              <a:off x="6158475" y="5007937"/>
              <a:ext cx="5043967" cy="1403001"/>
            </a:xfrm>
            <a:prstGeom prst="wedgeRectCallout">
              <a:avLst>
                <a:gd name="adj1" fmla="val -19135"/>
                <a:gd name="adj2" fmla="val 4547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3078" name="Picture 6" descr="মাছ শিকারী মাছরাঙা পাখির কীভাবে মাছ শিকার করে - Poshu Pak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96" y="975272"/>
            <a:ext cx="4886805" cy="36112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9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ছাগলের প্রজনন ক্ষমতা বাড়াতে কাঁচা ঘাস | farmsandfarmer24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r="20318"/>
          <a:stretch/>
        </p:blipFill>
        <p:spPr bwMode="auto">
          <a:xfrm>
            <a:off x="298160" y="828938"/>
            <a:ext cx="5590997" cy="43620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491" y="828938"/>
            <a:ext cx="5590997" cy="43620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49514" y="5638896"/>
            <a:ext cx="775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কিছু প্রাণী উদ্ভিদ, ফল এবং ঘাস খেয়ে থাকে।</a:t>
            </a:r>
            <a:endParaRPr lang="en-US" sz="3600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594" y="159778"/>
            <a:ext cx="596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dirty="0">
              <a:ln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414963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6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501</Words>
  <Application>Microsoft Office PowerPoint</Application>
  <PresentationFormat>Widescreen</PresentationFormat>
  <Paragraphs>86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292</cp:revision>
  <dcterms:created xsi:type="dcterms:W3CDTF">2021-11-21T11:59:55Z</dcterms:created>
  <dcterms:modified xsi:type="dcterms:W3CDTF">2022-01-23T05:39:44Z</dcterms:modified>
</cp:coreProperties>
</file>