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90" r:id="rId4"/>
    <p:sldId id="285" r:id="rId5"/>
    <p:sldId id="259" r:id="rId6"/>
    <p:sldId id="347" r:id="rId7"/>
    <p:sldId id="263" r:id="rId8"/>
    <p:sldId id="264" r:id="rId9"/>
    <p:sldId id="369" r:id="rId10"/>
    <p:sldId id="370" r:id="rId11"/>
    <p:sldId id="361" r:id="rId12"/>
    <p:sldId id="327" r:id="rId13"/>
    <p:sldId id="373" r:id="rId14"/>
    <p:sldId id="329" r:id="rId15"/>
    <p:sldId id="377" r:id="rId16"/>
    <p:sldId id="349" r:id="rId17"/>
    <p:sldId id="350" r:id="rId18"/>
    <p:sldId id="351" r:id="rId19"/>
    <p:sldId id="352" r:id="rId20"/>
    <p:sldId id="353" r:id="rId21"/>
    <p:sldId id="332" r:id="rId22"/>
    <p:sldId id="281" r:id="rId23"/>
    <p:sldId id="280" r:id="rId24"/>
    <p:sldId id="277" r:id="rId25"/>
  </p:sldIdLst>
  <p:sldSz cx="12192000" cy="6858000"/>
  <p:notesSz cx="6858000" cy="9144000"/>
  <p:defaultTextStyle>
    <a:defPPr>
      <a:defRPr lang="en-US"/>
    </a:defPPr>
    <a:lvl1pPr marL="0" algn="l" defTabSz="9143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7" algn="l" defTabSz="9143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4" algn="l" defTabSz="9143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2" algn="l" defTabSz="9143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49" algn="l" defTabSz="9143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36" algn="l" defTabSz="9143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23" algn="l" defTabSz="9143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10" algn="l" defTabSz="9143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98" algn="l" defTabSz="9143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2574" autoAdjust="0"/>
    <p:restoredTop sz="94660" autoAdjust="0"/>
  </p:normalViewPr>
  <p:slideViewPr>
    <p:cSldViewPr snapToGrid="0">
      <p:cViewPr varScale="1">
        <p:scale>
          <a:sx n="66" d="100"/>
          <a:sy n="66" d="100"/>
        </p:scale>
        <p:origin x="-102" y="-210"/>
      </p:cViewPr>
      <p:guideLst>
        <p:guide orient="horz" pos="2160"/>
        <p:guide pos="3840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F6EF-661F-4BD3-AD1B-F8D1F563983B}" type="datetimeFigureOut">
              <a:rPr lang="en-US" smtClean="0"/>
              <a:pPr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3B5F-8142-4E6E-9B5D-97FE30C4EE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63370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F6EF-661F-4BD3-AD1B-F8D1F563983B}" type="datetimeFigureOut">
              <a:rPr lang="en-US" smtClean="0"/>
              <a:pPr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3B5F-8142-4E6E-9B5D-97FE30C4EE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2534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F6EF-661F-4BD3-AD1B-F8D1F563983B}" type="datetimeFigureOut">
              <a:rPr lang="en-US" smtClean="0"/>
              <a:pPr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3B5F-8142-4E6E-9B5D-97FE30C4EE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6939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F6EF-661F-4BD3-AD1B-F8D1F563983B}" type="datetimeFigureOut">
              <a:rPr lang="en-US" smtClean="0"/>
              <a:pPr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3B5F-8142-4E6E-9B5D-97FE30C4EE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34339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F6EF-661F-4BD3-AD1B-F8D1F563983B}" type="datetimeFigureOut">
              <a:rPr lang="en-US" smtClean="0"/>
              <a:pPr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3B5F-8142-4E6E-9B5D-97FE30C4EE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1129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F6EF-661F-4BD3-AD1B-F8D1F563983B}" type="datetimeFigureOut">
              <a:rPr lang="en-US" smtClean="0"/>
              <a:pPr/>
              <a:t>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3B5F-8142-4E6E-9B5D-97FE30C4EE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46929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F6EF-661F-4BD3-AD1B-F8D1F563983B}" type="datetimeFigureOut">
              <a:rPr lang="en-US" smtClean="0"/>
              <a:pPr/>
              <a:t>1/27/2022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3B5F-8142-4E6E-9B5D-97FE30C4EE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02178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F6EF-661F-4BD3-AD1B-F8D1F563983B}" type="datetimeFigureOut">
              <a:rPr lang="en-US" smtClean="0"/>
              <a:pPr/>
              <a:t>1/27/2022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3B5F-8142-4E6E-9B5D-97FE30C4EE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6318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F6EF-661F-4BD3-AD1B-F8D1F563983B}" type="datetimeFigureOut">
              <a:rPr lang="en-US" smtClean="0"/>
              <a:pPr/>
              <a:t>1/27/2022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3B5F-8142-4E6E-9B5D-97FE30C4EE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23982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F6EF-661F-4BD3-AD1B-F8D1F563983B}" type="datetimeFigureOut">
              <a:rPr lang="en-US" smtClean="0"/>
              <a:pPr/>
              <a:t>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3B5F-8142-4E6E-9B5D-97FE30C4EE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1141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F6EF-661F-4BD3-AD1B-F8D1F563983B}" type="datetimeFigureOut">
              <a:rPr lang="en-US" smtClean="0"/>
              <a:pPr/>
              <a:t>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3B5F-8142-4E6E-9B5D-97FE30C4EE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3216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"/>
                <a:lumOff val="96000"/>
              </a:schemeClr>
            </a:gs>
            <a:gs pos="100000">
              <a:schemeClr val="accent6">
                <a:lumMod val="20000"/>
                <a:lumOff val="80000"/>
              </a:schemeClr>
            </a:gs>
            <a:gs pos="21255">
              <a:schemeClr val="accent6">
                <a:lumMod val="20000"/>
                <a:lumOff val="80000"/>
              </a:schemeClr>
            </a:gs>
            <a:gs pos="95625">
              <a:srgbClr val="E6F2DE">
                <a:alpha val="56000"/>
              </a:srgbClr>
            </a:gs>
            <a:gs pos="91250">
              <a:srgbClr val="EAF4E3"/>
            </a:gs>
            <a:gs pos="82500">
              <a:srgbClr val="F1F8EC"/>
            </a:gs>
            <a:gs pos="67000">
              <a:schemeClr val="accent6">
                <a:lumMod val="20000"/>
                <a:lumOff val="8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0F6EF-661F-4BD3-AD1B-F8D1F563983B}" type="datetimeFigureOut">
              <a:rPr lang="en-US" smtClean="0"/>
              <a:pPr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3C3B5F-8142-4E6E-9B5D-97FE30C4EE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01269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bn.wikipedia.org/wiki/%E0%A6%95%E0%A6%AE%E0%A7%8D%E0%A6%AA%E0%A6%BF%E0%A6%89%E0%A6%9F%E0%A6%BE%E0%A6%B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bn.prankmike.com/what-are-main-components-computer-system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C000"/>
          </a:solidFill>
          <a:ln w="57150"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3047" y="253368"/>
            <a:ext cx="11728744" cy="6256613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90357" y="5150954"/>
            <a:ext cx="10826186" cy="104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7564" tIns="58782" rIns="117564" bIns="58782">
            <a:spAutoFit/>
          </a:bodyPr>
          <a:lstStyle/>
          <a:p>
            <a:r>
              <a:rPr lang="bn-BD" sz="4400" b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পাঠে </a:t>
            </a:r>
            <a:r>
              <a:rPr lang="bn-BD" sz="6000" b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তোমাদের স্বাগতম</a:t>
            </a:r>
            <a:endParaRPr lang="en-US" sz="6000" b="1" dirty="0">
              <a:ln w="1016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910176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21372" y="1043706"/>
            <a:ext cx="107027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400" dirty="0">
                <a:solidFill>
                  <a:srgbClr val="5656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জীবিকা নির্বাহ করে বেঁচে থাকতে হলে, আজকের দিনে কম্পিউটার শিখতেই হবে। </a:t>
            </a:r>
            <a:r>
              <a:rPr lang="as-IN" sz="2400" b="1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as-IN" sz="24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ব্যবহার জানা থাকলে তুমি কম্পিউটারেই লেখালেখি ও নোট তৈরির কাজ করতে পার। ই-মেইলের সাহায্যে তুমি দ্রুততম সময়ে বিশ্বের যেকোনো জায়গায় চিঠি, তথ্য বা লেখা প্রেরণ করতে পারো। ওয়েবসাইট থেকে যেকোনো মুহূর্তে যেকোনো বিষয়ে তথ্য নেওয়া যায়। মোটকথা,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আসলে কম্পিউটার শিক্ষা হল এটা একটা প্ল্যাটফর্ম, জীবন গড়ে নেওয়ার জন্য </a:t>
            </a:r>
            <a:r>
              <a:rPr lang="as-IN" sz="24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বিজ্ঞানের </a:t>
            </a:r>
            <a:r>
              <a:rPr lang="as-IN" sz="24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যুগে </a:t>
            </a:r>
            <a:r>
              <a:rPr lang="as-IN" sz="2400" b="1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as-IN" sz="24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মানুষের নিত্যসঙ্গী।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13636" y="439774"/>
            <a:ext cx="52036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as-IN" sz="3600" b="1" dirty="0">
                <a:solidFill>
                  <a:srgbClr val="5F636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as-IN" sz="3600" dirty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কেন এত </a:t>
            </a:r>
            <a:r>
              <a:rPr lang="as-IN" sz="3600" dirty="0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US" sz="3600" dirty="0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C000"/>
          </a:solidFill>
          <a:ln w="57150"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0664" y="3068449"/>
            <a:ext cx="1085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dirty="0" smtClean="0">
                <a:solidFill>
                  <a:srgbClr val="1C1E21"/>
                </a:solidFill>
                <a:latin typeface="Helvetica" panose="020B0604020202020204" pitchFamily="34" charset="0"/>
              </a:rPr>
              <a:t>প্রশ্ন- </a:t>
            </a:r>
            <a:r>
              <a:rPr lang="as-IN" dirty="0">
                <a:solidFill>
                  <a:srgbClr val="1C1E21"/>
                </a:solidFill>
                <a:latin typeface="Helvetica" panose="020B0604020202020204" pitchFamily="34" charset="0"/>
              </a:rPr>
              <a:t>কম্পিউটারের কয়েকটি গুরুত্বপূর্ণ বৈশিষ্ট্য লিখ</a:t>
            </a:r>
            <a:r>
              <a:rPr lang="as-IN" dirty="0" smtClean="0">
                <a:solidFill>
                  <a:srgbClr val="1C1E21"/>
                </a:solidFill>
                <a:latin typeface="Helvetica" panose="020B0604020202020204" pitchFamily="34" charset="0"/>
              </a:rPr>
              <a:t>।</a:t>
            </a:r>
            <a:endParaRPr lang="as-IN" dirty="0">
              <a:solidFill>
                <a:srgbClr val="1C1E21"/>
              </a:solidFill>
              <a:latin typeface="Helvetica" panose="020B0604020202020204" pitchFamily="34" charset="0"/>
            </a:endParaRPr>
          </a:p>
          <a:p>
            <a:r>
              <a:rPr lang="as-IN" dirty="0">
                <a:solidFill>
                  <a:srgbClr val="1C1E21"/>
                </a:solidFill>
                <a:latin typeface="Helvetica" panose="020B0604020202020204" pitchFamily="34" charset="0"/>
              </a:rPr>
              <a:t>উত্তর: নির্ভুলতা, দ্রুতগতি, সুক্ষতা, যুক্তিসংগত সিদ্ধান্ত, বহুমূখীতা, মেমরি, স্বয়ংক্রিয়তা এবং সহনশীলতা।</a:t>
            </a:r>
            <a:endParaRPr lang="as-IN" b="0" i="0" dirty="0">
              <a:solidFill>
                <a:srgbClr val="1C1E21"/>
              </a:solidFill>
              <a:effectLst/>
              <a:latin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1412" y="3800530"/>
            <a:ext cx="4311418" cy="2422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0" y="3800530"/>
            <a:ext cx="4607150" cy="2422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124667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C000"/>
          </a:solidFill>
          <a:ln w="57150"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5386" y="2759700"/>
            <a:ext cx="1071815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400" dirty="0" smtClean="0">
                <a:solidFill>
                  <a:srgbClr val="1C1E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প্রশ্ন-</a:t>
            </a:r>
            <a:r>
              <a:rPr lang="en-US" sz="2400" dirty="0" smtClean="0">
                <a:solidFill>
                  <a:srgbClr val="1C1E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 smtClean="0">
                <a:solidFill>
                  <a:srgbClr val="1C1E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 </a:t>
            </a:r>
            <a:r>
              <a:rPr lang="as-IN" sz="2400" dirty="0">
                <a:solidFill>
                  <a:srgbClr val="1C1E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 </a:t>
            </a:r>
            <a:r>
              <a:rPr lang="as-IN" sz="2400" dirty="0" smtClean="0">
                <a:solidFill>
                  <a:srgbClr val="1C1E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2400" dirty="0" smtClean="0">
                <a:solidFill>
                  <a:srgbClr val="1C1E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 smtClean="0">
                <a:solidFill>
                  <a:srgbClr val="1C1E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s-IN" sz="2400" dirty="0">
              <a:solidFill>
                <a:srgbClr val="1C1E2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2400" dirty="0">
                <a:solidFill>
                  <a:srgbClr val="1C1E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উত্তর: কম্পিউটার নিম্নলিখিত ৪টি গুরুত্বপূর্ণ কাজ করে। যথা-* সমস্যা সমাধানের উদ্দেশ্যে ব্যবহারকারী কর্তৃক তৈরি প্রোগ্রাম কম্পিউটার গ্রহণ করে মেমরিতে সংরক্ষণ করে এবং ব্যবহারকারীর নির্দেশে কম্পিউটার প্রোগ্রাম নির্বাহ করে;* ইনপুট ডিভাইস-এর মাধ্যমে ডাটা গ্রহণ করে;* ডেটা প্রসেস করে এবং* আউটপুট ডিভাইস-এর মাধ্যমে ফলাফল প্রকাশ করে</a:t>
            </a:r>
            <a:r>
              <a:rPr lang="as-IN" sz="2400" dirty="0" smtClean="0">
                <a:solidFill>
                  <a:srgbClr val="1C1E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s-IN" sz="2400" dirty="0">
              <a:solidFill>
                <a:srgbClr val="1C1E2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15386" y="1079768"/>
            <a:ext cx="1096122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400" dirty="0" smtClean="0">
                <a:solidFill>
                  <a:srgbClr val="1C1E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প্রশ্ন-</a:t>
            </a:r>
            <a:r>
              <a:rPr lang="en-US" sz="2400" dirty="0" smtClean="0">
                <a:solidFill>
                  <a:srgbClr val="1C1E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 smtClean="0">
                <a:solidFill>
                  <a:srgbClr val="1C1E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</a:t>
            </a:r>
            <a:r>
              <a:rPr lang="as-IN" sz="2400" dirty="0">
                <a:solidFill>
                  <a:srgbClr val="1C1E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আবিস্কার করেন কে ? কেন তাকে কম্পিউটারের আবিস্কারক বলা </a:t>
            </a:r>
            <a:r>
              <a:rPr lang="as-IN" sz="2400" dirty="0" smtClean="0">
                <a:solidFill>
                  <a:srgbClr val="1C1E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solidFill>
                  <a:srgbClr val="1C1E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 smtClean="0">
                <a:solidFill>
                  <a:srgbClr val="1C1E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as-IN" sz="2400" dirty="0">
              <a:solidFill>
                <a:srgbClr val="1C1E2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2400" dirty="0">
                <a:solidFill>
                  <a:srgbClr val="1C1E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উত্তর: কম্পিউটার আবিস্কার করেন হাওয়ার্ড এইচ একিন। যুক্তরাষ্ট্রের হার্ভার্ড বিশ্ববিদ্যালয় ও আইবিএম এর যৌথ উদ্যোগে এবং হাওয়ার্ড এইচ একিন-এর তত্ত্বাবধানে ১৯৪৩ সালে মার্ক-১ নামে একটি পূর্ণাঙ্গ ডিজিটাল কম্পিউটার নির্মিত হয়। এজন্য হাওয়ার্ড এইচ একিন কে কম্পিউটারের আবিস্কারক বলা হয়।</a:t>
            </a:r>
            <a:endParaRPr lang="as-IN" sz="2400" b="0" i="0" dirty="0">
              <a:solidFill>
                <a:srgbClr val="1C1E2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3921" y="4748473"/>
            <a:ext cx="837474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s-IN" sz="24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 ধরণগুলি মূলত তিনটি ভাগে বিভক্ত।</a:t>
            </a:r>
          </a:p>
          <a:p>
            <a:pPr algn="just">
              <a:buFont typeface="+mj-lt"/>
              <a:buAutoNum type="arabicPeriod"/>
            </a:pPr>
            <a:r>
              <a:rPr lang="as-IN" sz="24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কাজের ভিত্তিক (</a:t>
            </a:r>
            <a:r>
              <a:rPr lang="en-US" sz="24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Based on Work)</a:t>
            </a:r>
          </a:p>
          <a:p>
            <a:pPr algn="just">
              <a:buFont typeface="+mj-lt"/>
              <a:buAutoNum type="arabicPeriod"/>
            </a:pPr>
            <a:r>
              <a:rPr lang="as-IN" sz="24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উদ্দেশ্য ভিত্তিক (</a:t>
            </a:r>
            <a:r>
              <a:rPr lang="en-US" sz="24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Based on Purpose)</a:t>
            </a:r>
          </a:p>
          <a:p>
            <a:pPr algn="just">
              <a:buFont typeface="+mj-lt"/>
              <a:buAutoNum type="arabicPeriod"/>
            </a:pPr>
            <a:r>
              <a:rPr lang="as-IN" sz="24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আকার ভিত্তিক (</a:t>
            </a:r>
            <a:r>
              <a:rPr lang="en-US" sz="24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Based on Size)</a:t>
            </a:r>
            <a:endParaRPr lang="en-US" sz="2400" b="0" i="0" dirty="0">
              <a:solidFill>
                <a:srgbClr val="222222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70169" y="475375"/>
            <a:ext cx="46249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সিস্টেমের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3964075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9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1278868" y="4536810"/>
            <a:ext cx="9132661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marL="742950" indent="-742950">
              <a:spcBef>
                <a:spcPct val="0"/>
              </a:spcBef>
              <a:buClrTx/>
              <a:buSzTx/>
              <a:buFont typeface="+mj-lt"/>
              <a:buAutoNum type="arabicPeriod"/>
            </a:pP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 কাকে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spcBef>
                <a:spcPct val="0"/>
              </a:spcBef>
              <a:buClrTx/>
              <a:buSzTx/>
              <a:buFont typeface="+mj-lt"/>
              <a:buAutoNum type="arabicPeriod"/>
            </a:pPr>
            <a:r>
              <a:rPr lang="as-IN" sz="3600" b="1" dirty="0">
                <a:solidFill>
                  <a:srgbClr val="5F636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as-IN" sz="3600" dirty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কেন এত গুরুত্বপূর্ণ </a:t>
            </a:r>
            <a:r>
              <a:rPr lang="en-US" sz="3600" dirty="0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spcBef>
                <a:spcPct val="0"/>
              </a:spcBef>
              <a:buClrTx/>
              <a:buSzTx/>
              <a:buFont typeface="+mj-lt"/>
              <a:buAutoNum type="arabicPeriod"/>
            </a:pPr>
            <a:r>
              <a:rPr lang="as-IN" sz="3600" dirty="0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কমপিউটারের</a:t>
            </a:r>
            <a:r>
              <a:rPr lang="as-IN" sz="3600" dirty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as-IN" sz="3600" b="1" dirty="0">
                <a:solidFill>
                  <a:srgbClr val="5F636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as-IN" sz="3600" dirty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ভাষা </a:t>
            </a:r>
            <a:r>
              <a:rPr lang="as-IN" sz="3600" b="1" dirty="0">
                <a:solidFill>
                  <a:srgbClr val="5F636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as-IN" sz="3600" dirty="0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3600" dirty="0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উঃ</a:t>
            </a:r>
            <a:r>
              <a:rPr lang="en-US" sz="3600" dirty="0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নিজস্ব</a:t>
            </a:r>
            <a:r>
              <a:rPr lang="en-US" sz="3600" dirty="0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3600" dirty="0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1" descr="Bouquet"/>
          <p:cNvSpPr>
            <a:spLocks noChangeArrowheads="1"/>
          </p:cNvSpPr>
          <p:nvPr/>
        </p:nvSpPr>
        <p:spPr bwMode="auto">
          <a:xfrm>
            <a:off x="3819275" y="437117"/>
            <a:ext cx="3154176" cy="392128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102580" tIns="51289" rIns="102580" bIns="51289" numCol="1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bn-BD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991" r="17967"/>
          <a:stretch/>
        </p:blipFill>
        <p:spPr>
          <a:xfrm>
            <a:off x="3315281" y="1049867"/>
            <a:ext cx="4486520" cy="331423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C000"/>
          </a:solidFill>
          <a:ln w="57150"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3035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01335" y="316820"/>
            <a:ext cx="41569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as-IN" sz="3600" u="sng" dirty="0">
                <a:solidFill>
                  <a:srgbClr val="1A0DAB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2"/>
              </a:rPr>
              <a:t>কম্পিউটারের প্রকারভেদ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C000"/>
          </a:solidFill>
          <a:ln w="57150"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98500" y="910302"/>
            <a:ext cx="107315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as-IN" sz="3200" b="1" dirty="0">
                <a:solidFill>
                  <a:srgbClr val="2D2D2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কত প্রকার :</a:t>
            </a:r>
            <a:endParaRPr lang="as-IN" sz="3200" dirty="0">
              <a:solidFill>
                <a:srgbClr val="2D2D2D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2400" dirty="0">
                <a:solidFill>
                  <a:srgbClr val="2D2D2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 ও বৈশিষ্ট অনুযায়ী প্রথমত কম্পিউটার ৩ প্রকার যথা:</a:t>
            </a:r>
          </a:p>
          <a:p>
            <a:r>
              <a:rPr lang="as-IN" sz="2400" dirty="0">
                <a:solidFill>
                  <a:srgbClr val="2D2D2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 এনালগ </a:t>
            </a:r>
            <a:r>
              <a:rPr lang="en-US" sz="2400" dirty="0" smtClean="0">
                <a:solidFill>
                  <a:srgbClr val="2D2D2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Computer   </a:t>
            </a:r>
            <a:r>
              <a:rPr lang="as-IN" sz="2400" dirty="0" smtClean="0">
                <a:solidFill>
                  <a:srgbClr val="2D2D2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as-IN" sz="2400" dirty="0">
                <a:solidFill>
                  <a:srgbClr val="2D2D2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ডিজিটাল </a:t>
            </a:r>
            <a:r>
              <a:rPr lang="en-US" sz="2400" dirty="0" smtClean="0">
                <a:solidFill>
                  <a:srgbClr val="2D2D2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Computer    </a:t>
            </a:r>
            <a:r>
              <a:rPr lang="as-IN" sz="2400" dirty="0" smtClean="0">
                <a:solidFill>
                  <a:srgbClr val="2D2D2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as-IN" sz="2400" dirty="0">
                <a:solidFill>
                  <a:srgbClr val="2D2D2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হাইব্রিড </a:t>
            </a:r>
            <a:r>
              <a:rPr lang="en-US" sz="2400" dirty="0">
                <a:solidFill>
                  <a:srgbClr val="2D2D2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Computer</a:t>
            </a:r>
            <a:endParaRPr lang="en-US" sz="2400" b="0" i="0" dirty="0">
              <a:solidFill>
                <a:srgbClr val="2D2D2D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3985" y="2342455"/>
            <a:ext cx="539026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b="1" dirty="0">
                <a:solidFill>
                  <a:srgbClr val="2D2D2D"/>
                </a:solidFill>
                <a:latin typeface="Roboto"/>
              </a:rPr>
              <a:t>ডিজিটাল কম্পিউটার :</a:t>
            </a:r>
            <a:endParaRPr lang="as-IN" dirty="0">
              <a:solidFill>
                <a:srgbClr val="2D2D2D"/>
              </a:solidFill>
              <a:latin typeface="Roboto"/>
            </a:endParaRPr>
          </a:p>
          <a:p>
            <a:r>
              <a:rPr lang="as-IN" dirty="0">
                <a:solidFill>
                  <a:srgbClr val="2D2D2D"/>
                </a:solidFill>
                <a:latin typeface="Open Sans"/>
              </a:rPr>
              <a:t>আকার আয়তন ও ব্যবহারের ভিত্তিতে ডিজিটাল কম্পিউটারকে ৪ ভাগে ভাগ করা যায় যথা :</a:t>
            </a:r>
          </a:p>
          <a:p>
            <a:r>
              <a:rPr lang="as-IN" dirty="0">
                <a:solidFill>
                  <a:srgbClr val="2D2D2D"/>
                </a:solidFill>
                <a:latin typeface="Open Sans"/>
              </a:rPr>
              <a:t>১. সুপার কম্পিউটার</a:t>
            </a:r>
          </a:p>
          <a:p>
            <a:r>
              <a:rPr lang="as-IN" dirty="0">
                <a:solidFill>
                  <a:srgbClr val="2D2D2D"/>
                </a:solidFill>
                <a:latin typeface="Open Sans"/>
              </a:rPr>
              <a:t>২. মেইনফ্রেম কম্পিউটার</a:t>
            </a:r>
          </a:p>
          <a:p>
            <a:r>
              <a:rPr lang="as-IN" dirty="0">
                <a:solidFill>
                  <a:srgbClr val="2D2D2D"/>
                </a:solidFill>
                <a:latin typeface="Open Sans"/>
              </a:rPr>
              <a:t>৩. মিনি কম্পিউটার</a:t>
            </a:r>
          </a:p>
          <a:p>
            <a:r>
              <a:rPr lang="as-IN" dirty="0">
                <a:solidFill>
                  <a:srgbClr val="2D2D2D"/>
                </a:solidFill>
                <a:latin typeface="Open Sans"/>
              </a:rPr>
              <a:t>৪. মাইক্রো কম্পিউটার</a:t>
            </a:r>
            <a:endParaRPr lang="as-IN" b="0" i="0" dirty="0">
              <a:solidFill>
                <a:srgbClr val="2D2D2D"/>
              </a:solidFill>
              <a:effectLst/>
              <a:latin typeface="Open San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3985" y="4776559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as-IN" b="1" dirty="0">
                <a:solidFill>
                  <a:srgbClr val="2D2D2D"/>
                </a:solidFill>
                <a:latin typeface="Roboto"/>
              </a:rPr>
              <a:t>মাইক্রো কম্পিউটারের প্রকারভেদ :</a:t>
            </a:r>
            <a:endParaRPr lang="as-IN" dirty="0">
              <a:solidFill>
                <a:srgbClr val="2D2D2D"/>
              </a:solidFill>
              <a:latin typeface="Roboto"/>
            </a:endParaRPr>
          </a:p>
          <a:p>
            <a:r>
              <a:rPr lang="as-IN" dirty="0">
                <a:solidFill>
                  <a:srgbClr val="2D2D2D"/>
                </a:solidFill>
                <a:latin typeface="Open Sans"/>
              </a:rPr>
              <a:t>মাইক্রো কম্পিউটারকে ২ ভাগে ভাগ করা যায় :</a:t>
            </a:r>
          </a:p>
          <a:p>
            <a:r>
              <a:rPr lang="as-IN" b="1" dirty="0">
                <a:solidFill>
                  <a:srgbClr val="2D2D2D"/>
                </a:solidFill>
                <a:latin typeface="Roboto"/>
              </a:rPr>
              <a:t>১. ডেস্কটপ কম্পিউটার :</a:t>
            </a:r>
            <a:endParaRPr lang="as-IN" dirty="0">
              <a:solidFill>
                <a:srgbClr val="2D2D2D"/>
              </a:solidFill>
              <a:latin typeface="Roboto"/>
            </a:endParaRPr>
          </a:p>
          <a:p>
            <a:r>
              <a:rPr lang="as-IN" b="1" dirty="0" smtClean="0">
                <a:solidFill>
                  <a:srgbClr val="2D2D2D"/>
                </a:solidFill>
                <a:latin typeface="Roboto"/>
              </a:rPr>
              <a:t>২</a:t>
            </a:r>
            <a:r>
              <a:rPr lang="as-IN" b="1" dirty="0">
                <a:solidFill>
                  <a:srgbClr val="2D2D2D"/>
                </a:solidFill>
                <a:latin typeface="Roboto"/>
              </a:rPr>
              <a:t>. ল্যাপটপ কম্পিউটার :</a:t>
            </a:r>
            <a:endParaRPr lang="as-IN" b="0" i="0" dirty="0">
              <a:solidFill>
                <a:srgbClr val="2D2D2D"/>
              </a:solidFill>
              <a:effectLst/>
              <a:latin typeface="Roboto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69985" y="2418694"/>
            <a:ext cx="3454400" cy="1813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69984" y="4373780"/>
            <a:ext cx="3567815" cy="1887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065380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 descr="Water droplets"/>
          <p:cNvSpPr>
            <a:spLocks noChangeArrowheads="1"/>
          </p:cNvSpPr>
          <p:nvPr/>
        </p:nvSpPr>
        <p:spPr bwMode="auto">
          <a:xfrm>
            <a:off x="4119761" y="340244"/>
            <a:ext cx="2958353" cy="565732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20000" dir="5400000" rotWithShape="0">
              <a:srgbClr val="000000">
                <a:alpha val="37999"/>
              </a:srgbClr>
            </a:outerShdw>
          </a:effectLst>
          <a:scene3d>
            <a:camera prst="perspectiveRelaxedModerately"/>
            <a:lightRig rig="threePt" dir="t"/>
          </a:scene3d>
        </p:spPr>
        <p:txBody>
          <a:bodyPr lIns="102904" tIns="51452" rIns="102904" bIns="51452" numCol="1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4412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bn-BD" sz="4412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12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412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E:\New Picture Down\Picture1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20534" y="1197002"/>
            <a:ext cx="4726745" cy="33393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C000"/>
          </a:solidFill>
          <a:ln w="57150"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35835" y="4827382"/>
            <a:ext cx="723146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as-IN" sz="3200" b="1" dirty="0">
                <a:solidFill>
                  <a:srgbClr val="5F636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 </a:t>
            </a:r>
            <a:r>
              <a:rPr lang="as-IN" sz="3200" b="1" dirty="0" smtClean="0">
                <a:solidFill>
                  <a:srgbClr val="5F636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 smtClean="0">
                <a:solidFill>
                  <a:srgbClr val="5F636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b="1" dirty="0" smtClean="0">
                <a:solidFill>
                  <a:srgbClr val="5F636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 </a:t>
            </a:r>
            <a:r>
              <a:rPr lang="as-IN" sz="3200" b="1" dirty="0">
                <a:solidFill>
                  <a:srgbClr val="5F636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as-IN" sz="3200" dirty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ও কি </a:t>
            </a:r>
            <a:r>
              <a:rPr lang="as-IN" sz="3200" dirty="0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as-IN" sz="3200" b="1" dirty="0" smtClean="0">
                <a:solidFill>
                  <a:srgbClr val="5F636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</a:t>
            </a:r>
            <a:r>
              <a:rPr lang="as-IN" sz="3200" dirty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ইনপুট </a:t>
            </a:r>
            <a:r>
              <a:rPr lang="as-IN" sz="3200" dirty="0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</a:t>
            </a:r>
            <a:r>
              <a:rPr lang="en-US" sz="3200" dirty="0" err="1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3200" dirty="0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 </a:t>
            </a:r>
            <a:r>
              <a:rPr lang="as-IN" sz="3200" b="1" dirty="0">
                <a:solidFill>
                  <a:srgbClr val="5F636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 যন্ত্র </a:t>
            </a:r>
            <a:r>
              <a:rPr lang="as-IN" sz="3200" b="1" dirty="0" smtClean="0">
                <a:solidFill>
                  <a:srgbClr val="5F636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200" b="1" dirty="0" smtClean="0">
                <a:solidFill>
                  <a:srgbClr val="5F636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200" dirty="0">
              <a:solidFill>
                <a:srgbClr val="4D515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as-IN" sz="3200" b="1" dirty="0">
                <a:solidFill>
                  <a:srgbClr val="5F636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 তথ্য সংরক্ষণের প্রধান যন্ত্র </a:t>
            </a:r>
            <a:r>
              <a:rPr lang="as-IN" sz="3200" b="1" dirty="0" smtClean="0">
                <a:solidFill>
                  <a:srgbClr val="5F636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200" b="1" dirty="0">
                <a:solidFill>
                  <a:srgbClr val="5F636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1368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4285" y="883526"/>
            <a:ext cx="85991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800" dirty="0">
                <a:solidFill>
                  <a:srgbClr val="2828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 প্রধান অংশ। ইনপুট, প্রসেসিং ইউনিট, মেমোরি এবং আউটপুট</a:t>
            </a:r>
            <a:r>
              <a:rPr lang="as-IN" sz="2800" dirty="0" smtClean="0">
                <a:solidFill>
                  <a:srgbClr val="2828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s-IN" sz="2800" dirty="0">
              <a:solidFill>
                <a:srgbClr val="28282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5607" y="301009"/>
            <a:ext cx="62124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as-IN" sz="3200" b="1" dirty="0">
                <a:solidFill>
                  <a:srgbClr val="2828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 প্রধান অংশ কয়টি ও কী </a:t>
            </a:r>
            <a:r>
              <a:rPr lang="as-IN" sz="3200" b="1" dirty="0" smtClean="0">
                <a:solidFill>
                  <a:srgbClr val="2828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 smtClean="0">
                <a:solidFill>
                  <a:srgbClr val="2828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 smtClean="0">
                <a:solidFill>
                  <a:srgbClr val="2828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4132" y="1406746"/>
            <a:ext cx="1093893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800" dirty="0">
                <a:solidFill>
                  <a:srgbClr val="2828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ইনপুট অংশ কি বোর্ড, মাউস বা স্ক্যানারের মাধ্যমে আদেশ গ্রহন করে।</a:t>
            </a:r>
          </a:p>
          <a:p>
            <a:r>
              <a:rPr lang="as-IN" sz="2800" dirty="0">
                <a:solidFill>
                  <a:srgbClr val="2828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প্রসেসিং অংশ আদেশটি প্রক্রিয়াজাত করে।</a:t>
            </a:r>
          </a:p>
          <a:p>
            <a:r>
              <a:rPr lang="as-IN" sz="2800" dirty="0">
                <a:solidFill>
                  <a:srgbClr val="2828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মেমোরি আদেশ এবং ফলাফল সংরক্ষণ করে। প্রসেসরের নিয়ন্ত্রনে, ইনপুট অংশ হতে তথ্য প্রসেসিং ইউনিটে পাঠায়। আবার প্রসেস করা তথ্য বা ডাটা আউটপুট অংশে প্রেরণ করে।</a:t>
            </a:r>
          </a:p>
          <a:p>
            <a:r>
              <a:rPr lang="as-IN" sz="2800" dirty="0">
                <a:solidFill>
                  <a:srgbClr val="2828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আউটপুট অংশ ব্যবহারকারীকে আদেশ অনুযায়ী, মনিটর, প্রিন্টার ইত্যাদির মাধ্যমে ফলাফল দেখায়।</a:t>
            </a:r>
          </a:p>
        </p:txBody>
      </p:sp>
      <p:pic>
        <p:nvPicPr>
          <p:cNvPr id="7" name="Picture 4" descr="D:\my project 3\project pic\computer-memory-c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41483" y="3653515"/>
            <a:ext cx="1651289" cy="10426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5" descr="D:\my project 3\project pic\CP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6545" y="3633005"/>
            <a:ext cx="1707041" cy="1031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10133" y="692843"/>
            <a:ext cx="2357203" cy="16430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D:\my project 3\project pic\unname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24981" y="3653515"/>
            <a:ext cx="1696926" cy="10970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4" descr="D:\my project 3\project pic\HTB18g9RIpXXXXahXXXXq6xXFXXX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36728" y="3607591"/>
            <a:ext cx="1625600" cy="10885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ctangle 11"/>
          <p:cNvSpPr/>
          <p:nvPr/>
        </p:nvSpPr>
        <p:spPr>
          <a:xfrm>
            <a:off x="827302" y="4832339"/>
            <a:ext cx="813419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800" b="1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প্রশ্ন: </a:t>
            </a:r>
            <a:r>
              <a:rPr lang="en-US" sz="2800" b="1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as-IN" sz="2800" b="1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 </a:t>
            </a:r>
            <a:r>
              <a:rPr lang="as-IN" sz="2800" b="1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কয়টি মূল অংশ </a:t>
            </a:r>
            <a:r>
              <a:rPr lang="as-IN" sz="2800" b="1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রয়েছে</a:t>
            </a:r>
            <a:r>
              <a:rPr lang="en-US" sz="2800" b="1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2800" b="1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as-IN" sz="2800" b="1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as-IN" sz="2800" b="1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৪টি</a:t>
            </a:r>
            <a:r>
              <a:rPr lang="en-US" sz="2800" b="1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2800" b="1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প্রশ্ন: </a:t>
            </a:r>
            <a:r>
              <a:rPr lang="en-US" sz="2800" b="1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as-IN" sz="2800" b="1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as-IN" sz="2800" b="1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চারটি মূল অংশের নাম </a:t>
            </a:r>
            <a:r>
              <a:rPr lang="as-IN" sz="2800" b="1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লেখো</a:t>
            </a:r>
            <a:r>
              <a:rPr lang="en-US" sz="2800" b="1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b="1" dirty="0" smtClean="0">
              <a:solidFill>
                <a:srgbClr val="20212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2800" b="1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as-IN" sz="2800" b="1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b="1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ইনপুট</a:t>
            </a:r>
            <a:r>
              <a:rPr lang="as-IN" sz="2800" b="1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মেমোরি, প্রসেসর ও </a:t>
            </a:r>
            <a:r>
              <a:rPr lang="as-IN" sz="2800" b="1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আউটপুট</a:t>
            </a:r>
            <a:r>
              <a:rPr lang="en-US" sz="2800" b="1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Frame 1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C000"/>
          </a:solidFill>
          <a:ln w="57150"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5170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788876" y="445078"/>
            <a:ext cx="2818497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কম্পিউটার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সংগঠন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3121" y="968298"/>
            <a:ext cx="966161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যন্ত্রাংশকে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পারস্পরিক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সংযোগ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সংযুক্ত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অবস্থাকেই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সংগঠন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সংগঠনের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৫টি 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যথা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-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0604" y="1987988"/>
            <a:ext cx="4630901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( Input Unit )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40602" y="2533701"/>
            <a:ext cx="4827145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নিয়ন্ত্রণ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(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Control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Unit )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0602" y="3089532"/>
            <a:ext cx="716156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গাণিতিক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যুক্তি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(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Arithmetic Logic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Unit )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40602" y="3616780"/>
            <a:ext cx="5866771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৪.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স্মৃতি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(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Memory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Unit )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3124" y="4150626"/>
            <a:ext cx="602599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৫.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(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Output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Unit )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03513" y="3354133"/>
            <a:ext cx="2522457" cy="14751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17320" y="1717657"/>
            <a:ext cx="2494845" cy="14224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64324" y="4981413"/>
            <a:ext cx="2200833" cy="1524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Rectangle 13"/>
          <p:cNvSpPr/>
          <p:nvPr/>
        </p:nvSpPr>
        <p:spPr>
          <a:xfrm>
            <a:off x="1020598" y="4751405"/>
            <a:ext cx="524473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প্রশ্ন:</a:t>
            </a:r>
            <a:r>
              <a:rPr lang="as-IN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সংগঠনের প্রধান অংশ কয়টি?</a:t>
            </a:r>
            <a:br>
              <a:rPr lang="as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as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as-IN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5টি</a:t>
            </a:r>
            <a:r>
              <a:rPr lang="as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as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প্রশ্ন:</a:t>
            </a:r>
            <a:r>
              <a:rPr lang="as-IN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সিপিইউকে কত ভাগে ভাগ করা যায়?</a:t>
            </a:r>
            <a:br>
              <a:rPr lang="as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as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as-IN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৩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Frame 1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C000"/>
          </a:solidFill>
          <a:ln w="57150"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0031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6" grpId="0"/>
      <p:bldP spid="17" grpId="0"/>
      <p:bldP spid="18" grpId="0"/>
      <p:bldP spid="19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03021" y="2985629"/>
            <a:ext cx="4504268" cy="3297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964904" y="3041021"/>
            <a:ext cx="50732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অংশ।</a:t>
            </a:r>
          </a:p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গাণিতিক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যুক্তি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(ALU)</a:t>
            </a:r>
          </a:p>
          <a:p>
            <a:pPr lvl="0" algn="just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।রেজিস্টার বা মেমরি।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22005" y="673469"/>
            <a:ext cx="4169731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bn-BD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প্রসেসর বা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সিপিইউ</a:t>
            </a:r>
            <a:r>
              <a:rPr lang="bn-BD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এর সংগঠন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2315" y="2624421"/>
            <a:ext cx="53741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প্রধানত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3টি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অংশের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সমন্বয়ে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প্রসেসর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যথা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-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2315" y="1369187"/>
            <a:ext cx="78391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400" b="1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প্রসেসর</a:t>
            </a:r>
            <a:r>
              <a:rPr lang="as-IN" sz="24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হলো কম্পিউটারের অন্যতম প্রধান হার্ডওয়্যার। মূলত একে </a:t>
            </a:r>
            <a:r>
              <a:rPr lang="en-US" sz="24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CPU = Central Processing Unit (</a:t>
            </a:r>
            <a:r>
              <a:rPr lang="as-IN" sz="24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সেন্ট্রাল প্রসেসিং ইউনিট) বলে। যা ইন্সটকশনের মাধ্যমে কম্পিউটারের যাবতীয় অপারেশন নিয়ন্ত্রণ এবং সম্পাদন করে।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1918" y="4351159"/>
            <a:ext cx="63643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প্রশ্ন:</a:t>
            </a:r>
            <a:r>
              <a:rPr lang="as-IN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মাইক্রো প্রসেসরের — অংশটি ডাটা প্রসেসিংয়ে ব্যবহূত </a:t>
            </a:r>
            <a:r>
              <a:rPr lang="as-IN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হয়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as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as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as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ALU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প্রশ্ন:</a:t>
            </a:r>
            <a:r>
              <a:rPr lang="as-IN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মাইক্রো প্রসেসরের কাজ </a:t>
            </a:r>
            <a:r>
              <a:rPr lang="as-IN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as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as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as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as-IN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 </a:t>
            </a:r>
            <a:r>
              <a:rPr lang="as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প্রক্রিয়াকরণ করা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2" descr="Control Unit: Definition &amp; Design - Video &amp; Lesson Transcript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88381" y="881434"/>
            <a:ext cx="2513019" cy="1688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Frame 1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C000"/>
          </a:solidFill>
          <a:ln w="57150"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2759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30527" y="1150962"/>
            <a:ext cx="3789610" cy="2710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568160" y="1150962"/>
            <a:ext cx="649187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 সম্পাদিত সমস্ত কাজের নিয়ন্ত্রণ সংকেত প্রদান করে নিয়ন্ত্রন অংশ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bn-BD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 সিপিইউ,মেমরি এবং </a:t>
            </a:r>
            <a:r>
              <a:rPr lang="bn-BD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ইনপুট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আউটপুট </a:t>
            </a:r>
            <a:r>
              <a:rPr lang="bn-BD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ডিভাইসের মধ্যে ডাটা প্রবাহ নিয়ন্ত্রন করে। 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82070" y="590296"/>
            <a:ext cx="2141933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নিয়ন্ত্রন অংশ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6624" y="2750252"/>
            <a:ext cx="63031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CPU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সমস্ত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নিয়ন্ত্রনের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সংকেত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নিয়ন্ত্রন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D:\my project 3\project pic\elon-musk-brain-chips-innovati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4089" y="4003617"/>
            <a:ext cx="3375511" cy="21415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6486" y="4003617"/>
            <a:ext cx="3549314" cy="21415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C000"/>
          </a:solidFill>
          <a:ln w="57150"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1086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ow Computers Calculate - the ALU: Crash Course Computer Science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4584" y="1298202"/>
            <a:ext cx="3271792" cy="2039366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</p:spPr>
      </p:pic>
      <p:pic>
        <p:nvPicPr>
          <p:cNvPr id="7" name="Picture 4" descr="অংক, সংখ্যা আর গণিতের খেল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68011" y="1255534"/>
            <a:ext cx="3352800" cy="2056900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3483270" y="3337568"/>
            <a:ext cx="4114800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গাণিতিক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যুক্তি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(ALU)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88032" y="4007677"/>
            <a:ext cx="90730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CPU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গানিতিক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যুক্তিমুলক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সম্পূর্ন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গাণিতিকযুক্তি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33362" y="5169251"/>
            <a:ext cx="10325276" cy="11268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১।এটা সিপিইউ এর সেই অংশ যা বিভিন্ন ধরনের গাণিতিক কাজ করে।যেমন-যোগ,বিয়োগ,গুণ,ভাগ।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66311" y="523572"/>
            <a:ext cx="6516528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bn-BD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অ্যারিথমেটিক লজিক ইউনিট বা গাণিতিক যুক্তি অংশ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C000"/>
          </a:solidFill>
          <a:ln w="57150"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6553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Alternate Process 6"/>
          <p:cNvSpPr/>
          <p:nvPr/>
        </p:nvSpPr>
        <p:spPr>
          <a:xfrm>
            <a:off x="4643717" y="669446"/>
            <a:ext cx="1949824" cy="654424"/>
          </a:xfrm>
          <a:prstGeom prst="flowChartAlternateProcess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733" tIns="51866" rIns="103733" bIns="51866" numCol="1" rtlCol="0" anchor="ctr">
            <a:prstTxWarp prst="textPlain">
              <a:avLst/>
            </a:prstTxWarp>
          </a:bodyPr>
          <a:lstStyle/>
          <a:p>
            <a:pPr algn="ctr"/>
            <a:r>
              <a:rPr lang="en-US" sz="4059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59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8141" y="3051349"/>
            <a:ext cx="595187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03409">
              <a:defRPr/>
            </a:pP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প্রাণেশ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চক্রবর্ত্তী</a:t>
            </a:r>
            <a:endParaRPr lang="bn-BD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403409">
              <a:defRPr/>
            </a:pP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ইন্সট্রাক্টর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(কম্পিউটার ও তথ্য প্রযুক্তি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defTabSz="403409">
              <a:defRPr/>
            </a:pP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বাইশারী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403409">
              <a:defRPr/>
            </a:pP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বাইশারী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নাইক্ষ্যংছড়ি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বান্দরবান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পার্বত্য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জেলা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94389" y="3097946"/>
            <a:ext cx="4730650" cy="30594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3733" tIns="51866" rIns="103733" bIns="51866" rtlCol="0">
            <a:spAutoFit/>
          </a:bodyPr>
          <a:lstStyle/>
          <a:p>
            <a:pPr algn="ctr"/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অ্যাপ্লিকেশণ</a:t>
            </a:r>
            <a:endParaRPr lang="bn-IN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শ্রেণী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১ম</a:t>
            </a:r>
            <a:endParaRPr lang="en-GB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শিরোনামঃ</a:t>
            </a:r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সিস্টেমের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endParaRPr lang="en-GB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৫০মি</a:t>
            </a:r>
          </a:p>
        </p:txBody>
      </p:sp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C000"/>
          </a:solidFill>
          <a:ln w="57150"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46870" y="798285"/>
            <a:ext cx="1744768" cy="209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98651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717945" y="555863"/>
            <a:ext cx="3216255" cy="52322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মেমোরি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রেজিস্টার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7649" y="1173825"/>
            <a:ext cx="104045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CPU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সমস্ত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ডাটা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সাময়িকভাবে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সরক্ষণ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সাহায্য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মেমোরি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রেজিস্টার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08569" y="4666742"/>
            <a:ext cx="10501260" cy="16393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4" descr="D:\my project 3\project pic\computer-memory-c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6277" y="2444433"/>
            <a:ext cx="3352800" cy="2110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3" descr="D:\my project 3\project pic\ro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4756" y="2515545"/>
            <a:ext cx="2783022" cy="20564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5" descr="D:\my project 3\project pic\computer-memory-c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3550" y="2485343"/>
            <a:ext cx="3312707" cy="21168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744008" y="4966235"/>
            <a:ext cx="1040451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রেজিস্টার হচ্ছে সিপিইউ এর একটি অংশ। কোন একটি কাজের সময় এ সমস্ত রেজিস্টার সাময়িকভাবে ডাটা সংরক্ষণ করে।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C000"/>
          </a:solidFill>
          <a:ln w="57150"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3869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 descr="Water droplets"/>
          <p:cNvSpPr>
            <a:spLocks noChangeArrowheads="1"/>
          </p:cNvSpPr>
          <p:nvPr/>
        </p:nvSpPr>
        <p:spPr bwMode="auto">
          <a:xfrm>
            <a:off x="4108744" y="410912"/>
            <a:ext cx="2958353" cy="565732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20000" dir="5400000" rotWithShape="0">
              <a:srgbClr val="000000">
                <a:alpha val="37999"/>
              </a:srgbClr>
            </a:outerShdw>
          </a:effectLst>
          <a:scene3d>
            <a:camera prst="perspectiveRelaxedModerately"/>
            <a:lightRig rig="threePt" dir="t"/>
          </a:scene3d>
        </p:spPr>
        <p:txBody>
          <a:bodyPr lIns="102904" tIns="51452" rIns="102904" bIns="51452" numCol="1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bn-BD" sz="4412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412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11880" y="1161778"/>
            <a:ext cx="4999875" cy="36155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C000"/>
          </a:solidFill>
          <a:ln w="57150"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65815" y="4962430"/>
            <a:ext cx="613821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as-IN" sz="3200" b="1" dirty="0">
                <a:solidFill>
                  <a:srgbClr val="2828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 প্রধান অংশ কয়টি ও কী কী</a:t>
            </a:r>
            <a:r>
              <a:rPr lang="en-US" sz="3200" b="1" dirty="0">
                <a:solidFill>
                  <a:srgbClr val="2828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 smtClean="0">
                <a:solidFill>
                  <a:srgbClr val="2828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dirty="0" smtClean="0">
              <a:solidFill>
                <a:srgbClr val="28282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b="1" dirty="0" err="1" smtClean="0">
                <a:solidFill>
                  <a:srgbClr val="2828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200" b="1" dirty="0" smtClean="0">
                <a:solidFill>
                  <a:srgbClr val="2828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2828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r>
              <a:rPr lang="en-US" sz="3200" b="1" dirty="0" smtClean="0">
                <a:solidFill>
                  <a:srgbClr val="2828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2828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ইউনিটের</a:t>
            </a:r>
            <a:r>
              <a:rPr lang="en-US" sz="3200" b="1" dirty="0" smtClean="0">
                <a:solidFill>
                  <a:srgbClr val="2828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2828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ধারনাটি</a:t>
            </a:r>
            <a:r>
              <a:rPr lang="en-US" sz="3200" b="1" dirty="0" smtClean="0">
                <a:solidFill>
                  <a:srgbClr val="2828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2828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 smtClean="0">
                <a:solidFill>
                  <a:srgbClr val="2828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xmlns="" val="3311368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 descr="Purple mesh"/>
          <p:cNvSpPr>
            <a:spLocks noChangeArrowheads="1"/>
          </p:cNvSpPr>
          <p:nvPr/>
        </p:nvSpPr>
        <p:spPr bwMode="auto">
          <a:xfrm>
            <a:off x="4307486" y="471980"/>
            <a:ext cx="2017992" cy="608583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lIns="103733" tIns="51866" rIns="103733" bIns="51866" numCol="1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bn-BD" sz="4059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মুল্যায়ন</a:t>
            </a:r>
            <a:endParaRPr lang="en-US" sz="4059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666"/>
          <a:stretch/>
        </p:blipFill>
        <p:spPr>
          <a:xfrm>
            <a:off x="3326351" y="1179345"/>
            <a:ext cx="4467497" cy="318656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C000"/>
          </a:solidFill>
          <a:ln w="57150"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79894" y="4462572"/>
            <a:ext cx="7101624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as-IN" sz="3200" b="1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 ক</a:t>
            </a:r>
            <a:r>
              <a:rPr lang="en-US" sz="3200" b="1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b="1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as-IN" sz="3200" b="1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মূল অংশ </a:t>
            </a:r>
            <a:r>
              <a:rPr lang="as-IN" sz="3200" b="1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রয়েছে</a:t>
            </a:r>
            <a:r>
              <a:rPr lang="en-US" sz="3200" b="1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3200" b="1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dirty="0" smtClean="0">
              <a:solidFill>
                <a:srgbClr val="20212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as-IN" sz="3200" b="1" dirty="0">
                <a:solidFill>
                  <a:srgbClr val="5F636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as-IN" sz="3200" b="1" dirty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as-IN" sz="3200" b="1" dirty="0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সবচে</a:t>
            </a:r>
            <a:r>
              <a:rPr lang="en-US" sz="3200" b="1" dirty="0" err="1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200" b="1" dirty="0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 অংশ </a:t>
            </a:r>
            <a:r>
              <a:rPr lang="as-IN" sz="3200" b="1" dirty="0" smtClean="0">
                <a:solidFill>
                  <a:srgbClr val="5F636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200" b="1" dirty="0" smtClean="0">
                <a:solidFill>
                  <a:srgbClr val="5F636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as-IN" sz="3200" b="1" dirty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as-IN" sz="3200" b="1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rgbClr val="5F636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সিস্টেমের</a:t>
            </a:r>
            <a:r>
              <a:rPr lang="as-IN" sz="3200" b="1" dirty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মূল উপাদানগুলি কী </a:t>
            </a:r>
            <a:r>
              <a:rPr lang="as-IN" sz="3200" b="1" dirty="0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dirty="0" smtClean="0">
              <a:solidFill>
                <a:srgbClr val="4D515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as-IN" sz="3200" b="1" dirty="0">
                <a:solidFill>
                  <a:srgbClr val="5F636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as-IN" sz="3200" dirty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কাজ শেষে ফলাফল </a:t>
            </a:r>
            <a:r>
              <a:rPr lang="as-IN" sz="3200" dirty="0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কোথা</a:t>
            </a:r>
            <a:r>
              <a:rPr lang="en-US" sz="3200" dirty="0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দেখা</a:t>
            </a:r>
            <a:r>
              <a:rPr lang="en-US" sz="3200" dirty="0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200" dirty="0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as-IN" sz="3200" b="1" dirty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as-IN" sz="3200" b="1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2517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>
            <a:spLocks noChangeArrowheads="1"/>
          </p:cNvSpPr>
          <p:nvPr/>
        </p:nvSpPr>
        <p:spPr bwMode="auto">
          <a:xfrm>
            <a:off x="4017946" y="348805"/>
            <a:ext cx="2998693" cy="522984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103724" tIns="51861" rIns="103724" bIns="51861" numCol="1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bn-BD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4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E:\New Accounting -9\indexBari1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104401" y="1034158"/>
            <a:ext cx="5328397" cy="379748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C000"/>
          </a:solidFill>
          <a:ln w="57150"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54126" y="5128692"/>
            <a:ext cx="791274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as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 সিস্টেম ইউনিট বলতে </a:t>
            </a:r>
            <a:r>
              <a:rPr lang="as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বুঝা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 ?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as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 সিস্টেম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u="sng" dirty="0" err="1" smtClean="0">
                <a:solidFill>
                  <a:srgbClr val="1A0DA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u="sng" dirty="0" smtClean="0">
                <a:solidFill>
                  <a:srgbClr val="1A0DA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u="sng" dirty="0" err="1" smtClean="0">
                <a:solidFill>
                  <a:srgbClr val="1A0DA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অংশগুলি</a:t>
            </a:r>
            <a:r>
              <a:rPr lang="en-US" sz="3200" u="sng" dirty="0" smtClean="0">
                <a:solidFill>
                  <a:srgbClr val="1A0DA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u="sng" dirty="0" err="1" smtClean="0">
                <a:solidFill>
                  <a:srgbClr val="1A0DA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u="sng" dirty="0" smtClean="0">
                <a:solidFill>
                  <a:srgbClr val="1A0DA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u="sng" dirty="0" err="1" smtClean="0">
                <a:solidFill>
                  <a:srgbClr val="1A0DA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u="sng" dirty="0" smtClean="0">
                <a:solidFill>
                  <a:srgbClr val="1A0DA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as-IN" sz="3200" b="0" i="0" u="sng" dirty="0">
              <a:solidFill>
                <a:srgbClr val="1A0DAB"/>
              </a:solidFill>
              <a:effectLst/>
              <a:latin typeface="NikoshBAN" panose="02000000000000000000" pitchFamily="2" charset="0"/>
              <a:cs typeface="NikoshBAN" panose="02000000000000000000" pitchFamily="2" charset="0"/>
              <a:hlinkClick r:id="rId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6551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C000"/>
          </a:solidFill>
          <a:ln w="57150"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1640" y="310567"/>
            <a:ext cx="11549801" cy="6257657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7" name="Round Single Corner Rectangle 4"/>
          <p:cNvSpPr/>
          <p:nvPr/>
        </p:nvSpPr>
        <p:spPr>
          <a:xfrm>
            <a:off x="1674254" y="5409128"/>
            <a:ext cx="8873543" cy="778134"/>
          </a:xfrm>
          <a:prstGeom prst="flowChartAlternateProcess">
            <a:avLst/>
          </a:prstGeom>
          <a:noFill/>
          <a:ln w="38100"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17564" tIns="58782" rIns="117564" bIns="58782" anchor="ctr">
            <a:prstTxWarp prst="textPlain">
              <a:avLst/>
            </a:prstTxWarp>
          </a:bodyPr>
          <a:lstStyle/>
          <a:p>
            <a:pPr algn="ctr">
              <a:defRPr/>
            </a:pPr>
            <a:r>
              <a:rPr lang="en-US" sz="4000" b="1" spc="50" dirty="0" err="1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ক্লাসের</a:t>
            </a:r>
            <a:r>
              <a:rPr lang="en-US" sz="4000" b="1" spc="50" dirty="0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000" b="1" spc="50" dirty="0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4000" b="1" spc="50" dirty="0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জানিয়ে</a:t>
            </a:r>
            <a:r>
              <a:rPr lang="en-US" sz="4000" b="1" spc="50" dirty="0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sz="4000" b="1" spc="50" dirty="0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করছি</a:t>
            </a:r>
            <a:endParaRPr lang="en-US" sz="4000" b="1" spc="50" dirty="0">
              <a:ln w="952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7695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36418" y="605118"/>
            <a:ext cx="6930239" cy="46356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নিচের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চিত্রটিতে আমরা কী দেখতে পাচ্ছি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?</a:t>
            </a:r>
            <a:endParaRPr lang="en-US" sz="2824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  <a:cs typeface="NikoshBAN" pitchFamily="2" charset="0"/>
            </a:endParaRPr>
          </a:p>
        </p:txBody>
      </p:sp>
      <p:sp>
        <p:nvSpPr>
          <p:cNvPr id="12" name="Frame 1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C000"/>
          </a:solidFill>
          <a:ln w="57150"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37821" y="3964069"/>
            <a:ext cx="1031635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800" dirty="0" smtClean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 </a:t>
            </a:r>
            <a:r>
              <a:rPr lang="as-IN" sz="2800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স্মৃতিকে দুই ভাগে </a:t>
            </a:r>
            <a:r>
              <a:rPr lang="as-IN" sz="2800" dirty="0" smtClean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পৰ্যা</a:t>
            </a:r>
            <a:r>
              <a:rPr lang="en-US" sz="2800" dirty="0" err="1" smtClean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য়িত</a:t>
            </a:r>
            <a:r>
              <a:rPr lang="as-IN" sz="2800" dirty="0" smtClean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 </a:t>
            </a:r>
            <a:r>
              <a:rPr lang="as-IN" sz="2800" dirty="0" smtClean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800" dirty="0" smtClean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2800" dirty="0" smtClean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2800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যথাঃ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2800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 প্রধান স্মৃতি ( </a:t>
            </a:r>
            <a:r>
              <a:rPr lang="en-US" sz="2800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Main memory ) </a:t>
            </a:r>
            <a:r>
              <a:rPr lang="as-IN" sz="2800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যেমনঃ </a:t>
            </a:r>
            <a:r>
              <a:rPr lang="en-US" sz="2800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RAM, ROM 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2800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as-IN" sz="2800" dirty="0" smtClean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সহা</a:t>
            </a:r>
            <a:r>
              <a:rPr lang="en-US" sz="2800" dirty="0" smtClean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 smtClean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2800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স্মৃতি (</a:t>
            </a:r>
            <a:r>
              <a:rPr lang="en-US" sz="2800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Auxiliary memory) </a:t>
            </a:r>
            <a:r>
              <a:rPr lang="as-IN" sz="2800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যেমনঃ </a:t>
            </a:r>
            <a:r>
              <a:rPr lang="as-IN" sz="2800" dirty="0" smtClean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ফ্লপি, হার্ডডিস্ক, </a:t>
            </a:r>
            <a:r>
              <a:rPr lang="as-IN" sz="2800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কমপ্যাক্ট ডিস্ক প্রভৃতি।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29969" y="5559234"/>
            <a:ext cx="6221575" cy="5847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as-IN" sz="3200" b="1" dirty="0" smtClean="0">
                <a:solidFill>
                  <a:srgbClr val="5F636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sz="3200" b="1" dirty="0" smtClean="0">
                <a:solidFill>
                  <a:srgbClr val="5F636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স্মৃতি</a:t>
            </a:r>
            <a:r>
              <a:rPr lang="en-US" sz="3200" dirty="0" smtClean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 smtClean="0">
                <a:solidFill>
                  <a:srgbClr val="5F636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en-US" sz="3200" b="1" dirty="0" err="1" smtClean="0">
                <a:solidFill>
                  <a:srgbClr val="5F636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য়টি</a:t>
            </a:r>
            <a:r>
              <a:rPr lang="as-IN" sz="3200" b="1" dirty="0" smtClean="0">
                <a:solidFill>
                  <a:srgbClr val="5F636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rgbClr val="5F636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as-IN" sz="3200" dirty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ও কি </a:t>
            </a:r>
            <a:r>
              <a:rPr lang="as-IN" sz="3200" dirty="0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87939" y="1484575"/>
            <a:ext cx="3668617" cy="20635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35802" y="1367012"/>
            <a:ext cx="3898797" cy="2308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47838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43235" y="489208"/>
            <a:ext cx="6930239" cy="46356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নিচের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চিত্রটিতে আমরা কী দেখতে পাচ্ছি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?</a:t>
            </a:r>
            <a:endParaRPr lang="en-US" sz="2824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  <a:cs typeface="NikoshBAN" pitchFamily="2" charset="0"/>
            </a:endParaRPr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C000"/>
          </a:solidFill>
          <a:ln w="57150"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1448" y="4196186"/>
            <a:ext cx="104715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2800" dirty="0" smtClean="0">
                <a:solidFill>
                  <a:srgbClr val="1C1E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as-IN" sz="2800" dirty="0">
                <a:solidFill>
                  <a:srgbClr val="1C1E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as-IN" sz="2800" dirty="0" smtClean="0">
                <a:solidFill>
                  <a:srgbClr val="1C1E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১৮৩৪ </a:t>
            </a:r>
            <a:r>
              <a:rPr lang="as-IN" sz="2800" dirty="0">
                <a:solidFill>
                  <a:srgbClr val="1C1E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 </a:t>
            </a:r>
            <a:r>
              <a:rPr lang="as-IN" sz="2800" dirty="0" smtClean="0">
                <a:solidFill>
                  <a:srgbClr val="1C1E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অ্যানালিটিক্যাল </a:t>
            </a:r>
            <a:r>
              <a:rPr lang="as-IN" sz="2800" dirty="0">
                <a:solidFill>
                  <a:srgbClr val="1C1E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ইঞ্জিন </a:t>
            </a:r>
            <a:r>
              <a:rPr lang="as-IN" sz="2800" dirty="0" smtClean="0">
                <a:solidFill>
                  <a:srgbClr val="1C1E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নামে </a:t>
            </a:r>
            <a:r>
              <a:rPr lang="as-IN" sz="2800" dirty="0">
                <a:solidFill>
                  <a:srgbClr val="1C1E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মেকানিক্যাল কম্পিউটারের পরিকল্পনা </a:t>
            </a:r>
            <a:r>
              <a:rPr lang="as-IN" sz="2800" dirty="0" smtClean="0">
                <a:solidFill>
                  <a:srgbClr val="1C1E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করেছিলেন</a:t>
            </a:r>
            <a:r>
              <a:rPr lang="en-US" sz="2800" dirty="0" smtClean="0">
                <a:solidFill>
                  <a:srgbClr val="1C1E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 smtClean="0">
                <a:solidFill>
                  <a:srgbClr val="1C1E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 </a:t>
            </a:r>
            <a:r>
              <a:rPr lang="as-IN" sz="2800" dirty="0">
                <a:solidFill>
                  <a:srgbClr val="1C1E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চার্লস ব্যাবেজকে কম্পিউটারের জনক বলা হয়।</a:t>
            </a:r>
            <a:endParaRPr lang="as-IN" sz="2800" b="0" i="0" dirty="0">
              <a:solidFill>
                <a:srgbClr val="1C1E2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29159" y="5371742"/>
            <a:ext cx="9533682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as-IN" sz="3200" dirty="0" smtClean="0">
                <a:solidFill>
                  <a:srgbClr val="1C1E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3200" dirty="0" smtClean="0">
                <a:solidFill>
                  <a:srgbClr val="1C1E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solidFill>
                  <a:srgbClr val="1C1E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1C1E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চার্লস ব্যাবেজ </a:t>
            </a:r>
            <a:r>
              <a:rPr lang="as-IN" sz="3200" dirty="0" smtClean="0">
                <a:solidFill>
                  <a:srgbClr val="1C1E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200" dirty="0" smtClean="0">
                <a:solidFill>
                  <a:srgbClr val="1C1E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solidFill>
                  <a:srgbClr val="1C1E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as-IN" sz="3200" dirty="0">
                <a:solidFill>
                  <a:srgbClr val="1C1E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 তাকে কম্পিউটারের জনক বলা </a:t>
            </a:r>
            <a:r>
              <a:rPr lang="as-IN" sz="3200" dirty="0" smtClean="0">
                <a:solidFill>
                  <a:srgbClr val="1C1E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solidFill>
                  <a:srgbClr val="1C1E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solidFill>
                  <a:srgbClr val="1C1E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as-IN" sz="3200" dirty="0">
              <a:solidFill>
                <a:srgbClr val="1C1E2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7278" y="1560878"/>
            <a:ext cx="4315056" cy="2379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60876" y="1441977"/>
            <a:ext cx="4148367" cy="2532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46332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36418" y="514966"/>
            <a:ext cx="6930239" cy="46356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নিচের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চিত্রটিতে আমরা কী দেখতে পাচ্ছি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?</a:t>
            </a:r>
            <a:endParaRPr lang="en-US" sz="2824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  <a:cs typeface="NikoshBAN" pitchFamily="2" charset="0"/>
            </a:endParaRPr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C000"/>
          </a:solidFill>
          <a:ln w="57150"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00896" y="4129448"/>
            <a:ext cx="103902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2800" dirty="0" smtClean="0">
                <a:solidFill>
                  <a:srgbClr val="1C1E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as-IN" sz="2800" dirty="0">
                <a:solidFill>
                  <a:srgbClr val="1C1E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কম্পিউটার একটি যন্ত্র মাত্র। এর চিন্তা শক্তি নেই, নেই বুদ্ধিমত্তা বা বিচার বিশ্লেষণ এবং বিবেচনার মাধ্যমে সিদ্ধান্ত গ্রহণের ক্ষমতা।</a:t>
            </a:r>
            <a:endParaRPr lang="as-IN" sz="2800" b="0" i="0" dirty="0">
              <a:solidFill>
                <a:srgbClr val="1C1E2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44638" y="5489955"/>
            <a:ext cx="10644851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as-IN" sz="3200" dirty="0" smtClean="0">
                <a:solidFill>
                  <a:srgbClr val="1C1E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3200" dirty="0" smtClean="0">
                <a:solidFill>
                  <a:srgbClr val="1C1E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3200" dirty="0" smtClean="0">
                <a:solidFill>
                  <a:srgbClr val="1C1E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 </a:t>
            </a:r>
            <a:r>
              <a:rPr lang="as-IN" sz="3200" dirty="0">
                <a:solidFill>
                  <a:srgbClr val="1C1E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মৌলিক সীমাবদ্ধতা কী ? কম্পিউটারের কি চিন্তা শক্তি </a:t>
            </a:r>
            <a:r>
              <a:rPr lang="as-IN" sz="3200" dirty="0" smtClean="0">
                <a:solidFill>
                  <a:srgbClr val="1C1E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dirty="0">
                <a:solidFill>
                  <a:srgbClr val="1C1E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solidFill>
                  <a:srgbClr val="1C1E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as-IN" sz="3200" dirty="0">
              <a:solidFill>
                <a:srgbClr val="1C1E2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9281" y="1347899"/>
            <a:ext cx="4343707" cy="2603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94385" y="1365224"/>
            <a:ext cx="4414858" cy="25858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054701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36418" y="514966"/>
            <a:ext cx="6930239" cy="46356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নিচের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চিত্রটিতে আমরা কী দেখতে পাচ্ছি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?</a:t>
            </a:r>
            <a:endParaRPr lang="en-US" sz="2824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  <a:cs typeface="NikoshBAN" pitchFamily="2" charset="0"/>
            </a:endParaRPr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C000"/>
          </a:solidFill>
          <a:ln w="57150"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64402" y="4428913"/>
            <a:ext cx="78990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2800" b="1" dirty="0">
                <a:solidFill>
                  <a:srgbClr val="5F636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 মূল অংশ</a:t>
            </a:r>
            <a:r>
              <a:rPr lang="as-IN" sz="2800" dirty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রয়েছে ৪টি । </a:t>
            </a:r>
            <a:r>
              <a:rPr lang="as-IN" sz="2800" b="1" dirty="0">
                <a:solidFill>
                  <a:srgbClr val="5F636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as-IN" sz="2800" dirty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চারটি </a:t>
            </a:r>
            <a:r>
              <a:rPr lang="as-IN" sz="2800" b="1" dirty="0">
                <a:solidFill>
                  <a:srgbClr val="5F636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as-IN" sz="2800" dirty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অংশের নাম হলো ইনপুট, মেমোরি, প্রসেসর ও আউটপুট 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76569" y="5454043"/>
            <a:ext cx="6910866" cy="5847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as-IN" sz="32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প্রশ্ন: </a:t>
            </a:r>
            <a:r>
              <a:rPr lang="as-IN" sz="3200" b="1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as-IN" sz="32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চারটি </a:t>
            </a:r>
            <a:r>
              <a:rPr lang="as-IN" sz="3200" b="1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as-IN" sz="32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অংশের নাম লেখো।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4475" y="1279219"/>
            <a:ext cx="4699212" cy="29512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95152" y="1279219"/>
            <a:ext cx="4799682" cy="30393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765564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C000"/>
          </a:solidFill>
          <a:ln w="57150"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950" y="665498"/>
            <a:ext cx="3335161" cy="3342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92651" y="680413"/>
            <a:ext cx="3533144" cy="3241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67335" y="594790"/>
            <a:ext cx="3177999" cy="34127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759200" y="4168613"/>
            <a:ext cx="3417995" cy="6103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b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4000" b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পাঠের বিষয় </a:t>
            </a:r>
            <a:endParaRPr lang="en-US" sz="4000" b="1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2095018" y="4932058"/>
            <a:ext cx="7300893" cy="1001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prstTxWarp prst="textPlain">
              <a:avLst/>
            </a:prstTxWarp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/>
            <a:r>
              <a:rPr lang="en-US" sz="3200" b="1" spc="50" dirty="0" err="1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200" b="1" spc="50" dirty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50" dirty="0" err="1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সিস্টেমের</a:t>
            </a:r>
            <a:r>
              <a:rPr lang="en-US" sz="3200" b="1" spc="50" dirty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50" dirty="0" err="1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200" b="1" spc="50" dirty="0">
              <a:ln w="9525" cmpd="sng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652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" descr="Wallpaper04935"/>
          <p:cNvSpPr>
            <a:spLocks noChangeArrowheads="1"/>
          </p:cNvSpPr>
          <p:nvPr/>
        </p:nvSpPr>
        <p:spPr bwMode="auto">
          <a:xfrm>
            <a:off x="4800848" y="871941"/>
            <a:ext cx="2806273" cy="729982"/>
          </a:xfrm>
          <a:prstGeom prst="roundRect">
            <a:avLst>
              <a:gd name="adj" fmla="val 16667"/>
            </a:avLst>
          </a:prstGeom>
          <a:noFill/>
          <a:ln w="28575" algn="ctr">
            <a:noFill/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103733" tIns="51866" rIns="103733" bIns="51866" numCol="1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4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61865" y="3023467"/>
            <a:ext cx="7790915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indent="-742950" fontAlgn="t">
              <a:buFont typeface="+mj-lt"/>
              <a:buAutoNum type="arabicPeriod"/>
            </a:pPr>
            <a:r>
              <a:rPr lang="as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</a:t>
            </a:r>
            <a:r>
              <a:rPr lang="as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 fontAlgn="t">
              <a:buFont typeface="+mj-lt"/>
              <a:buAutoNum type="arabicPeriod"/>
            </a:pPr>
            <a:r>
              <a:rPr lang="as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</a:t>
            </a:r>
            <a:r>
              <a:rPr lang="as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সিস্টেমের অংশ </a:t>
            </a:r>
            <a:r>
              <a:rPr lang="as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য়টি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marL="742950" indent="-742950" fontAlgn="t">
              <a:buFont typeface="+mj-lt"/>
              <a:buAutoNum type="arabicPeriod"/>
            </a:pPr>
            <a:r>
              <a:rPr lang="as-IN" sz="4000" dirty="0">
                <a:solidFill>
                  <a:srgbClr val="292B2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সিস্টেমের </a:t>
            </a:r>
            <a:r>
              <a:rPr lang="as-IN" sz="4000" dirty="0" smtClean="0">
                <a:solidFill>
                  <a:srgbClr val="292B2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4000" dirty="0" smtClean="0">
                <a:solidFill>
                  <a:srgbClr val="292B2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292B2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 smtClean="0">
                <a:solidFill>
                  <a:srgbClr val="292B2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292B2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 smtClean="0">
                <a:solidFill>
                  <a:srgbClr val="292B2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as-IN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 fontAlgn="t">
              <a:buFont typeface="+mj-lt"/>
              <a:buAutoNum type="arabicPeriod"/>
            </a:pPr>
            <a:r>
              <a:rPr lang="as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সিস্টেমের পরিচিতি ও </a:t>
            </a:r>
            <a:r>
              <a:rPr lang="as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as-IN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8571" y="2045457"/>
            <a:ext cx="486062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শিক্ষার্থীরা---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C000"/>
          </a:solidFill>
          <a:ln w="57150"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4566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C000"/>
          </a:solidFill>
          <a:ln w="57150"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85169" y="358747"/>
            <a:ext cx="45127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indent="-742950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 কাকে বলে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96686" y="994991"/>
            <a:ext cx="102470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400" b="1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as-IN" sz="24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(</a:t>
            </a:r>
            <a:r>
              <a:rPr lang="en-US" sz="2400" b="1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Computer</a:t>
            </a:r>
            <a:r>
              <a:rPr lang="en-US" sz="24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as-IN" sz="24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শব্দটি গ্রিক "কম্পিউট" (</a:t>
            </a:r>
            <a:r>
              <a:rPr lang="en-US" sz="24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compute)</a:t>
            </a:r>
            <a:r>
              <a:rPr lang="as-IN" sz="24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 থেকে </a:t>
            </a:r>
            <a:r>
              <a:rPr lang="as-IN" sz="24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এসেছে</a:t>
            </a:r>
            <a:r>
              <a:rPr lang="en-US" sz="24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Compute </a:t>
            </a:r>
            <a:r>
              <a:rPr lang="as-IN" sz="24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 অর্থ হিসাব বা গণনা </a:t>
            </a:r>
            <a:r>
              <a:rPr lang="as-IN" sz="24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24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 </a:t>
            </a:r>
            <a:r>
              <a:rPr lang="as-IN" sz="2400" b="1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as-IN" sz="24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(</a:t>
            </a:r>
            <a:r>
              <a:rPr lang="en-US" sz="2400" b="1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Computer</a:t>
            </a:r>
            <a:r>
              <a:rPr lang="en-US" sz="24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as-IN" sz="24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 অর্থ গণনাকারী </a:t>
            </a:r>
            <a:r>
              <a:rPr lang="as-IN" sz="24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</a:t>
            </a:r>
            <a:r>
              <a:rPr lang="en-US" sz="24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2400" b="1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as-IN" sz="24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এমন এক যন্ত্র যা তথ্য গ্রহণ করে এবং বিভিন্ন প্রক্রিয়ার মাধ্যমে তা বিশ্লেষণ ও উপস্থাপন </a:t>
            </a:r>
            <a:r>
              <a:rPr lang="as-IN" sz="24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6686" y="2136088"/>
            <a:ext cx="103341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400" b="1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as-IN" sz="24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এমন একটি যন্ত্র যার সাহায্য অনেক তথ্য-উপাত্ত প্রক্রিয়াকরণ করা </a:t>
            </a:r>
            <a:r>
              <a:rPr lang="as-IN" sz="24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যায়</a:t>
            </a:r>
            <a:r>
              <a:rPr lang="en-US" sz="24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as-IN" sz="24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as-IN" sz="2400" b="1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as-IN" sz="24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এমন একটি ইলেক্টোনিক যন্ত্র যার সাহায্য তথ্য প্রদান, প্রক্রিয়াকরণ, আউটপুট প্রদর্শন ও তথ্য সংরক্ষন করা </a:t>
            </a:r>
            <a:r>
              <a:rPr lang="as-IN" sz="24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4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24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4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চালস্ </a:t>
            </a:r>
            <a:r>
              <a:rPr lang="as-IN" sz="24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ব্যাবেজের হাতে প্রথম আবিষ্কৃত গণক যন্ত্রটি বর্তমানের আধুনিক </a:t>
            </a:r>
            <a:r>
              <a:rPr lang="as-IN" sz="2400" b="1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2400" b="1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27800" y="3705747"/>
            <a:ext cx="4279900" cy="24363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1623" y="3676884"/>
            <a:ext cx="4314050" cy="2465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76630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2564</TotalTime>
  <Words>840</Words>
  <Application>Microsoft Office PowerPoint</Application>
  <PresentationFormat>Custom</PresentationFormat>
  <Paragraphs>115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NAYEM NIHAD NCC</dc:creator>
  <cp:lastModifiedBy>Pranesh</cp:lastModifiedBy>
  <cp:revision>499</cp:revision>
  <dcterms:created xsi:type="dcterms:W3CDTF">2020-07-05T15:19:14Z</dcterms:created>
  <dcterms:modified xsi:type="dcterms:W3CDTF">2022-01-27T15:02:26Z</dcterms:modified>
</cp:coreProperties>
</file>