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67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619C-14C5-445B-822A-B8A34F5A4A2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A57-2196-44C2-AEB8-DA890C37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2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619C-14C5-445B-822A-B8A34F5A4A2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A57-2196-44C2-AEB8-DA890C37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8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619C-14C5-445B-822A-B8A34F5A4A2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A57-2196-44C2-AEB8-DA890C37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252BA142-3C88-4FAD-B37A-467AA846E8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33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9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252BA142-3C88-4FAD-B37A-467AA846E8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33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2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619C-14C5-445B-822A-B8A34F5A4A2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A57-2196-44C2-AEB8-DA890C37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2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619C-14C5-445B-822A-B8A34F5A4A2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A57-2196-44C2-AEB8-DA890C37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2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619C-14C5-445B-822A-B8A34F5A4A2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A57-2196-44C2-AEB8-DA890C37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9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619C-14C5-445B-822A-B8A34F5A4A2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A57-2196-44C2-AEB8-DA890C37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8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619C-14C5-445B-822A-B8A34F5A4A2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A57-2196-44C2-AEB8-DA890C37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2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619C-14C5-445B-822A-B8A34F5A4A2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A57-2196-44C2-AEB8-DA890C37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5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619C-14C5-445B-822A-B8A34F5A4A2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A57-2196-44C2-AEB8-DA890C37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7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619C-14C5-445B-822A-B8A34F5A4A2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A57-2196-44C2-AEB8-DA890C37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D619C-14C5-445B-822A-B8A34F5A4A2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8BA57-2196-44C2-AEB8-DA890C37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2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96303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34505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bald-eagle-pn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download/20035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pngimg.com/download/2013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ss, tree, outdoor, sky&#10;&#10;Description automatically generated">
            <a:extLst>
              <a:ext uri="{FF2B5EF4-FFF2-40B4-BE49-F238E27FC236}">
                <a16:creationId xmlns="" xmlns:a16="http://schemas.microsoft.com/office/drawing/2014/main" id="{929C4F67-D620-4AEF-977A-F2E9A723D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7338" y="461603"/>
            <a:ext cx="11866880" cy="5934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DD04CB4-3696-4EDE-9BCC-8EFFD46F5C91}"/>
              </a:ext>
            </a:extLst>
          </p:cNvPr>
          <p:cNvSpPr txBox="1"/>
          <p:nvPr/>
        </p:nvSpPr>
        <p:spPr>
          <a:xfrm>
            <a:off x="2046778" y="3934185"/>
            <a:ext cx="8128001" cy="367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758" b="1" spc="31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58" b="1" spc="31" dirty="0" err="1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758" b="1" spc="31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58" b="1" spc="31" dirty="0" err="1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758" b="1" spc="31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58" b="1" spc="31" dirty="0" err="1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7758" b="1" spc="31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শুভেচ্ছা </a:t>
            </a:r>
            <a:endParaRPr lang="en-US" sz="7758" b="1" spc="31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62626E-6 -2.94118E-6 L -0.00126 -0.69056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34538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115FA6-F347-4643-92D5-CCC9935265D9}"/>
              </a:ext>
            </a:extLst>
          </p:cNvPr>
          <p:cNvSpPr txBox="1"/>
          <p:nvPr/>
        </p:nvSpPr>
        <p:spPr>
          <a:xfrm>
            <a:off x="521126" y="664692"/>
            <a:ext cx="11316197" cy="58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32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 ছোট থেকে বড় ও বড় থেকে ছোট ক্রমেসাজাই।</a:t>
            </a:r>
            <a:endParaRPr lang="en-US" sz="323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D4A47D3D-BF3C-496A-8FC6-3F3004F76F8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2015" y="1679924"/>
          <a:ext cx="11039303" cy="2011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0317">
                  <a:extLst>
                    <a:ext uri="{9D8B030D-6E8A-4147-A177-3AD203B41FA5}">
                      <a16:colId xmlns:a16="http://schemas.microsoft.com/office/drawing/2014/main" xmlns="" val="2435001909"/>
                    </a:ext>
                  </a:extLst>
                </a:gridCol>
                <a:gridCol w="2475734">
                  <a:extLst>
                    <a:ext uri="{9D8B030D-6E8A-4147-A177-3AD203B41FA5}">
                      <a16:colId xmlns:a16="http://schemas.microsoft.com/office/drawing/2014/main" xmlns="" val="3120234832"/>
                    </a:ext>
                  </a:extLst>
                </a:gridCol>
                <a:gridCol w="5113252">
                  <a:extLst>
                    <a:ext uri="{9D8B030D-6E8A-4147-A177-3AD203B41FA5}">
                      <a16:colId xmlns:a16="http://schemas.microsoft.com/office/drawing/2014/main" xmlns="" val="3883665447"/>
                    </a:ext>
                  </a:extLst>
                </a:gridCol>
              </a:tblGrid>
              <a:tr h="1003739">
                <a:tc rowSpan="2">
                  <a:txBody>
                    <a:bodyPr/>
                    <a:lstStyle/>
                    <a:p>
                      <a:pPr algn="ctr"/>
                      <a:r>
                        <a:rPr lang="bn-BD" sz="2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৫৬০, ৬৩২, ৫৯২, ৪৭৮</a:t>
                      </a:r>
                      <a:endParaRPr lang="en-US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891" marR="73891" marT="36945" marB="3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 থেকে</a:t>
                      </a:r>
                    </a:p>
                    <a:p>
                      <a:pPr algn="ctr"/>
                      <a:r>
                        <a:rPr lang="bn-BD" sz="2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বড় </a:t>
                      </a:r>
                      <a:endParaRPr lang="en-US" sz="2600" dirty="0"/>
                    </a:p>
                  </a:txBody>
                  <a:tcPr marL="73891" marR="73891" marT="36945" marB="36945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3891" marR="73891" marT="36945" marB="36945"/>
                </a:tc>
                <a:extLst>
                  <a:ext uri="{0D108BD9-81ED-4DB2-BD59-A6C34878D82A}">
                    <a16:rowId xmlns:a16="http://schemas.microsoft.com/office/drawing/2014/main" xmlns="" val="1204288075"/>
                  </a:ext>
                </a:extLst>
              </a:tr>
              <a:tr h="10077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 থেকে</a:t>
                      </a:r>
                    </a:p>
                    <a:p>
                      <a:pPr algn="ctr"/>
                      <a:r>
                        <a:rPr lang="bn-BD" sz="2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2600" dirty="0"/>
                    </a:p>
                  </a:txBody>
                  <a:tcPr marL="73891" marR="73891" marT="36945" marB="36945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3891" marR="73891" marT="36945" marB="36945"/>
                </a:tc>
                <a:extLst>
                  <a:ext uri="{0D108BD9-81ED-4DB2-BD59-A6C34878D82A}">
                    <a16:rowId xmlns:a16="http://schemas.microsoft.com/office/drawing/2014/main" xmlns="" val="315070628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58DCEA9-6B51-400F-B38E-0B00B7A0EAF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2012" y="3722107"/>
          <a:ext cx="11039302" cy="2975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8095">
                  <a:extLst>
                    <a:ext uri="{9D8B030D-6E8A-4147-A177-3AD203B41FA5}">
                      <a16:colId xmlns:a16="http://schemas.microsoft.com/office/drawing/2014/main" xmlns="" val="2435001909"/>
                    </a:ext>
                  </a:extLst>
                </a:gridCol>
                <a:gridCol w="2467956">
                  <a:extLst>
                    <a:ext uri="{9D8B030D-6E8A-4147-A177-3AD203B41FA5}">
                      <a16:colId xmlns:a16="http://schemas.microsoft.com/office/drawing/2014/main" xmlns="" val="3120234832"/>
                    </a:ext>
                  </a:extLst>
                </a:gridCol>
                <a:gridCol w="5113251">
                  <a:extLst>
                    <a:ext uri="{9D8B030D-6E8A-4147-A177-3AD203B41FA5}">
                      <a16:colId xmlns:a16="http://schemas.microsoft.com/office/drawing/2014/main" xmlns="" val="3883665447"/>
                    </a:ext>
                  </a:extLst>
                </a:gridCol>
              </a:tblGrid>
              <a:tr h="1487797">
                <a:tc rowSpan="2">
                  <a:txBody>
                    <a:bodyPr/>
                    <a:lstStyle/>
                    <a:p>
                      <a:pPr algn="ctr"/>
                      <a:r>
                        <a:rPr lang="bn-BD" sz="2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৮৭৯, ৭৯৬, ৮৯৯, ৭৯০</a:t>
                      </a:r>
                      <a:endParaRPr lang="en-US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891" marR="73891" marT="36945" marB="3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 থেকে </a:t>
                      </a:r>
                    </a:p>
                    <a:p>
                      <a:pPr algn="ctr"/>
                      <a:r>
                        <a:rPr lang="bn-BD" sz="2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 </a:t>
                      </a:r>
                      <a:endParaRPr lang="en-US" sz="2600" dirty="0"/>
                    </a:p>
                  </a:txBody>
                  <a:tcPr marL="73891" marR="73891" marT="36945" marB="36945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3891" marR="73891" marT="36945" marB="36945"/>
                </a:tc>
                <a:extLst>
                  <a:ext uri="{0D108BD9-81ED-4DB2-BD59-A6C34878D82A}">
                    <a16:rowId xmlns:a16="http://schemas.microsoft.com/office/drawing/2014/main" xmlns="" val="1204288075"/>
                  </a:ext>
                </a:extLst>
              </a:tr>
              <a:tr h="1487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 থেকে </a:t>
                      </a:r>
                    </a:p>
                    <a:p>
                      <a:pPr algn="ctr"/>
                      <a:r>
                        <a:rPr lang="bn-BD" sz="2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2600" dirty="0"/>
                    </a:p>
                  </a:txBody>
                  <a:tcPr marL="73891" marR="73891" marT="36945" marB="36945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3891" marR="73891" marT="36945" marB="36945"/>
                </a:tc>
                <a:extLst>
                  <a:ext uri="{0D108BD9-81ED-4DB2-BD59-A6C34878D82A}">
                    <a16:rowId xmlns:a16="http://schemas.microsoft.com/office/drawing/2014/main" xmlns="" val="31507062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3616C9-9B2B-4D67-B572-AD738F22E3F1}"/>
              </a:ext>
            </a:extLst>
          </p:cNvPr>
          <p:cNvSpPr txBox="1"/>
          <p:nvPr/>
        </p:nvSpPr>
        <p:spPr>
          <a:xfrm>
            <a:off x="6623737" y="1942048"/>
            <a:ext cx="4714240" cy="88819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586" dirty="0">
                <a:latin typeface="NikoshBAN" panose="02000000000000000000" pitchFamily="2" charset="0"/>
                <a:cs typeface="NikoshBAN" panose="02000000000000000000" pitchFamily="2" charset="0"/>
              </a:rPr>
              <a:t>৪৭৮ &lt; ৫৬০ &lt; ৫৯২ &lt; ৬৩২ </a:t>
            </a:r>
            <a:endParaRPr lang="en-US" sz="258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27419F-19F4-43FD-96D5-C9677A860AEF}"/>
              </a:ext>
            </a:extLst>
          </p:cNvPr>
          <p:cNvSpPr txBox="1"/>
          <p:nvPr/>
        </p:nvSpPr>
        <p:spPr>
          <a:xfrm>
            <a:off x="6732628" y="4342116"/>
            <a:ext cx="4714240" cy="49026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586" dirty="0">
                <a:latin typeface="NikoshBAN" panose="02000000000000000000" pitchFamily="2" charset="0"/>
                <a:cs typeface="NikoshBAN" panose="02000000000000000000" pitchFamily="2" charset="0"/>
              </a:rPr>
              <a:t>৭৯০ &lt; ৭৯৬ &lt; ৮৭৯ &lt; ৮৯৯ </a:t>
            </a:r>
            <a:endParaRPr lang="en-US" sz="258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F3BDF2-2DE5-457B-8FDE-D5646F6A5871}"/>
              </a:ext>
            </a:extLst>
          </p:cNvPr>
          <p:cNvSpPr txBox="1"/>
          <p:nvPr/>
        </p:nvSpPr>
        <p:spPr>
          <a:xfrm>
            <a:off x="6825965" y="2948597"/>
            <a:ext cx="4714240" cy="490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586" dirty="0">
                <a:latin typeface="NikoshBAN" panose="02000000000000000000" pitchFamily="2" charset="0"/>
                <a:cs typeface="NikoshBAN" panose="02000000000000000000" pitchFamily="2" charset="0"/>
              </a:rPr>
              <a:t>৬৩২ &gt; ৫৯২ &gt; ৫৬০ &gt;৪৭৮ </a:t>
            </a:r>
            <a:endParaRPr lang="en-US" sz="258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6F5729-0ED1-4B49-A267-49E293837DA8}"/>
              </a:ext>
            </a:extLst>
          </p:cNvPr>
          <p:cNvSpPr txBox="1"/>
          <p:nvPr/>
        </p:nvSpPr>
        <p:spPr>
          <a:xfrm>
            <a:off x="6740407" y="5926497"/>
            <a:ext cx="4714240" cy="490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586" dirty="0">
                <a:latin typeface="NikoshBAN" panose="02000000000000000000" pitchFamily="2" charset="0"/>
                <a:cs typeface="NikoshBAN" panose="02000000000000000000" pitchFamily="2" charset="0"/>
              </a:rPr>
              <a:t>৮৯৯ &gt; ৮৭৯ &gt; ৭৯৬ &gt; ৭৮০</a:t>
            </a:r>
            <a:endParaRPr lang="en-US" sz="258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236681-8AF1-494C-AF6B-CBE61F76B3D6}"/>
              </a:ext>
            </a:extLst>
          </p:cNvPr>
          <p:cNvSpPr txBox="1"/>
          <p:nvPr/>
        </p:nvSpPr>
        <p:spPr>
          <a:xfrm>
            <a:off x="886691" y="2075842"/>
            <a:ext cx="10152611" cy="88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586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 ছোট থেকে বড় ও বড় থেকে ছোট ক্রমে তোমাদের খাতায় সাজিয়ে লেখঃ</a:t>
            </a:r>
            <a:endParaRPr lang="en-US" sz="258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44982ED0-6C88-4A85-B894-D730488D98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4456" y="2910403"/>
          <a:ext cx="11047080" cy="234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8983">
                  <a:extLst>
                    <a:ext uri="{9D8B030D-6E8A-4147-A177-3AD203B41FA5}">
                      <a16:colId xmlns:a16="http://schemas.microsoft.com/office/drawing/2014/main" xmlns="" val="2435001909"/>
                    </a:ext>
                  </a:extLst>
                </a:gridCol>
                <a:gridCol w="2464845">
                  <a:extLst>
                    <a:ext uri="{9D8B030D-6E8A-4147-A177-3AD203B41FA5}">
                      <a16:colId xmlns:a16="http://schemas.microsoft.com/office/drawing/2014/main" xmlns="" val="3120234832"/>
                    </a:ext>
                  </a:extLst>
                </a:gridCol>
                <a:gridCol w="5113252">
                  <a:extLst>
                    <a:ext uri="{9D8B030D-6E8A-4147-A177-3AD203B41FA5}">
                      <a16:colId xmlns:a16="http://schemas.microsoft.com/office/drawing/2014/main" xmlns="" val="3883665447"/>
                    </a:ext>
                  </a:extLst>
                </a:gridCol>
              </a:tblGrid>
              <a:tr h="1157624">
                <a:tc rowSpan="2">
                  <a:txBody>
                    <a:bodyPr/>
                    <a:lstStyle/>
                    <a:p>
                      <a:pPr algn="ctr"/>
                      <a:r>
                        <a:rPr lang="bn-BD" sz="39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৬৫০, ৬৩২, ৫৯২, ৫৭৮</a:t>
                      </a:r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891" marR="73891" marT="36945" marB="3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 থেকে</a:t>
                      </a: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বড় </a:t>
                      </a:r>
                      <a:endParaRPr lang="en-US" sz="3200" dirty="0"/>
                    </a:p>
                  </a:txBody>
                  <a:tcPr marL="73891" marR="73891" marT="36945" marB="36945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3891" marR="73891" marT="36945" marB="36945"/>
                </a:tc>
                <a:extLst>
                  <a:ext uri="{0D108BD9-81ED-4DB2-BD59-A6C34878D82A}">
                    <a16:rowId xmlns:a16="http://schemas.microsoft.com/office/drawing/2014/main" xmlns="" val="1204288075"/>
                  </a:ext>
                </a:extLst>
              </a:tr>
              <a:tr h="1157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 থেকে</a:t>
                      </a: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3200" dirty="0"/>
                    </a:p>
                  </a:txBody>
                  <a:tcPr marL="73891" marR="73891" marT="36945" marB="36945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3891" marR="73891" marT="36945" marB="36945"/>
                </a:tc>
                <a:extLst>
                  <a:ext uri="{0D108BD9-81ED-4DB2-BD59-A6C34878D82A}">
                    <a16:rowId xmlns:a16="http://schemas.microsoft.com/office/drawing/2014/main" xmlns="" val="31507062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4194CD-633D-46E4-8091-514D436BFD20}"/>
              </a:ext>
            </a:extLst>
          </p:cNvPr>
          <p:cNvSpPr txBox="1"/>
          <p:nvPr/>
        </p:nvSpPr>
        <p:spPr>
          <a:xfrm>
            <a:off x="6381735" y="3038213"/>
            <a:ext cx="4714240" cy="49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586" dirty="0">
                <a:latin typeface="NikoshBAN" panose="02000000000000000000" pitchFamily="2" charset="0"/>
                <a:cs typeface="NikoshBAN" panose="02000000000000000000" pitchFamily="2" charset="0"/>
              </a:rPr>
              <a:t>৫৭৮ &lt; ৫৯২ &lt; ৬৩২ &lt;৬৫০ </a:t>
            </a:r>
            <a:endParaRPr lang="en-US" sz="258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D9191A-C3FE-40CB-A2E1-2743A8CF191E}"/>
              </a:ext>
            </a:extLst>
          </p:cNvPr>
          <p:cNvSpPr txBox="1"/>
          <p:nvPr/>
        </p:nvSpPr>
        <p:spPr>
          <a:xfrm>
            <a:off x="6397291" y="4146072"/>
            <a:ext cx="4714240" cy="49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586" dirty="0">
                <a:latin typeface="NikoshBAN" panose="02000000000000000000" pitchFamily="2" charset="0"/>
                <a:cs typeface="NikoshBAN" panose="02000000000000000000" pitchFamily="2" charset="0"/>
              </a:rPr>
              <a:t>৬৫০ &gt; ৬৩২ &gt; ৫৯২ &gt;৫৭৮ </a:t>
            </a:r>
            <a:endParaRPr lang="en-US" sz="258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DE09B9-96C0-4C8A-B098-2BB795952915}"/>
              </a:ext>
            </a:extLst>
          </p:cNvPr>
          <p:cNvSpPr txBox="1"/>
          <p:nvPr/>
        </p:nvSpPr>
        <p:spPr>
          <a:xfrm>
            <a:off x="3282312" y="288637"/>
            <a:ext cx="661129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465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465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0CBA8F63-75FA-4273-86E0-9516F319D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1" y="426638"/>
            <a:ext cx="3078788" cy="1600970"/>
          </a:xfrm>
          <a:prstGeom prst="rect">
            <a:avLst/>
          </a:prstGeom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1BECD6BF-AAB2-45AA-B943-D84802AC7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3212" y="443330"/>
            <a:ext cx="2955636" cy="16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8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xmlns="" id="{671337AD-2BC3-4AB3-BFA2-A19BDB2C0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45" y="1925827"/>
            <a:ext cx="3182032" cy="4119595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CC7E1223-059A-4981-B9C2-179FCFB5F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51" y="1925827"/>
            <a:ext cx="3182032" cy="4119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BDE246-4997-4BBD-9775-ADE6886B672A}"/>
              </a:ext>
            </a:extLst>
          </p:cNvPr>
          <p:cNvSpPr txBox="1"/>
          <p:nvPr/>
        </p:nvSpPr>
        <p:spPr>
          <a:xfrm>
            <a:off x="452080" y="762244"/>
            <a:ext cx="11271062" cy="724420"/>
          </a:xfrm>
          <a:prstGeom prst="rect">
            <a:avLst/>
          </a:prstGeom>
          <a:noFill/>
        </p:spPr>
        <p:txBody>
          <a:bodyPr vert="horz" lIns="73891" tIns="36945" rIns="73891" bIns="36945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85"/>
              </a:spcAft>
            </a:pPr>
            <a:r>
              <a:rPr lang="bn-BD" sz="3879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তোমার </a:t>
            </a:r>
            <a:r>
              <a:rPr lang="en-US" sz="3879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গণিত</a:t>
            </a:r>
            <a:r>
              <a:rPr lang="en-US" sz="3879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879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3879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3879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১৪ ও </a:t>
            </a:r>
            <a:r>
              <a:rPr lang="en-US" sz="3879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১৫ </a:t>
            </a:r>
            <a:r>
              <a:rPr lang="en-US" sz="3879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3879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879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বের</a:t>
            </a:r>
            <a:r>
              <a:rPr lang="en-US" sz="3879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879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bn-BD" sz="3879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এবং ৫ মিনিট নিরবে পড়।</a:t>
            </a:r>
            <a:endParaRPr lang="en-US" sz="3879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0" name="Picture 9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xmlns="" id="{EB5A3433-DB20-421C-B243-08B91A0A4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54" y="1925827"/>
            <a:ext cx="3151490" cy="411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4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D27DA5E-871A-4887-A806-607548C6841B}"/>
              </a:ext>
            </a:extLst>
          </p:cNvPr>
          <p:cNvGrpSpPr/>
          <p:nvPr/>
        </p:nvGrpSpPr>
        <p:grpSpPr>
          <a:xfrm>
            <a:off x="1142863" y="5453800"/>
            <a:ext cx="9317848" cy="838563"/>
            <a:chOff x="1674174" y="4760316"/>
            <a:chExt cx="11530837" cy="1037722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918169D-0692-4127-AB1E-AE1FDB6E9A28}"/>
                </a:ext>
              </a:extLst>
            </p:cNvPr>
            <p:cNvGrpSpPr/>
            <p:nvPr/>
          </p:nvGrpSpPr>
          <p:grpSpPr>
            <a:xfrm>
              <a:off x="1674174" y="4760316"/>
              <a:ext cx="11530837" cy="1037722"/>
              <a:chOff x="-1320038" y="4509305"/>
              <a:chExt cx="11530837" cy="1037722"/>
            </a:xfrm>
          </p:grpSpPr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468D32AD-95D7-4171-9F09-42C03A70054A}"/>
                  </a:ext>
                </a:extLst>
              </p:cNvPr>
              <p:cNvSpPr txBox="1"/>
              <p:nvPr/>
            </p:nvSpPr>
            <p:spPr>
              <a:xfrm>
                <a:off x="-1320038" y="4509305"/>
                <a:ext cx="11530837" cy="103772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4849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909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২৫৭৫                 ২৪৯৯                  ২৪৯০ </a:t>
                </a:r>
                <a:endParaRPr lang="en-US" sz="2909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CE6602F8-E2F0-453C-A1CB-ED091F8EA894}"/>
                  </a:ext>
                </a:extLst>
              </p:cNvPr>
              <p:cNvSpPr/>
              <p:nvPr/>
            </p:nvSpPr>
            <p:spPr>
              <a:xfrm>
                <a:off x="956157" y="4753363"/>
                <a:ext cx="1218397" cy="63112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5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DA49255-6083-4785-A661-2DC2995B03FF}"/>
                </a:ext>
              </a:extLst>
            </p:cNvPr>
            <p:cNvSpPr/>
            <p:nvPr/>
          </p:nvSpPr>
          <p:spPr>
            <a:xfrm>
              <a:off x="7806087" y="5059188"/>
              <a:ext cx="1058779" cy="51856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5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786FC3F-6EB8-439C-AA77-068BACFFF1D4}"/>
              </a:ext>
            </a:extLst>
          </p:cNvPr>
          <p:cNvGrpSpPr/>
          <p:nvPr/>
        </p:nvGrpSpPr>
        <p:grpSpPr>
          <a:xfrm>
            <a:off x="1088417" y="4018377"/>
            <a:ext cx="9317848" cy="838563"/>
            <a:chOff x="1346916" y="2983980"/>
            <a:chExt cx="11530837" cy="1037722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3682EC1C-10D3-436D-823B-EB48FCAAB0B6}"/>
                </a:ext>
              </a:extLst>
            </p:cNvPr>
            <p:cNvGrpSpPr/>
            <p:nvPr/>
          </p:nvGrpSpPr>
          <p:grpSpPr>
            <a:xfrm>
              <a:off x="1346916" y="2983980"/>
              <a:ext cx="11530837" cy="1037722"/>
              <a:chOff x="545288" y="2732969"/>
              <a:chExt cx="7998899" cy="1037722"/>
            </a:xfrm>
          </p:grpSpPr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CDAA8299-E609-4B46-8A2B-D836A7E3C585}"/>
                  </a:ext>
                </a:extLst>
              </p:cNvPr>
              <p:cNvSpPr txBox="1"/>
              <p:nvPr/>
            </p:nvSpPr>
            <p:spPr>
              <a:xfrm>
                <a:off x="545288" y="2732969"/>
                <a:ext cx="7998899" cy="103772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4849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32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৮২৭২                 ৮২৭৯                  ৮২৭০</a:t>
                </a:r>
                <a:endParaRPr lang="en-US" sz="3232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FDA581AE-ED91-47F3-B4E8-59121E34B443}"/>
                  </a:ext>
                </a:extLst>
              </p:cNvPr>
              <p:cNvSpPr/>
              <p:nvPr/>
            </p:nvSpPr>
            <p:spPr>
              <a:xfrm>
                <a:off x="2522114" y="3024132"/>
                <a:ext cx="693005" cy="56043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5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B1C996F-3886-4746-9538-9A9249F82C5E}"/>
                </a:ext>
              </a:extLst>
            </p:cNvPr>
            <p:cNvSpPr/>
            <p:nvPr/>
          </p:nvSpPr>
          <p:spPr>
            <a:xfrm>
              <a:off x="7714516" y="3246269"/>
              <a:ext cx="977098" cy="54118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5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234840F-0957-4280-939D-39D48FC8284E}"/>
              </a:ext>
            </a:extLst>
          </p:cNvPr>
          <p:cNvGrpSpPr/>
          <p:nvPr/>
        </p:nvGrpSpPr>
        <p:grpSpPr>
          <a:xfrm>
            <a:off x="1431704" y="3218621"/>
            <a:ext cx="6976334" cy="838563"/>
            <a:chOff x="455150" y="4509305"/>
            <a:chExt cx="8633213" cy="103772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3394FBD-7F8F-4013-AD58-054636AB9910}"/>
                </a:ext>
              </a:extLst>
            </p:cNvPr>
            <p:cNvSpPr txBox="1"/>
            <p:nvPr/>
          </p:nvSpPr>
          <p:spPr>
            <a:xfrm>
              <a:off x="455150" y="4509305"/>
              <a:ext cx="8633213" cy="10377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4849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32" dirty="0">
                  <a:latin typeface="NikoshBAN" panose="02000000000000000000" pitchFamily="2" charset="0"/>
                  <a:cs typeface="NikoshBAN" panose="02000000000000000000" pitchFamily="2" charset="0"/>
                </a:rPr>
                <a:t>৫০০                            ৪৯৯</a:t>
              </a:r>
              <a:endParaRPr lang="en-US" sz="3232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19C334F-B917-47E1-A8B3-2671F82F3096}"/>
                </a:ext>
              </a:extLst>
            </p:cNvPr>
            <p:cNvSpPr/>
            <p:nvPr/>
          </p:nvSpPr>
          <p:spPr>
            <a:xfrm>
              <a:off x="3437877" y="4695053"/>
              <a:ext cx="1761844" cy="764149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5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AAD2C52-3E67-49E4-ADE8-C614448922FB}"/>
              </a:ext>
            </a:extLst>
          </p:cNvPr>
          <p:cNvGrpSpPr/>
          <p:nvPr/>
        </p:nvGrpSpPr>
        <p:grpSpPr>
          <a:xfrm>
            <a:off x="1384481" y="2481634"/>
            <a:ext cx="8820242" cy="653520"/>
            <a:chOff x="455149" y="3116021"/>
            <a:chExt cx="8633214" cy="80873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1425288-66F6-4B49-8500-7A4213E6E564}"/>
                </a:ext>
              </a:extLst>
            </p:cNvPr>
            <p:cNvSpPr txBox="1"/>
            <p:nvPr/>
          </p:nvSpPr>
          <p:spPr>
            <a:xfrm>
              <a:off x="455149" y="3194982"/>
              <a:ext cx="8633214" cy="7297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3232" dirty="0">
                  <a:latin typeface="NikoshBAN" panose="02000000000000000000" pitchFamily="2" charset="0"/>
                  <a:cs typeface="NikoshBAN" panose="02000000000000000000" pitchFamily="2" charset="0"/>
                </a:rPr>
                <a:t>৮২৭২                  </a:t>
              </a:r>
              <a:r>
                <a:rPr lang="bn-BD" sz="2909" dirty="0">
                  <a:latin typeface="NikoshBAN" panose="02000000000000000000" pitchFamily="2" charset="0"/>
                  <a:cs typeface="NikoshBAN" panose="02000000000000000000" pitchFamily="2" charset="0"/>
                </a:rPr>
                <a:t>৮২৭৯</a:t>
              </a:r>
              <a:endParaRPr lang="en-US" sz="2909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CD4475E-E57D-4B7C-9FE9-7F78FD9527EC}"/>
                </a:ext>
              </a:extLst>
            </p:cNvPr>
            <p:cNvSpPr/>
            <p:nvPr/>
          </p:nvSpPr>
          <p:spPr>
            <a:xfrm>
              <a:off x="2746682" y="3116021"/>
              <a:ext cx="1394026" cy="75126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5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E8B0180-9644-4493-BC1F-D6612088DC2F}"/>
              </a:ext>
            </a:extLst>
          </p:cNvPr>
          <p:cNvSpPr txBox="1"/>
          <p:nvPr/>
        </p:nvSpPr>
        <p:spPr>
          <a:xfrm>
            <a:off x="4060111" y="2357493"/>
            <a:ext cx="678244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3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5333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EB15A32-D1E6-4963-97CC-B32873B21EF3}"/>
              </a:ext>
            </a:extLst>
          </p:cNvPr>
          <p:cNvSpPr txBox="1"/>
          <p:nvPr/>
        </p:nvSpPr>
        <p:spPr>
          <a:xfrm>
            <a:off x="3904237" y="3219922"/>
            <a:ext cx="975834" cy="838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4849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F0B0C02-987C-48E8-9D31-180628FFB400}"/>
              </a:ext>
            </a:extLst>
          </p:cNvPr>
          <p:cNvSpPr txBox="1"/>
          <p:nvPr/>
        </p:nvSpPr>
        <p:spPr>
          <a:xfrm>
            <a:off x="6336778" y="4065044"/>
            <a:ext cx="538967" cy="838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4849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B1E901C-E57E-4A5C-BE62-5AE069413396}"/>
              </a:ext>
            </a:extLst>
          </p:cNvPr>
          <p:cNvSpPr txBox="1"/>
          <p:nvPr/>
        </p:nvSpPr>
        <p:spPr>
          <a:xfrm>
            <a:off x="6017800" y="5518395"/>
            <a:ext cx="959057" cy="838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4849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F7CE129-D3BF-4117-98E1-24A01A449812}"/>
              </a:ext>
            </a:extLst>
          </p:cNvPr>
          <p:cNvSpPr txBox="1"/>
          <p:nvPr/>
        </p:nvSpPr>
        <p:spPr>
          <a:xfrm>
            <a:off x="3001787" y="5510675"/>
            <a:ext cx="975834" cy="838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4849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FEE3023-3E8C-4932-B1D0-C9DA7C050273}"/>
              </a:ext>
            </a:extLst>
          </p:cNvPr>
          <p:cNvSpPr txBox="1"/>
          <p:nvPr/>
        </p:nvSpPr>
        <p:spPr>
          <a:xfrm>
            <a:off x="3277777" y="4047309"/>
            <a:ext cx="975834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3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5333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A5F95EA-711C-4DAF-8CFF-F1B6CEC3BB79}"/>
              </a:ext>
            </a:extLst>
          </p:cNvPr>
          <p:cNvSpPr txBox="1"/>
          <p:nvPr/>
        </p:nvSpPr>
        <p:spPr>
          <a:xfrm>
            <a:off x="2650921" y="-63700"/>
            <a:ext cx="7222921" cy="1278405"/>
          </a:xfrm>
          <a:prstGeom prst="rect">
            <a:avLst/>
          </a:prstGeom>
          <a:noFill/>
        </p:spPr>
        <p:txBody>
          <a:bodyPr wrap="square" lIns="83735" tIns="41867" rIns="83735" bIns="41867">
            <a:spAutoFit/>
          </a:bodyPr>
          <a:lstStyle/>
          <a:p>
            <a:pPr algn="ctr"/>
            <a:r>
              <a:rPr lang="bn-IN" sz="7758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758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28FFBC10-3F97-4AC8-8260-32987C11C7DB}"/>
              </a:ext>
            </a:extLst>
          </p:cNvPr>
          <p:cNvGrpSpPr/>
          <p:nvPr/>
        </p:nvGrpSpPr>
        <p:grpSpPr>
          <a:xfrm>
            <a:off x="90986" y="1366556"/>
            <a:ext cx="11957121" cy="917084"/>
            <a:chOff x="7582366" y="1510803"/>
            <a:chExt cx="10199691" cy="2939542"/>
          </a:xfrm>
          <a:blipFill>
            <a:blip r:embed="rId4"/>
            <a:tile tx="0" ty="0" sx="100000" sy="100000" flip="none" algn="tl"/>
          </a:blipFill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497B2A6E-4167-4887-B8A4-6D555C96D468}"/>
                </a:ext>
              </a:extLst>
            </p:cNvPr>
            <p:cNvSpPr txBox="1"/>
            <p:nvPr/>
          </p:nvSpPr>
          <p:spPr>
            <a:xfrm>
              <a:off x="7582366" y="1510803"/>
              <a:ext cx="10199691" cy="244862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BD" sz="4364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909" dirty="0">
                  <a:latin typeface="NikoshBAN" panose="02000000000000000000" pitchFamily="2" charset="0"/>
                  <a:cs typeface="NikoshBAN" panose="02000000000000000000" pitchFamily="2" charset="0"/>
                </a:rPr>
                <a:t>খালি ঘরে      বা        </a:t>
              </a:r>
              <a:r>
                <a:rPr lang="en-US" sz="2909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প্রতীক</a:t>
              </a:r>
              <a:r>
                <a:rPr lang="bn-BD" sz="2909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909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BD" sz="2909" dirty="0">
                  <a:latin typeface="NikoshBAN" panose="02000000000000000000" pitchFamily="2" charset="0"/>
                  <a:cs typeface="NikoshBAN" panose="02000000000000000000" pitchFamily="2" charset="0"/>
                </a:rPr>
                <a:t>সিয়ে বড় ছোট তুলনা করঃ</a:t>
              </a:r>
              <a:endParaRPr lang="en-US" sz="2909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B304AD7-2071-42FF-BA4F-69453FE4CDA3}"/>
                </a:ext>
              </a:extLst>
            </p:cNvPr>
            <p:cNvSpPr txBox="1"/>
            <p:nvPr/>
          </p:nvSpPr>
          <p:spPr>
            <a:xfrm>
              <a:off x="11510300" y="1762487"/>
              <a:ext cx="404400" cy="26878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4849" dirty="0">
                  <a:latin typeface="NikoshBAN" panose="02000000000000000000" pitchFamily="2" charset="0"/>
                  <a:cs typeface="NikoshBAN" panose="02000000000000000000" pitchFamily="2" charset="0"/>
                </a:rPr>
                <a:t>&lt;</a:t>
              </a:r>
              <a:endParaRPr lang="en-US" sz="4849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54D4917-86D5-4BB6-A043-A93593B41233}"/>
                </a:ext>
              </a:extLst>
            </p:cNvPr>
            <p:cNvSpPr txBox="1"/>
            <p:nvPr/>
          </p:nvSpPr>
          <p:spPr>
            <a:xfrm>
              <a:off x="9837119" y="1660427"/>
              <a:ext cx="498799" cy="244862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4364" dirty="0">
                  <a:latin typeface="NikoshBAN" panose="02000000000000000000" pitchFamily="2" charset="0"/>
                  <a:cs typeface="NikoshBAN" panose="02000000000000000000" pitchFamily="2" charset="0"/>
                </a:rPr>
                <a:t>&gt;</a:t>
              </a:r>
              <a:endParaRPr lang="en-US" sz="4364" dirty="0"/>
            </a:p>
          </p:txBody>
        </p:sp>
      </p:grpSp>
    </p:spTree>
    <p:extLst>
      <p:ext uri="{BB962C8B-B14F-4D97-AF65-F5344CB8AC3E}">
        <p14:creationId xmlns:p14="http://schemas.microsoft.com/office/powerpoint/2010/main" val="16091534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972E60-06A4-41AC-8051-C3A00E7203BB}"/>
              </a:ext>
            </a:extLst>
          </p:cNvPr>
          <p:cNvSpPr/>
          <p:nvPr/>
        </p:nvSpPr>
        <p:spPr>
          <a:xfrm>
            <a:off x="-132225" y="288637"/>
            <a:ext cx="6364879" cy="1278405"/>
          </a:xfrm>
          <a:prstGeom prst="rect">
            <a:avLst/>
          </a:prstGeom>
          <a:noFill/>
        </p:spPr>
        <p:txBody>
          <a:bodyPr wrap="square" lIns="83735" tIns="41867" rIns="83735" bIns="41867">
            <a:spAutoFit/>
          </a:bodyPr>
          <a:lstStyle/>
          <a:p>
            <a:pPr algn="ctr"/>
            <a:r>
              <a:rPr lang="bn-IN" sz="7758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758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BC0D3F3-CA60-435A-A187-F18942DDE601}"/>
              </a:ext>
            </a:extLst>
          </p:cNvPr>
          <p:cNvSpPr txBox="1"/>
          <p:nvPr/>
        </p:nvSpPr>
        <p:spPr>
          <a:xfrm>
            <a:off x="181858" y="4594596"/>
            <a:ext cx="6895370" cy="1228711"/>
          </a:xfrm>
          <a:prstGeom prst="rect">
            <a:avLst/>
          </a:prstGeom>
          <a:noFill/>
        </p:spPr>
        <p:txBody>
          <a:bodyPr wrap="square" lIns="83735" tIns="41867" rIns="83735" bIns="41867" rtlCol="0">
            <a:spAutoFit/>
          </a:bodyPr>
          <a:lstStyle/>
          <a:p>
            <a:pPr algn="ctr"/>
            <a:r>
              <a:rPr lang="bn-BD" sz="2586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১৫ পৃষ্টার সমস্যাগুলো বাড়িতে সমাধান করবে</a:t>
            </a:r>
            <a:r>
              <a:rPr lang="bn-BD" sz="484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4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 descr="Graphical user interface, application, table&#10;&#10;Description automatically generated">
            <a:extLst>
              <a:ext uri="{FF2B5EF4-FFF2-40B4-BE49-F238E27FC236}">
                <a16:creationId xmlns="" xmlns:a16="http://schemas.microsoft.com/office/drawing/2014/main" id="{C30B8CBB-D300-4575-B872-CC2997A24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51" y="466778"/>
            <a:ext cx="5001067" cy="5924444"/>
          </a:xfrm>
          <a:prstGeom prst="rect">
            <a:avLst/>
          </a:prstGeom>
        </p:spPr>
      </p:pic>
      <p:pic>
        <p:nvPicPr>
          <p:cNvPr id="20" name="Picture 2" descr="E:\New folder\bari.jpg">
            <a:extLst>
              <a:ext uri="{FF2B5EF4-FFF2-40B4-BE49-F238E27FC236}">
                <a16:creationId xmlns="" xmlns:a16="http://schemas.microsoft.com/office/drawing/2014/main" id="{10B81250-B031-4CD7-9ECA-58084B47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89636" y="1391925"/>
            <a:ext cx="4196424" cy="2668566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3FF9906-4567-4CAF-AA6E-4C8D0F37C1BC}"/>
              </a:ext>
            </a:extLst>
          </p:cNvPr>
          <p:cNvSpPr/>
          <p:nvPr/>
        </p:nvSpPr>
        <p:spPr>
          <a:xfrm>
            <a:off x="7623150" y="2963487"/>
            <a:ext cx="3815162" cy="29341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5"/>
          </a:p>
        </p:txBody>
      </p:sp>
      <p:pic>
        <p:nvPicPr>
          <p:cNvPr id="22" name="Picture 21" descr="A picture containing indoor, sitting, person, bed&#10;&#10;Description automatically generated">
            <a:extLst>
              <a:ext uri="{FF2B5EF4-FFF2-40B4-BE49-F238E27FC236}">
                <a16:creationId xmlns="" xmlns:a16="http://schemas.microsoft.com/office/drawing/2014/main" id="{2F48162B-A347-4B42-A3F0-AA2175F1F9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/>
          <a:stretch/>
        </p:blipFill>
        <p:spPr>
          <a:xfrm>
            <a:off x="4337707" y="1496446"/>
            <a:ext cx="2534406" cy="25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88637"/>
            <a:ext cx="12192000" cy="6280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5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955253" y="-2666224"/>
            <a:ext cx="6280727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5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0" y="288636"/>
            <a:ext cx="9070845" cy="628033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5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855491" y="-1768494"/>
            <a:ext cx="4482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5"/>
          </a:p>
        </p:txBody>
      </p:sp>
      <p:pic>
        <p:nvPicPr>
          <p:cNvPr id="2" name="Picture 1" descr="A picture containing outdoor, grass, tree, house&#10;&#10;Description automatically generated">
            <a:extLst>
              <a:ext uri="{FF2B5EF4-FFF2-40B4-BE49-F238E27FC236}">
                <a16:creationId xmlns="" xmlns:a16="http://schemas.microsoft.com/office/drawing/2014/main" id="{31A6C71D-2430-442A-9321-7273D23B0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9044" b="8646"/>
          <a:stretch/>
        </p:blipFill>
        <p:spPr>
          <a:xfrm>
            <a:off x="355141" y="658091"/>
            <a:ext cx="11379660" cy="54925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F99B11-F0DD-4397-ADEA-317ED3D6CE70}"/>
              </a:ext>
            </a:extLst>
          </p:cNvPr>
          <p:cNvSpPr txBox="1"/>
          <p:nvPr/>
        </p:nvSpPr>
        <p:spPr>
          <a:xfrm>
            <a:off x="-202177" y="1776317"/>
            <a:ext cx="8941416" cy="3989339"/>
          </a:xfrm>
          <a:prstGeom prst="rect">
            <a:avLst/>
          </a:prstGeom>
          <a:noFill/>
        </p:spPr>
        <p:txBody>
          <a:bodyPr wrap="square" lIns="83735" tIns="41867" rIns="83735" bIns="41867" rtlCol="0">
            <a:spAutoFit/>
          </a:bodyPr>
          <a:lstStyle/>
          <a:p>
            <a:pPr algn="ctr"/>
            <a:r>
              <a:rPr lang="bn-BD" sz="12687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2687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12687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বাই</a:t>
            </a:r>
            <a:r>
              <a:rPr lang="bn-BD" sz="12687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endParaRPr lang="en-US" sz="12687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76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7F2EB5-7BE4-42FB-94C1-8C3CE9B12937}"/>
              </a:ext>
            </a:extLst>
          </p:cNvPr>
          <p:cNvSpPr/>
          <p:nvPr/>
        </p:nvSpPr>
        <p:spPr>
          <a:xfrm>
            <a:off x="3623799" y="800823"/>
            <a:ext cx="7047604" cy="1564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35" tIns="41867" rIns="83735" bIns="41867" rtlCol="0" anchor="ctr"/>
          <a:lstStyle/>
          <a:p>
            <a:pPr algn="ctr"/>
            <a:r>
              <a:rPr lang="bn-BD" sz="10505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0505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D0F26E6-B20A-4A34-888F-41FC8F83F062}"/>
              </a:ext>
            </a:extLst>
          </p:cNvPr>
          <p:cNvSpPr/>
          <p:nvPr/>
        </p:nvSpPr>
        <p:spPr>
          <a:xfrm>
            <a:off x="203201" y="3222541"/>
            <a:ext cx="5382477" cy="2696164"/>
          </a:xfrm>
          <a:prstGeom prst="rect">
            <a:avLst/>
          </a:prstGeom>
        </p:spPr>
        <p:txBody>
          <a:bodyPr wrap="square" lIns="83735" tIns="41867" rIns="83735" bIns="41867">
            <a:spAutoFit/>
          </a:bodyPr>
          <a:lstStyle/>
          <a:p>
            <a:pPr algn="ctr"/>
            <a:r>
              <a:rPr lang="en-US" sz="4364" b="1" spc="45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4364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64" b="1" spc="45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ঢালী</a:t>
            </a:r>
            <a:endParaRPr lang="en-US" sz="4364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32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232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323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32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32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556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চরকাউয়া</a:t>
            </a:r>
            <a:r>
              <a:rPr lang="en-US" sz="3556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56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</a:t>
            </a:r>
            <a:r>
              <a:rPr lang="en-US" sz="3556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3556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556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556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556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63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263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3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263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263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263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2263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839E64-B947-43DB-8C50-C4F1E8E16BFD}"/>
              </a:ext>
            </a:extLst>
          </p:cNvPr>
          <p:cNvSpPr/>
          <p:nvPr/>
        </p:nvSpPr>
        <p:spPr>
          <a:xfrm>
            <a:off x="7282421" y="3780739"/>
            <a:ext cx="4422252" cy="2571451"/>
          </a:xfrm>
          <a:prstGeom prst="rect">
            <a:avLst/>
          </a:prstGeom>
        </p:spPr>
        <p:txBody>
          <a:bodyPr wrap="square" lIns="83735" tIns="41867" rIns="83735" bIns="41867">
            <a:spAutoFit/>
          </a:bodyPr>
          <a:lstStyle/>
          <a:p>
            <a:pPr algn="ctr"/>
            <a:r>
              <a:rPr lang="bn-BD" sz="3232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3232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তৃতীয়,  </a:t>
            </a:r>
            <a:r>
              <a:rPr lang="bn-IN" sz="3232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232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bn-BD" sz="3232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IN" sz="3232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32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32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32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32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32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32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l 3.png">
            <a:extLst>
              <a:ext uri="{FF2B5EF4-FFF2-40B4-BE49-F238E27FC236}">
                <a16:creationId xmlns:a16="http://schemas.microsoft.com/office/drawing/2014/main" xmlns="" id="{244A44BC-3474-46C6-85C8-084E3984D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9091" r="30909"/>
          <a:stretch>
            <a:fillRect/>
          </a:stretch>
        </p:blipFill>
        <p:spPr>
          <a:xfrm>
            <a:off x="5585678" y="2391686"/>
            <a:ext cx="1490133" cy="3455487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xmlns="" id="{349120D3-3768-48F1-946D-6C2A7A5373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bright="10000" contras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530" y="1345274"/>
            <a:ext cx="1937353" cy="22917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0" y="447477"/>
            <a:ext cx="2655737" cy="277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21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E1B4B8A-C793-4277-A157-634D3896CD3B}"/>
              </a:ext>
            </a:extLst>
          </p:cNvPr>
          <p:cNvSpPr/>
          <p:nvPr/>
        </p:nvSpPr>
        <p:spPr>
          <a:xfrm>
            <a:off x="-171116" y="2552471"/>
            <a:ext cx="12229484" cy="407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32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৭.১.১</a:t>
            </a:r>
            <a:r>
              <a:rPr lang="en-US" sz="3232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º</a:t>
            </a:r>
            <a:r>
              <a:rPr lang="bn-BD" sz="3232" dirty="0">
                <a:latin typeface="NikoshBAN" panose="02000000000000000000" pitchFamily="2" charset="0"/>
                <a:cs typeface="NikoshBAN" panose="02000000000000000000" pitchFamily="2" charset="0"/>
              </a:rPr>
              <a:t> এক হাজার পর্যন্ত যে কোনো দুইটি সংখ্যার মধ্যে  			কোনটি বড় এবং কোনটি ছোট তা তুলনা করতে পারবে।</a:t>
            </a:r>
          </a:p>
          <a:p>
            <a:pPr algn="ctr"/>
            <a:r>
              <a:rPr lang="bn-BD" sz="3232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৭.১.২</a:t>
            </a:r>
            <a:r>
              <a:rPr lang="en-US" sz="3232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º</a:t>
            </a:r>
            <a:r>
              <a:rPr lang="bn-BD" sz="3232" dirty="0">
                <a:latin typeface="NikoshBAN" panose="02000000000000000000" pitchFamily="2" charset="0"/>
                <a:cs typeface="NikoshBAN" panose="02000000000000000000" pitchFamily="2" charset="0"/>
              </a:rPr>
              <a:t> দশ হাজার পর্যন্ত যে কোনো দুইটি সংখ্যার মধ্যে 			কোনটি বড় এবং কোনটি ছোট তা নির্ণয় করতে পারবে।</a:t>
            </a:r>
          </a:p>
          <a:p>
            <a:pPr algn="ctr"/>
            <a:r>
              <a:rPr lang="bn-BD" sz="3232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৭.২.১</a:t>
            </a:r>
            <a:r>
              <a:rPr lang="en-US" sz="3232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º</a:t>
            </a:r>
            <a:r>
              <a:rPr lang="bn-BD" sz="3232" dirty="0">
                <a:latin typeface="NikoshBAN" panose="02000000000000000000" pitchFamily="2" charset="0"/>
                <a:cs typeface="NikoshBAN" panose="02000000000000000000" pitchFamily="2" charset="0"/>
              </a:rPr>
              <a:t> দশ হাজার পর্যন্ত যে কোনো দুইটি সংখ্যার বড় ছোট প্রকাশ করতে প্রতীক ( </a:t>
            </a:r>
            <a:r>
              <a:rPr lang="en-US" sz="3232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bn-BD" sz="323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32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bn-BD" sz="3232" dirty="0">
                <a:latin typeface="NikoshBAN" panose="02000000000000000000" pitchFamily="2" charset="0"/>
                <a:cs typeface="NikoshBAN" panose="02000000000000000000" pitchFamily="2" charset="0"/>
              </a:rPr>
              <a:t> )ব্যবহার করতে পারবে।</a:t>
            </a:r>
          </a:p>
        </p:txBody>
      </p:sp>
      <p:sp>
        <p:nvSpPr>
          <p:cNvPr id="21" name="Down Ribbon 1">
            <a:extLst>
              <a:ext uri="{FF2B5EF4-FFF2-40B4-BE49-F238E27FC236}">
                <a16:creationId xmlns:a16="http://schemas.microsoft.com/office/drawing/2014/main" xmlns="" id="{2BA4B57F-4405-4764-9CC6-639DD2119013}"/>
              </a:ext>
            </a:extLst>
          </p:cNvPr>
          <p:cNvSpPr/>
          <p:nvPr/>
        </p:nvSpPr>
        <p:spPr>
          <a:xfrm>
            <a:off x="2401454" y="490157"/>
            <a:ext cx="7657785" cy="1558511"/>
          </a:xfrm>
          <a:prstGeom prst="ribbon">
            <a:avLst>
              <a:gd name="adj1" fmla="val 24102"/>
              <a:gd name="adj2" fmla="val 53012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333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333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2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ird, sparrow&#10;&#10;Description automatically generated">
            <a:extLst>
              <a:ext uri="{FF2B5EF4-FFF2-40B4-BE49-F238E27FC236}">
                <a16:creationId xmlns:a16="http://schemas.microsoft.com/office/drawing/2014/main" xmlns="" id="{B0355548-8FDD-4D1E-8188-64F39A3B8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731142" y="1028661"/>
            <a:ext cx="2025707" cy="1483403"/>
          </a:xfrm>
          <a:prstGeom prst="rect">
            <a:avLst/>
          </a:prstGeom>
        </p:spPr>
      </p:pic>
      <p:pic>
        <p:nvPicPr>
          <p:cNvPr id="3" name="Picture 2" descr="A picture containing bird, gallinaceous bird, pigeon, sitting&#10;&#10;Description automatically generated">
            <a:extLst>
              <a:ext uri="{FF2B5EF4-FFF2-40B4-BE49-F238E27FC236}">
                <a16:creationId xmlns:a16="http://schemas.microsoft.com/office/drawing/2014/main" xmlns="" id="{757C8E2A-0578-442E-A77F-9BBF3BF41F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148032" y="911291"/>
            <a:ext cx="1571152" cy="1658516"/>
          </a:xfrm>
          <a:prstGeom prst="rect">
            <a:avLst/>
          </a:prstGeom>
        </p:spPr>
      </p:pic>
      <p:pic>
        <p:nvPicPr>
          <p:cNvPr id="4" name="Picture 3" descr="A picture containing bird, bird of prey, outdoor, eagle&#10;&#10;Description automatically generated">
            <a:extLst>
              <a:ext uri="{FF2B5EF4-FFF2-40B4-BE49-F238E27FC236}">
                <a16:creationId xmlns:a16="http://schemas.microsoft.com/office/drawing/2014/main" xmlns="" id="{B97CE5C1-303A-4461-85F2-B20A242BC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169119" y="610268"/>
            <a:ext cx="4387548" cy="1839700"/>
          </a:xfrm>
          <a:prstGeom prst="rect">
            <a:avLst/>
          </a:prstGeom>
        </p:spPr>
      </p:pic>
      <p:pic>
        <p:nvPicPr>
          <p:cNvPr id="5" name="Picture 4" descr="A picture containing bird, sparrow&#10;&#10;Description automatically generated">
            <a:extLst>
              <a:ext uri="{FF2B5EF4-FFF2-40B4-BE49-F238E27FC236}">
                <a16:creationId xmlns:a16="http://schemas.microsoft.com/office/drawing/2014/main" xmlns="" id="{8705368E-B292-4A84-864A-F1BABB80A6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785002" y="2896801"/>
            <a:ext cx="2025707" cy="1483403"/>
          </a:xfrm>
          <a:prstGeom prst="rect">
            <a:avLst/>
          </a:prstGeom>
        </p:spPr>
      </p:pic>
      <p:pic>
        <p:nvPicPr>
          <p:cNvPr id="6" name="Picture 5" descr="A picture containing bird, gallinaceous bird, pigeon, sitting&#10;&#10;Description automatically generated">
            <a:extLst>
              <a:ext uri="{FF2B5EF4-FFF2-40B4-BE49-F238E27FC236}">
                <a16:creationId xmlns:a16="http://schemas.microsoft.com/office/drawing/2014/main" xmlns="" id="{0C8615CB-01FA-4CBF-9939-9C02737CF6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139837" y="2896801"/>
            <a:ext cx="1571152" cy="1658516"/>
          </a:xfrm>
          <a:prstGeom prst="rect">
            <a:avLst/>
          </a:prstGeom>
        </p:spPr>
      </p:pic>
      <p:pic>
        <p:nvPicPr>
          <p:cNvPr id="7" name="Picture 6" descr="A picture containing bird, bird of prey, outdoor, eagle&#10;&#10;Description automatically generated">
            <a:extLst>
              <a:ext uri="{FF2B5EF4-FFF2-40B4-BE49-F238E27FC236}">
                <a16:creationId xmlns:a16="http://schemas.microsoft.com/office/drawing/2014/main" xmlns="" id="{F3E6FB5F-C2E9-481C-920F-D0E987105B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75660" y="2484264"/>
            <a:ext cx="4387548" cy="1839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7BE236-56F6-4390-B2CD-A98C248A171F}"/>
              </a:ext>
            </a:extLst>
          </p:cNvPr>
          <p:cNvSpPr txBox="1"/>
          <p:nvPr/>
        </p:nvSpPr>
        <p:spPr>
          <a:xfrm>
            <a:off x="8436014" y="3155035"/>
            <a:ext cx="975834" cy="1186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11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711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F7E63A-FB0C-4F64-B5A2-A409E9F2F92D}"/>
              </a:ext>
            </a:extLst>
          </p:cNvPr>
          <p:cNvSpPr txBox="1"/>
          <p:nvPr/>
        </p:nvSpPr>
        <p:spPr>
          <a:xfrm>
            <a:off x="4438979" y="3182693"/>
            <a:ext cx="975834" cy="1186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11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7111" dirty="0"/>
          </a:p>
        </p:txBody>
      </p:sp>
      <p:pic>
        <p:nvPicPr>
          <p:cNvPr id="10" name="Picture 9" descr="A picture containing bird, sparrow&#10;&#10;Description automatically generated">
            <a:extLst>
              <a:ext uri="{FF2B5EF4-FFF2-40B4-BE49-F238E27FC236}">
                <a16:creationId xmlns:a16="http://schemas.microsoft.com/office/drawing/2014/main" xmlns="" id="{B2048F24-1377-40D9-A2D5-E6359C735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335539" y="4757357"/>
            <a:ext cx="2025707" cy="1483403"/>
          </a:xfrm>
          <a:prstGeom prst="rect">
            <a:avLst/>
          </a:prstGeom>
        </p:spPr>
      </p:pic>
      <p:pic>
        <p:nvPicPr>
          <p:cNvPr id="11" name="Picture 10" descr="A picture containing bird, gallinaceous bird, pigeon, sitting&#10;&#10;Description automatically generated">
            <a:extLst>
              <a:ext uri="{FF2B5EF4-FFF2-40B4-BE49-F238E27FC236}">
                <a16:creationId xmlns:a16="http://schemas.microsoft.com/office/drawing/2014/main" xmlns="" id="{A076D4D1-F2B4-43E7-8FF5-D77FD026AC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310424" y="4757357"/>
            <a:ext cx="1571152" cy="1658516"/>
          </a:xfrm>
          <a:prstGeom prst="rect">
            <a:avLst/>
          </a:prstGeom>
        </p:spPr>
      </p:pic>
      <p:pic>
        <p:nvPicPr>
          <p:cNvPr id="12" name="Picture 11" descr="A picture containing bird, bird of prey, outdoor, eagle&#10;&#10;Description automatically generated">
            <a:extLst>
              <a:ext uri="{FF2B5EF4-FFF2-40B4-BE49-F238E27FC236}">
                <a16:creationId xmlns:a16="http://schemas.microsoft.com/office/drawing/2014/main" xmlns="" id="{6CD936FD-20A4-4141-B980-3C8D0ED0FB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793192" y="4323964"/>
            <a:ext cx="4387548" cy="1839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621598-67A9-4A5A-AA58-48092A27CF0C}"/>
              </a:ext>
            </a:extLst>
          </p:cNvPr>
          <p:cNvSpPr txBox="1"/>
          <p:nvPr/>
        </p:nvSpPr>
        <p:spPr>
          <a:xfrm rot="10800000">
            <a:off x="6708376" y="4993312"/>
            <a:ext cx="1185328" cy="1186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11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711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211B81-466F-4B6A-A897-AA5A0F45FB9A}"/>
              </a:ext>
            </a:extLst>
          </p:cNvPr>
          <p:cNvSpPr txBox="1"/>
          <p:nvPr/>
        </p:nvSpPr>
        <p:spPr>
          <a:xfrm rot="10800000">
            <a:off x="3307075" y="4993312"/>
            <a:ext cx="1185328" cy="1186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11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711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24E317-C378-4F8E-B511-9EC7B4DDA61F}"/>
              </a:ext>
            </a:extLst>
          </p:cNvPr>
          <p:cNvSpPr txBox="1"/>
          <p:nvPr/>
        </p:nvSpPr>
        <p:spPr>
          <a:xfrm>
            <a:off x="1343790" y="414252"/>
            <a:ext cx="6449402" cy="1178954"/>
          </a:xfrm>
          <a:prstGeom prst="rect">
            <a:avLst/>
          </a:prstGeom>
          <a:noFill/>
        </p:spPr>
        <p:txBody>
          <a:bodyPr wrap="square" lIns="83735" tIns="41867" rIns="83735" bIns="41867" rtlCol="0">
            <a:spAutoFit/>
          </a:bodyPr>
          <a:lstStyle/>
          <a:p>
            <a:pPr algn="ctr"/>
            <a:r>
              <a:rPr lang="bn-BD" sz="3556" dirty="0">
                <a:latin typeface="NikoshBAN" panose="02000000000000000000" pitchFamily="2" charset="0"/>
                <a:cs typeface="NikoshBAN" panose="02000000000000000000" pitchFamily="2" charset="0"/>
              </a:rPr>
              <a:t>পাখিগুলোর মধ্যে কী কোন সম্পর্ক আছে?</a:t>
            </a:r>
            <a:endParaRPr lang="en-US" sz="355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0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083EF2-B129-4634-9D30-F469A7E8C607}"/>
              </a:ext>
            </a:extLst>
          </p:cNvPr>
          <p:cNvSpPr txBox="1"/>
          <p:nvPr/>
        </p:nvSpPr>
        <p:spPr>
          <a:xfrm>
            <a:off x="661129" y="1408785"/>
            <a:ext cx="10399173" cy="838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49" dirty="0"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সংখ্যাটি বড় তা </a:t>
            </a:r>
            <a:r>
              <a:rPr lang="en-US" sz="4849" dirty="0" err="1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4849" dirty="0">
                <a:latin typeface="NikoshBAN" panose="02000000000000000000" pitchFamily="2" charset="0"/>
                <a:cs typeface="NikoshBAN" panose="02000000000000000000" pitchFamily="2" charset="0"/>
              </a:rPr>
              <a:t>র্নয় করঃ</a:t>
            </a:r>
            <a:endParaRPr lang="en-US" sz="484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F9A385-2558-4692-9F9D-8C40B78CB398}"/>
              </a:ext>
            </a:extLst>
          </p:cNvPr>
          <p:cNvSpPr txBox="1"/>
          <p:nvPr/>
        </p:nvSpPr>
        <p:spPr>
          <a:xfrm>
            <a:off x="715328" y="2611563"/>
            <a:ext cx="4802909" cy="307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79" dirty="0">
                <a:latin typeface="NikoshBAN" panose="02000000000000000000" pitchFamily="2" charset="0"/>
                <a:cs typeface="NikoshBAN" panose="02000000000000000000" pitchFamily="2" charset="0"/>
              </a:rPr>
              <a:t>২৩৪৫ এবং ৩৪৫৬</a:t>
            </a:r>
          </a:p>
          <a:p>
            <a:r>
              <a:rPr lang="bn-BD" sz="3879" dirty="0">
                <a:latin typeface="NikoshBAN" panose="02000000000000000000" pitchFamily="2" charset="0"/>
                <a:cs typeface="NikoshBAN" panose="02000000000000000000" pitchFamily="2" charset="0"/>
              </a:rPr>
              <a:t>৬৬৬৬ এবং ৭৭৭৭</a:t>
            </a:r>
          </a:p>
          <a:p>
            <a:r>
              <a:rPr lang="bn-BD" sz="3879" dirty="0">
                <a:latin typeface="NikoshBAN" panose="02000000000000000000" pitchFamily="2" charset="0"/>
                <a:cs typeface="NikoshBAN" panose="02000000000000000000" pitchFamily="2" charset="0"/>
              </a:rPr>
              <a:t>৫৪২০ এবং ৪৫২০</a:t>
            </a:r>
          </a:p>
          <a:p>
            <a:r>
              <a:rPr lang="bn-BD" sz="3879" dirty="0">
                <a:latin typeface="NikoshBAN" panose="02000000000000000000" pitchFamily="2" charset="0"/>
                <a:cs typeface="NikoshBAN" panose="02000000000000000000" pitchFamily="2" charset="0"/>
              </a:rPr>
              <a:t>৮৭৯২ এবং ৭৮৮৯</a:t>
            </a:r>
          </a:p>
          <a:p>
            <a:r>
              <a:rPr lang="bn-BD" sz="3879" dirty="0">
                <a:latin typeface="NikoshBAN" panose="02000000000000000000" pitchFamily="2" charset="0"/>
                <a:cs typeface="NikoshBAN" panose="02000000000000000000" pitchFamily="2" charset="0"/>
              </a:rPr>
              <a:t>৩৪২৩ এবং ৫২৩৫</a:t>
            </a:r>
            <a:endParaRPr lang="en-US" sz="387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CC7A76-9FBE-42DA-82C8-2AEEA06B469F}"/>
              </a:ext>
            </a:extLst>
          </p:cNvPr>
          <p:cNvSpPr txBox="1"/>
          <p:nvPr/>
        </p:nvSpPr>
        <p:spPr>
          <a:xfrm>
            <a:off x="5309223" y="2643007"/>
            <a:ext cx="3620571" cy="4405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63" dirty="0">
                <a:latin typeface="NikoshBAN" panose="02000000000000000000" pitchFamily="2" charset="0"/>
                <a:cs typeface="NikoshBAN" panose="02000000000000000000" pitchFamily="2" charset="0"/>
              </a:rPr>
              <a:t>২৩৪৫</a:t>
            </a:r>
            <a:r>
              <a:rPr lang="bn-BD" sz="2263" dirty="0">
                <a:latin typeface="NikoshBAN" panose="02000000000000000000" pitchFamily="2" charset="0"/>
                <a:cs typeface="NikoshBAN" panose="02000000000000000000" pitchFamily="2" charset="0"/>
              </a:rPr>
              <a:t> থেকে ৩৪৫</a:t>
            </a:r>
            <a:r>
              <a:rPr lang="en-US" sz="2263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263" dirty="0">
                <a:latin typeface="NikoshBAN" panose="02000000000000000000" pitchFamily="2" charset="0"/>
                <a:cs typeface="NikoshBAN" panose="02000000000000000000" pitchFamily="2" charset="0"/>
              </a:rPr>
              <a:t> বড়</a:t>
            </a:r>
            <a:endParaRPr lang="en-US" sz="2263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917FB1-4D3F-4B3A-867B-BD220B7C38FF}"/>
              </a:ext>
            </a:extLst>
          </p:cNvPr>
          <p:cNvSpPr txBox="1"/>
          <p:nvPr/>
        </p:nvSpPr>
        <p:spPr>
          <a:xfrm>
            <a:off x="5347865" y="3268781"/>
            <a:ext cx="3597652" cy="4405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63" dirty="0">
                <a:latin typeface="NikoshBAN" panose="02000000000000000000" pitchFamily="2" charset="0"/>
                <a:cs typeface="NikoshBAN" panose="02000000000000000000" pitchFamily="2" charset="0"/>
              </a:rPr>
              <a:t>৬৬৬৬</a:t>
            </a:r>
            <a:r>
              <a:rPr lang="bn-BD" sz="2263" dirty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2263" dirty="0">
                <a:latin typeface="NikoshBAN" panose="02000000000000000000" pitchFamily="2" charset="0"/>
                <a:cs typeface="NikoshBAN" panose="02000000000000000000" pitchFamily="2" charset="0"/>
              </a:rPr>
              <a:t>৭৭৭৭</a:t>
            </a:r>
            <a:r>
              <a:rPr lang="bn-BD" sz="2263" dirty="0">
                <a:latin typeface="NikoshBAN" panose="02000000000000000000" pitchFamily="2" charset="0"/>
                <a:cs typeface="NikoshBAN" panose="02000000000000000000" pitchFamily="2" charset="0"/>
              </a:rPr>
              <a:t> বড়</a:t>
            </a:r>
            <a:endParaRPr lang="en-US" sz="2263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87CDE9-6748-4BF9-B5F8-EF3D39CCB6FA}"/>
              </a:ext>
            </a:extLst>
          </p:cNvPr>
          <p:cNvSpPr txBox="1"/>
          <p:nvPr/>
        </p:nvSpPr>
        <p:spPr>
          <a:xfrm>
            <a:off x="5348941" y="3804584"/>
            <a:ext cx="3604436" cy="4405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63" dirty="0">
                <a:latin typeface="NikoshBAN" panose="02000000000000000000" pitchFamily="2" charset="0"/>
                <a:cs typeface="NikoshBAN" panose="02000000000000000000" pitchFamily="2" charset="0"/>
              </a:rPr>
              <a:t>৪৫২০</a:t>
            </a:r>
            <a:r>
              <a:rPr lang="bn-BD" sz="2263" dirty="0">
                <a:latin typeface="NikoshBAN" panose="02000000000000000000" pitchFamily="2" charset="0"/>
                <a:cs typeface="NikoshBAN" panose="02000000000000000000" pitchFamily="2" charset="0"/>
              </a:rPr>
              <a:t> থেকে</a:t>
            </a:r>
            <a:r>
              <a:rPr lang="en-US" sz="2263" dirty="0">
                <a:latin typeface="NikoshBAN" panose="02000000000000000000" pitchFamily="2" charset="0"/>
                <a:cs typeface="NikoshBAN" panose="02000000000000000000" pitchFamily="2" charset="0"/>
              </a:rPr>
              <a:t>৫৪২০</a:t>
            </a:r>
            <a:r>
              <a:rPr lang="bn-BD" sz="2263" dirty="0">
                <a:latin typeface="NikoshBAN" panose="02000000000000000000" pitchFamily="2" charset="0"/>
                <a:cs typeface="NikoshBAN" panose="02000000000000000000" pitchFamily="2" charset="0"/>
              </a:rPr>
              <a:t> বড়</a:t>
            </a:r>
            <a:endParaRPr lang="en-US" sz="2263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1AAAAB9-9A32-4A16-8353-5DB68A914FB3}"/>
              </a:ext>
            </a:extLst>
          </p:cNvPr>
          <p:cNvSpPr txBox="1"/>
          <p:nvPr/>
        </p:nvSpPr>
        <p:spPr>
          <a:xfrm>
            <a:off x="5269506" y="4989608"/>
            <a:ext cx="3817503" cy="4405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63" dirty="0">
                <a:latin typeface="NikoshBAN" panose="02000000000000000000" pitchFamily="2" charset="0"/>
                <a:cs typeface="NikoshBAN" panose="02000000000000000000" pitchFamily="2" charset="0"/>
              </a:rPr>
              <a:t>৩৪২৩</a:t>
            </a:r>
            <a:r>
              <a:rPr lang="bn-BD" sz="2263" dirty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26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63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263" dirty="0">
                <a:latin typeface="NikoshBAN" panose="02000000000000000000" pitchFamily="2" charset="0"/>
                <a:cs typeface="NikoshBAN" panose="02000000000000000000" pitchFamily="2" charset="0"/>
              </a:rPr>
              <a:t>২৩৫</a:t>
            </a:r>
            <a:r>
              <a:rPr lang="bn-BD" sz="2263" dirty="0">
                <a:latin typeface="NikoshBAN" panose="02000000000000000000" pitchFamily="2" charset="0"/>
                <a:cs typeface="NikoshBAN" panose="02000000000000000000" pitchFamily="2" charset="0"/>
              </a:rPr>
              <a:t> বড়</a:t>
            </a:r>
            <a:endParaRPr lang="en-US" sz="2263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450372-6981-43B0-8BED-2ADB5BE9ECF8}"/>
              </a:ext>
            </a:extLst>
          </p:cNvPr>
          <p:cNvSpPr txBox="1"/>
          <p:nvPr/>
        </p:nvSpPr>
        <p:spPr>
          <a:xfrm>
            <a:off x="5285476" y="4441502"/>
            <a:ext cx="3730788" cy="4405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63" dirty="0">
                <a:latin typeface="NikoshBAN" panose="02000000000000000000" pitchFamily="2" charset="0"/>
                <a:cs typeface="NikoshBAN" panose="02000000000000000000" pitchFamily="2" charset="0"/>
              </a:rPr>
              <a:t>৭৮৮৯</a:t>
            </a:r>
            <a:r>
              <a:rPr lang="bn-BD" sz="2263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2263" dirty="0">
                <a:latin typeface="NikoshBAN" panose="02000000000000000000" pitchFamily="2" charset="0"/>
                <a:cs typeface="NikoshBAN" panose="02000000000000000000" pitchFamily="2" charset="0"/>
              </a:rPr>
              <a:t>৮৭৯২</a:t>
            </a:r>
            <a:r>
              <a:rPr lang="bn-BD" sz="2263" dirty="0">
                <a:latin typeface="NikoshBAN" panose="02000000000000000000" pitchFamily="2" charset="0"/>
                <a:cs typeface="NikoshBAN" panose="02000000000000000000" pitchFamily="2" charset="0"/>
              </a:rPr>
              <a:t> বড়</a:t>
            </a:r>
            <a:endParaRPr lang="en-US" sz="2263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C7125A-28E8-4928-945D-3CCE20E7DF68}"/>
              </a:ext>
            </a:extLst>
          </p:cNvPr>
          <p:cNvSpPr txBox="1"/>
          <p:nvPr/>
        </p:nvSpPr>
        <p:spPr>
          <a:xfrm>
            <a:off x="3737195" y="520858"/>
            <a:ext cx="551083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33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33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9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E641D0-8A35-4438-8CFD-395A87D1EFEC}"/>
              </a:ext>
            </a:extLst>
          </p:cNvPr>
          <p:cNvSpPr txBox="1"/>
          <p:nvPr/>
        </p:nvSpPr>
        <p:spPr>
          <a:xfrm>
            <a:off x="767886" y="506765"/>
            <a:ext cx="10156378" cy="233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49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49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সংখ্যার </a:t>
            </a:r>
            <a:r>
              <a:rPr lang="en-US" sz="4849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49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49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49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49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 চিহ্ন </a:t>
            </a:r>
            <a:r>
              <a:rPr lang="en-US" sz="4849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49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49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3F9A5C-E475-431A-8D6B-7B31BF318B64}"/>
              </a:ext>
            </a:extLst>
          </p:cNvPr>
          <p:cNvSpPr txBox="1"/>
          <p:nvPr/>
        </p:nvSpPr>
        <p:spPr>
          <a:xfrm>
            <a:off x="767886" y="4239259"/>
            <a:ext cx="11138626" cy="30772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49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৪৫২০</a:t>
            </a:r>
            <a:r>
              <a:rPr lang="bn-BD" sz="4849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49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4849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৫৪২০</a:t>
            </a:r>
            <a:r>
              <a:rPr lang="bn-BD" sz="4849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49" dirty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            ৫৪২০ &gt; ৪৫২০ </a:t>
            </a:r>
          </a:p>
          <a:p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৫৪০০ </a:t>
            </a:r>
            <a:r>
              <a:rPr lang="en-US" sz="4849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 ৩৬৮০ ছোট          ৩৬৮০</a:t>
            </a:r>
            <a:r>
              <a:rPr lang="bn-BD" sz="484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&lt; ৫৪০০ </a:t>
            </a:r>
            <a:endParaRPr lang="en-US" sz="4849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EA9AA3F-BC29-46AB-ADC9-5A164DCBD440}"/>
              </a:ext>
            </a:extLst>
          </p:cNvPr>
          <p:cNvSpPr txBox="1"/>
          <p:nvPr/>
        </p:nvSpPr>
        <p:spPr>
          <a:xfrm>
            <a:off x="1336028" y="2462298"/>
            <a:ext cx="663374" cy="1087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465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6465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077CCBA-9E03-4B05-8999-71C2440D85E7}"/>
              </a:ext>
            </a:extLst>
          </p:cNvPr>
          <p:cNvSpPr txBox="1"/>
          <p:nvPr/>
        </p:nvSpPr>
        <p:spPr>
          <a:xfrm>
            <a:off x="7500177" y="2548260"/>
            <a:ext cx="715645" cy="1087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465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6465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420666-4BB5-400A-BF58-E69FD1B840AF}"/>
              </a:ext>
            </a:extLst>
          </p:cNvPr>
          <p:cNvSpPr txBox="1"/>
          <p:nvPr/>
        </p:nvSpPr>
        <p:spPr>
          <a:xfrm>
            <a:off x="2415742" y="2608262"/>
            <a:ext cx="2442096" cy="1584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49" dirty="0">
                <a:latin typeface="NikoshBAN" panose="02000000000000000000" pitchFamily="2" charset="0"/>
                <a:cs typeface="NikoshBAN" panose="02000000000000000000" pitchFamily="2" charset="0"/>
              </a:rPr>
              <a:t> বড় </a:t>
            </a:r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4849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FAD58C4-8EBC-4F05-8B31-5CEDE8464358}"/>
              </a:ext>
            </a:extLst>
          </p:cNvPr>
          <p:cNvSpPr txBox="1"/>
          <p:nvPr/>
        </p:nvSpPr>
        <p:spPr>
          <a:xfrm>
            <a:off x="8676664" y="2686473"/>
            <a:ext cx="2190865" cy="1733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333" dirty="0"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en-US" sz="5333" dirty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5333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BF7EF7A-4E61-4308-A6CF-4C84C0565A65}"/>
              </a:ext>
            </a:extLst>
          </p:cNvPr>
          <p:cNvSpPr/>
          <p:nvPr/>
        </p:nvSpPr>
        <p:spPr>
          <a:xfrm>
            <a:off x="1063764" y="2462299"/>
            <a:ext cx="1060299" cy="10694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5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730FD60-9BD7-4B8B-9043-BF6DA6D17E07}"/>
              </a:ext>
            </a:extLst>
          </p:cNvPr>
          <p:cNvSpPr/>
          <p:nvPr/>
        </p:nvSpPr>
        <p:spPr>
          <a:xfrm>
            <a:off x="7334163" y="2609189"/>
            <a:ext cx="1060299" cy="10694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5"/>
          </a:p>
        </p:txBody>
      </p:sp>
    </p:spTree>
    <p:extLst>
      <p:ext uri="{BB962C8B-B14F-4D97-AF65-F5344CB8AC3E}">
        <p14:creationId xmlns:p14="http://schemas.microsoft.com/office/powerpoint/2010/main" val="1157056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2" grpId="0"/>
      <p:bldP spid="14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588A2F8-DB70-47AE-85FF-63456D13DCE0}"/>
              </a:ext>
            </a:extLst>
          </p:cNvPr>
          <p:cNvGrpSpPr/>
          <p:nvPr/>
        </p:nvGrpSpPr>
        <p:grpSpPr>
          <a:xfrm>
            <a:off x="385051" y="4182687"/>
            <a:ext cx="6976334" cy="838563"/>
            <a:chOff x="508526" y="4637407"/>
            <a:chExt cx="8633213" cy="10377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BA6C04F-1B7D-4334-A624-83CDD62FECFA}"/>
                </a:ext>
              </a:extLst>
            </p:cNvPr>
            <p:cNvSpPr txBox="1"/>
            <p:nvPr/>
          </p:nvSpPr>
          <p:spPr>
            <a:xfrm>
              <a:off x="508526" y="4637407"/>
              <a:ext cx="8633213" cy="10377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4849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১৫০০                         ১৪৯৯</a:t>
              </a:r>
              <a:endParaRPr lang="en-US" sz="36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1C4FA59-7A46-4160-9A38-05F32D6650E8}"/>
                </a:ext>
              </a:extLst>
            </p:cNvPr>
            <p:cNvSpPr/>
            <p:nvPr/>
          </p:nvSpPr>
          <p:spPr>
            <a:xfrm>
              <a:off x="3053567" y="4809601"/>
              <a:ext cx="1494063" cy="54443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5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40BF21D-F9A8-4594-9363-4CCF29DE06AE}"/>
              </a:ext>
            </a:extLst>
          </p:cNvPr>
          <p:cNvGrpSpPr/>
          <p:nvPr/>
        </p:nvGrpSpPr>
        <p:grpSpPr>
          <a:xfrm>
            <a:off x="370936" y="474452"/>
            <a:ext cx="6901132" cy="838563"/>
            <a:chOff x="298906" y="-12894"/>
            <a:chExt cx="11269768" cy="14566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3FD2478D-2968-401C-A552-54E275519BFD}"/>
                </a:ext>
              </a:extLst>
            </p:cNvPr>
            <p:cNvSpPr txBox="1"/>
            <p:nvPr/>
          </p:nvSpPr>
          <p:spPr>
            <a:xfrm>
              <a:off x="298906" y="-12894"/>
              <a:ext cx="11269768" cy="14566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4849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১০০   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৯৯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</a:t>
              </a:r>
              <a:endParaRPr lang="en-US" sz="36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CB8D835-34D6-479C-9838-F618F711FE7B}"/>
                </a:ext>
              </a:extLst>
            </p:cNvPr>
            <p:cNvSpPr/>
            <p:nvPr/>
          </p:nvSpPr>
          <p:spPr>
            <a:xfrm>
              <a:off x="3355829" y="496602"/>
              <a:ext cx="1414896" cy="71198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5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81DD69-6ECD-4E19-843D-4934CD32AE1B}"/>
              </a:ext>
            </a:extLst>
          </p:cNvPr>
          <p:cNvSpPr txBox="1"/>
          <p:nvPr/>
        </p:nvSpPr>
        <p:spPr>
          <a:xfrm>
            <a:off x="2158389" y="612474"/>
            <a:ext cx="975834" cy="838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4849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063066-31D6-48DD-9D39-EA286E57AEED}"/>
              </a:ext>
            </a:extLst>
          </p:cNvPr>
          <p:cNvSpPr txBox="1"/>
          <p:nvPr/>
        </p:nvSpPr>
        <p:spPr>
          <a:xfrm>
            <a:off x="2448594" y="4091018"/>
            <a:ext cx="975834" cy="838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49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4849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3B9790B-37A1-43CA-B83D-05FA8C8A08DF}"/>
              </a:ext>
            </a:extLst>
          </p:cNvPr>
          <p:cNvGrpSpPr/>
          <p:nvPr/>
        </p:nvGrpSpPr>
        <p:grpSpPr>
          <a:xfrm>
            <a:off x="548953" y="3189617"/>
            <a:ext cx="6976335" cy="646331"/>
            <a:chOff x="786081" y="3711256"/>
            <a:chExt cx="8633214" cy="10179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E9ADE8E-BA7D-4184-8D0F-C20FD1E4D578}"/>
                </a:ext>
              </a:extLst>
            </p:cNvPr>
            <p:cNvSpPr txBox="1"/>
            <p:nvPr/>
          </p:nvSpPr>
          <p:spPr>
            <a:xfrm>
              <a:off x="786081" y="3711256"/>
              <a:ext cx="8633214" cy="10179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৮২৭২     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৮২৭৯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36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5AB0EED-9A8D-4DB5-A3E0-2A6C07644AC7}"/>
                </a:ext>
              </a:extLst>
            </p:cNvPr>
            <p:cNvSpPr/>
            <p:nvPr/>
          </p:nvSpPr>
          <p:spPr>
            <a:xfrm>
              <a:off x="2978842" y="3974799"/>
              <a:ext cx="1483385" cy="58219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5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2597BC-C03B-4990-B5AB-517A6E761480}"/>
              </a:ext>
            </a:extLst>
          </p:cNvPr>
          <p:cNvSpPr txBox="1"/>
          <p:nvPr/>
        </p:nvSpPr>
        <p:spPr>
          <a:xfrm>
            <a:off x="2467154" y="3087769"/>
            <a:ext cx="862642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3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5333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18DE4D6-B7E3-4096-A02B-5FE4AB2E8CBC}"/>
              </a:ext>
            </a:extLst>
          </p:cNvPr>
          <p:cNvGrpSpPr/>
          <p:nvPr/>
        </p:nvGrpSpPr>
        <p:grpSpPr>
          <a:xfrm>
            <a:off x="422695" y="1923691"/>
            <a:ext cx="7134045" cy="838563"/>
            <a:chOff x="520448" y="2084297"/>
            <a:chExt cx="9842798" cy="10377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14BABACA-74C1-4614-86E5-EACB60E6A130}"/>
                </a:ext>
              </a:extLst>
            </p:cNvPr>
            <p:cNvSpPr txBox="1"/>
            <p:nvPr/>
          </p:nvSpPr>
          <p:spPr>
            <a:xfrm>
              <a:off x="520448" y="2084297"/>
              <a:ext cx="9842798" cy="103772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4849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১৯৯      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২০০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4442D7F-77A5-4300-AE6B-22202CBF0F15}"/>
                </a:ext>
              </a:extLst>
            </p:cNvPr>
            <p:cNvSpPr/>
            <p:nvPr/>
          </p:nvSpPr>
          <p:spPr>
            <a:xfrm>
              <a:off x="3230128" y="2324792"/>
              <a:ext cx="1539266" cy="6028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5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EDC9C5-5F62-4207-97B3-6D4BA6CEF4F4}"/>
              </a:ext>
            </a:extLst>
          </p:cNvPr>
          <p:cNvSpPr txBox="1"/>
          <p:nvPr/>
        </p:nvSpPr>
        <p:spPr>
          <a:xfrm>
            <a:off x="2411561" y="1941409"/>
            <a:ext cx="975834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3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5333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3D39882-63FF-44D5-A312-94BD47A1438C}"/>
              </a:ext>
            </a:extLst>
          </p:cNvPr>
          <p:cNvGrpSpPr/>
          <p:nvPr/>
        </p:nvGrpSpPr>
        <p:grpSpPr>
          <a:xfrm>
            <a:off x="497192" y="5250128"/>
            <a:ext cx="6976335" cy="646332"/>
            <a:chOff x="476498" y="5926336"/>
            <a:chExt cx="8633214" cy="7998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F4C774A-86F1-4AA6-9CAE-B9AA783399F1}"/>
                </a:ext>
              </a:extLst>
            </p:cNvPr>
            <p:cNvSpPr txBox="1"/>
            <p:nvPr/>
          </p:nvSpPr>
          <p:spPr>
            <a:xfrm>
              <a:off x="476498" y="5926336"/>
              <a:ext cx="8633214" cy="799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৯৯৯৯                       ১০০০০</a:t>
              </a:r>
              <a:endParaRPr lang="en-US" sz="36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C7D5CAC-CE1C-4FEA-99D0-D599501C1CD0}"/>
                </a:ext>
              </a:extLst>
            </p:cNvPr>
            <p:cNvSpPr/>
            <p:nvPr/>
          </p:nvSpPr>
          <p:spPr>
            <a:xfrm>
              <a:off x="2797365" y="6012088"/>
              <a:ext cx="1696890" cy="5802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5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D2E79C-634D-43AE-8076-834F389FEDD4}"/>
              </a:ext>
            </a:extLst>
          </p:cNvPr>
          <p:cNvSpPr txBox="1"/>
          <p:nvPr/>
        </p:nvSpPr>
        <p:spPr>
          <a:xfrm>
            <a:off x="2613804" y="5074081"/>
            <a:ext cx="759124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3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5333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6F5D72B-B16E-4519-9A1B-7515DDCF5F12}"/>
              </a:ext>
            </a:extLst>
          </p:cNvPr>
          <p:cNvGrpSpPr/>
          <p:nvPr/>
        </p:nvGrpSpPr>
        <p:grpSpPr>
          <a:xfrm>
            <a:off x="7625751" y="164062"/>
            <a:ext cx="4327848" cy="1754326"/>
            <a:chOff x="9436866" y="-632143"/>
            <a:chExt cx="5355712" cy="2170978"/>
          </a:xfrm>
          <a:blipFill>
            <a:blip r:embed="rId3"/>
            <a:tile tx="0" ty="0" sx="100000" sy="100000" flip="none" algn="tl"/>
          </a:blipFill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A060669-8672-4037-AA77-493BC00C40E8}"/>
                </a:ext>
              </a:extLst>
            </p:cNvPr>
            <p:cNvSpPr txBox="1"/>
            <p:nvPr/>
          </p:nvSpPr>
          <p:spPr>
            <a:xfrm>
              <a:off x="9490241" y="-632143"/>
              <a:ext cx="5302337" cy="217097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সংখ্যার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তুলনা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ক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রে খালি ঘরে      বা</a:t>
              </a: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লিখি।</a:t>
              </a:r>
              <a:endParaRPr lang="en-US" sz="3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8962E56-83FC-4D82-995D-46A476A7EBEE}"/>
                </a:ext>
              </a:extLst>
            </p:cNvPr>
            <p:cNvSpPr txBox="1"/>
            <p:nvPr/>
          </p:nvSpPr>
          <p:spPr>
            <a:xfrm>
              <a:off x="9436866" y="712732"/>
              <a:ext cx="800638" cy="7236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&lt;</a:t>
              </a:r>
              <a:endParaRPr lang="en-US" sz="32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55153FC-65C5-4910-B789-71DABB106254}"/>
                </a:ext>
              </a:extLst>
            </p:cNvPr>
            <p:cNvSpPr txBox="1"/>
            <p:nvPr/>
          </p:nvSpPr>
          <p:spPr>
            <a:xfrm>
              <a:off x="12084313" y="-45204"/>
              <a:ext cx="757938" cy="79983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&gt;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370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AF836B0-D66F-4068-A78D-6300A68837E3}"/>
              </a:ext>
            </a:extLst>
          </p:cNvPr>
          <p:cNvGrpSpPr/>
          <p:nvPr/>
        </p:nvGrpSpPr>
        <p:grpSpPr>
          <a:xfrm>
            <a:off x="4827008" y="899337"/>
            <a:ext cx="6976335" cy="589713"/>
            <a:chOff x="455149" y="3194982"/>
            <a:chExt cx="8633214" cy="72977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76C8166-D40A-454A-B7D6-6D28B5F3E149}"/>
                </a:ext>
              </a:extLst>
            </p:cNvPr>
            <p:cNvSpPr txBox="1"/>
            <p:nvPr/>
          </p:nvSpPr>
          <p:spPr>
            <a:xfrm>
              <a:off x="455149" y="3194982"/>
              <a:ext cx="8633214" cy="7297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3232" dirty="0">
                  <a:latin typeface="NikoshBAN" panose="02000000000000000000" pitchFamily="2" charset="0"/>
                  <a:cs typeface="NikoshBAN" panose="02000000000000000000" pitchFamily="2" charset="0"/>
                </a:rPr>
                <a:t>২৫৮৫                           ২৫৮৬</a:t>
              </a:r>
              <a:endParaRPr lang="en-US" sz="3232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95EDB1A-8D8D-445F-AF9E-681D3F1565F1}"/>
                </a:ext>
              </a:extLst>
            </p:cNvPr>
            <p:cNvSpPr/>
            <p:nvPr/>
          </p:nvSpPr>
          <p:spPr>
            <a:xfrm>
              <a:off x="3437877" y="3201392"/>
              <a:ext cx="1872270" cy="6431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5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992B6C9-93C1-4AAA-A68F-76DEF40992CC}"/>
              </a:ext>
            </a:extLst>
          </p:cNvPr>
          <p:cNvGrpSpPr/>
          <p:nvPr/>
        </p:nvGrpSpPr>
        <p:grpSpPr>
          <a:xfrm>
            <a:off x="4795896" y="1961546"/>
            <a:ext cx="6976335" cy="589713"/>
            <a:chOff x="4271775" y="2278777"/>
            <a:chExt cx="8633214" cy="72977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F806D07-4BA5-4CFD-A1BB-0668175824DD}"/>
                </a:ext>
              </a:extLst>
            </p:cNvPr>
            <p:cNvSpPr txBox="1"/>
            <p:nvPr/>
          </p:nvSpPr>
          <p:spPr>
            <a:xfrm>
              <a:off x="4271775" y="2278777"/>
              <a:ext cx="8633214" cy="7297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3232" dirty="0">
                  <a:latin typeface="NikoshBAN" panose="02000000000000000000" pitchFamily="2" charset="0"/>
                  <a:cs typeface="NikoshBAN" panose="02000000000000000000" pitchFamily="2" charset="0"/>
                </a:rPr>
                <a:t>৬৬৬                             ৭৭৭</a:t>
              </a:r>
              <a:endParaRPr lang="en-US" sz="3232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EF09B6D-026D-4241-B9AB-6F135737638C}"/>
                </a:ext>
              </a:extLst>
            </p:cNvPr>
            <p:cNvSpPr/>
            <p:nvPr/>
          </p:nvSpPr>
          <p:spPr>
            <a:xfrm>
              <a:off x="7254502" y="2307652"/>
              <a:ext cx="1872272" cy="6729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5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D2FB9DD-F0D9-4F68-A62A-A916D1F844FC}"/>
              </a:ext>
            </a:extLst>
          </p:cNvPr>
          <p:cNvGrpSpPr/>
          <p:nvPr/>
        </p:nvGrpSpPr>
        <p:grpSpPr>
          <a:xfrm>
            <a:off x="4795896" y="2973654"/>
            <a:ext cx="6976335" cy="589713"/>
            <a:chOff x="455149" y="3194982"/>
            <a:chExt cx="8633214" cy="72977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EA6DF82-B0A7-41A8-9C7D-0EAF158FA6EB}"/>
                </a:ext>
              </a:extLst>
            </p:cNvPr>
            <p:cNvSpPr txBox="1"/>
            <p:nvPr/>
          </p:nvSpPr>
          <p:spPr>
            <a:xfrm>
              <a:off x="455149" y="3194982"/>
              <a:ext cx="8633214" cy="7297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3232" dirty="0">
                  <a:latin typeface="NikoshBAN" panose="02000000000000000000" pitchFamily="2" charset="0"/>
                  <a:cs typeface="NikoshBAN" panose="02000000000000000000" pitchFamily="2" charset="0"/>
                </a:rPr>
                <a:t>৭১০৯                            ৭০৯৯</a:t>
              </a:r>
              <a:endParaRPr lang="en-US" sz="3232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407ECCB-F256-43AF-9FE2-9ACFAA6C9747}"/>
                </a:ext>
              </a:extLst>
            </p:cNvPr>
            <p:cNvSpPr/>
            <p:nvPr/>
          </p:nvSpPr>
          <p:spPr>
            <a:xfrm>
              <a:off x="3481347" y="3269993"/>
              <a:ext cx="1862595" cy="61601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5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5860AC1-2B51-41A0-97E5-8D5D15D53252}"/>
              </a:ext>
            </a:extLst>
          </p:cNvPr>
          <p:cNvGrpSpPr/>
          <p:nvPr/>
        </p:nvGrpSpPr>
        <p:grpSpPr>
          <a:xfrm>
            <a:off x="4803674" y="4000360"/>
            <a:ext cx="6976335" cy="589713"/>
            <a:chOff x="455149" y="3194982"/>
            <a:chExt cx="8633214" cy="72977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FAD66D2-9F8C-408B-BF97-0880153BA479}"/>
                </a:ext>
              </a:extLst>
            </p:cNvPr>
            <p:cNvSpPr txBox="1"/>
            <p:nvPr/>
          </p:nvSpPr>
          <p:spPr>
            <a:xfrm>
              <a:off x="455149" y="3194982"/>
              <a:ext cx="8633214" cy="7297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3232" dirty="0">
                  <a:latin typeface="NikoshBAN" panose="02000000000000000000" pitchFamily="2" charset="0"/>
                  <a:cs typeface="NikoshBAN" panose="02000000000000000000" pitchFamily="2" charset="0"/>
                </a:rPr>
                <a:t>৪৫৫০                            ৪৫০৫</a:t>
              </a:r>
              <a:endParaRPr lang="en-US" sz="3232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8D9E69E-A379-4758-9E98-7C8E399790F0}"/>
                </a:ext>
              </a:extLst>
            </p:cNvPr>
            <p:cNvSpPr/>
            <p:nvPr/>
          </p:nvSpPr>
          <p:spPr>
            <a:xfrm>
              <a:off x="3481347" y="3201392"/>
              <a:ext cx="1963554" cy="65572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5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0577B00-5E09-4058-A9C6-7161F0BA4C00}"/>
              </a:ext>
            </a:extLst>
          </p:cNvPr>
          <p:cNvGrpSpPr/>
          <p:nvPr/>
        </p:nvGrpSpPr>
        <p:grpSpPr>
          <a:xfrm>
            <a:off x="4795896" y="5151559"/>
            <a:ext cx="6976335" cy="589713"/>
            <a:chOff x="455149" y="3194982"/>
            <a:chExt cx="8633214" cy="72977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B8DE751-5A27-48C6-B679-488425528423}"/>
                </a:ext>
              </a:extLst>
            </p:cNvPr>
            <p:cNvSpPr txBox="1"/>
            <p:nvPr/>
          </p:nvSpPr>
          <p:spPr>
            <a:xfrm>
              <a:off x="455149" y="3194982"/>
              <a:ext cx="8633214" cy="7297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3232" dirty="0">
                  <a:latin typeface="NikoshBAN" panose="02000000000000000000" pitchFamily="2" charset="0"/>
                  <a:cs typeface="NikoshBAN" panose="02000000000000000000" pitchFamily="2" charset="0"/>
                </a:rPr>
                <a:t>৮৯০০                            ৮৮৯৯</a:t>
              </a:r>
              <a:endParaRPr lang="en-US" sz="3232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60D6726-F07C-4803-8BE0-B678A179F164}"/>
                </a:ext>
              </a:extLst>
            </p:cNvPr>
            <p:cNvSpPr/>
            <p:nvPr/>
          </p:nvSpPr>
          <p:spPr>
            <a:xfrm>
              <a:off x="3437877" y="3201392"/>
              <a:ext cx="2045526" cy="67490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5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5FE394-55F7-4340-B84C-B7C24AF81C59}"/>
              </a:ext>
            </a:extLst>
          </p:cNvPr>
          <p:cNvSpPr txBox="1"/>
          <p:nvPr/>
        </p:nvSpPr>
        <p:spPr>
          <a:xfrm>
            <a:off x="7536834" y="2838414"/>
            <a:ext cx="855615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3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5333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8D57B7-7502-45F1-B570-9FB35AFFACFE}"/>
              </a:ext>
            </a:extLst>
          </p:cNvPr>
          <p:cNvSpPr txBox="1"/>
          <p:nvPr/>
        </p:nvSpPr>
        <p:spPr>
          <a:xfrm>
            <a:off x="7676837" y="3796104"/>
            <a:ext cx="855615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3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5333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2042CC-D41C-48A1-A36B-281D33F6972F}"/>
              </a:ext>
            </a:extLst>
          </p:cNvPr>
          <p:cNvSpPr txBox="1"/>
          <p:nvPr/>
        </p:nvSpPr>
        <p:spPr>
          <a:xfrm>
            <a:off x="7669060" y="4991372"/>
            <a:ext cx="855615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3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5333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806C595-7AEC-4C16-9EBA-4B94140E914E}"/>
              </a:ext>
            </a:extLst>
          </p:cNvPr>
          <p:cNvSpPr txBox="1"/>
          <p:nvPr/>
        </p:nvSpPr>
        <p:spPr>
          <a:xfrm>
            <a:off x="7739061" y="655418"/>
            <a:ext cx="855615" cy="9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18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5818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FA77E2-2C64-4B8E-BC04-00E9D70C67FB}"/>
              </a:ext>
            </a:extLst>
          </p:cNvPr>
          <p:cNvSpPr txBox="1"/>
          <p:nvPr/>
        </p:nvSpPr>
        <p:spPr>
          <a:xfrm>
            <a:off x="7739061" y="1793203"/>
            <a:ext cx="855615" cy="9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18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5818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0888135-BAA6-4198-81AD-6658572AD230}"/>
              </a:ext>
            </a:extLst>
          </p:cNvPr>
          <p:cNvGrpSpPr/>
          <p:nvPr/>
        </p:nvGrpSpPr>
        <p:grpSpPr>
          <a:xfrm>
            <a:off x="407042" y="2704505"/>
            <a:ext cx="4007300" cy="3077253"/>
            <a:chOff x="9673417" y="1492219"/>
            <a:chExt cx="4959034" cy="3808101"/>
          </a:xfrm>
          <a:blipFill>
            <a:blip r:embed="rId3"/>
            <a:tile tx="0" ty="0" sx="100000" sy="100000" flip="none" algn="tl"/>
          </a:blipFill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6038F36-AF40-4D92-B48D-E5F21DBD3AB2}"/>
                </a:ext>
              </a:extLst>
            </p:cNvPr>
            <p:cNvSpPr txBox="1"/>
            <p:nvPr/>
          </p:nvSpPr>
          <p:spPr>
            <a:xfrm>
              <a:off x="9673417" y="1492219"/>
              <a:ext cx="4959034" cy="380810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849" dirty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সংখ্যার </a:t>
              </a:r>
              <a:r>
                <a:rPr lang="en-US" sz="4849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তুলনা</a:t>
              </a:r>
              <a:r>
                <a:rPr lang="en-US" sz="4849" dirty="0">
                  <a:latin typeface="NikoshBAN" panose="02000000000000000000" pitchFamily="2" charset="0"/>
                  <a:cs typeface="NikoshBAN" panose="02000000000000000000" pitchFamily="2" charset="0"/>
                </a:rPr>
                <a:t> ক</a:t>
              </a:r>
              <a:r>
                <a:rPr lang="bn-BD" sz="4849" dirty="0">
                  <a:latin typeface="NikoshBAN" panose="02000000000000000000" pitchFamily="2" charset="0"/>
                  <a:cs typeface="NikoshBAN" panose="02000000000000000000" pitchFamily="2" charset="0"/>
                </a:rPr>
                <a:t>রে খালি ঘরে  </a:t>
              </a:r>
              <a:r>
                <a:rPr lang="en-US" sz="4849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49" dirty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</a:p>
            <a:p>
              <a:r>
                <a:rPr lang="en-US" sz="4849" dirty="0">
                  <a:latin typeface="NikoshBAN" panose="02000000000000000000" pitchFamily="2" charset="0"/>
                  <a:cs typeface="NikoshBAN" panose="02000000000000000000" pitchFamily="2" charset="0"/>
                </a:rPr>
                <a:t> চিহ্ন</a:t>
              </a:r>
              <a:r>
                <a:rPr lang="bn-BD" sz="4849" dirty="0">
                  <a:latin typeface="NikoshBAN" panose="02000000000000000000" pitchFamily="2" charset="0"/>
                  <a:cs typeface="NikoshBAN" panose="02000000000000000000" pitchFamily="2" charset="0"/>
                </a:rPr>
                <a:t> লেখঃ</a:t>
              </a:r>
              <a:endParaRPr lang="en-US" sz="4849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4DD1921-75A3-4820-9E02-00E4E63EA91F}"/>
                </a:ext>
              </a:extLst>
            </p:cNvPr>
            <p:cNvSpPr txBox="1"/>
            <p:nvPr/>
          </p:nvSpPr>
          <p:spPr>
            <a:xfrm>
              <a:off x="13091888" y="3187438"/>
              <a:ext cx="853293" cy="122220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5818" dirty="0">
                  <a:latin typeface="NikoshBAN" panose="02000000000000000000" pitchFamily="2" charset="0"/>
                  <a:cs typeface="NikoshBAN" panose="02000000000000000000" pitchFamily="2" charset="0"/>
                </a:rPr>
                <a:t>&lt;</a:t>
              </a:r>
              <a:endParaRPr lang="en-US" sz="5818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BBA1D1C-3731-48B9-8F2C-D7839596A76A}"/>
                </a:ext>
              </a:extLst>
            </p:cNvPr>
            <p:cNvSpPr txBox="1"/>
            <p:nvPr/>
          </p:nvSpPr>
          <p:spPr>
            <a:xfrm>
              <a:off x="11234146" y="3257481"/>
              <a:ext cx="736511" cy="11298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>
                  <a:latin typeface="NikoshBAN" panose="02000000000000000000" pitchFamily="2" charset="0"/>
                  <a:cs typeface="NikoshBAN" panose="02000000000000000000" pitchFamily="2" charset="0"/>
                </a:rPr>
                <a:t>&gt;</a:t>
              </a:r>
              <a:endParaRPr lang="en-US" sz="5333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14EBBB1-79C6-4D6F-92BD-9D89AA4DD6D3}"/>
              </a:ext>
            </a:extLst>
          </p:cNvPr>
          <p:cNvSpPr txBox="1"/>
          <p:nvPr/>
        </p:nvSpPr>
        <p:spPr>
          <a:xfrm>
            <a:off x="-83890" y="888962"/>
            <a:ext cx="4937356" cy="118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11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11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23A021-656F-4865-AFD9-393A218A0748}"/>
              </a:ext>
            </a:extLst>
          </p:cNvPr>
          <p:cNvSpPr txBox="1"/>
          <p:nvPr/>
        </p:nvSpPr>
        <p:spPr>
          <a:xfrm>
            <a:off x="298708" y="296718"/>
            <a:ext cx="11893292" cy="838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49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 ছোট থেকে বড় ক্রমে সাজাই।</a:t>
            </a:r>
            <a:endParaRPr lang="en-US" sz="484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1F4899-8B0A-47BE-B884-805B673D62DA}"/>
              </a:ext>
            </a:extLst>
          </p:cNvPr>
          <p:cNvSpPr txBox="1"/>
          <p:nvPr/>
        </p:nvSpPr>
        <p:spPr>
          <a:xfrm>
            <a:off x="668162" y="1002719"/>
            <a:ext cx="8855189" cy="58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32" dirty="0">
                <a:latin typeface="NikoshBAN" panose="02000000000000000000" pitchFamily="2" charset="0"/>
                <a:cs typeface="NikoshBAN" panose="02000000000000000000" pitchFamily="2" charset="0"/>
              </a:rPr>
              <a:t>২২০,  ২৭৩,  ২১০,  ২৭৮</a:t>
            </a:r>
            <a:endParaRPr lang="en-US" sz="323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DB0683-177B-4464-B064-643F7BBABE64}"/>
              </a:ext>
            </a:extLst>
          </p:cNvPr>
          <p:cNvSpPr txBox="1"/>
          <p:nvPr/>
        </p:nvSpPr>
        <p:spPr>
          <a:xfrm>
            <a:off x="609209" y="3643308"/>
            <a:ext cx="10858659" cy="49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586" dirty="0">
                <a:latin typeface="NikoshBAN" panose="02000000000000000000" pitchFamily="2" charset="0"/>
                <a:cs typeface="NikoshBAN" panose="02000000000000000000" pitchFamily="2" charset="0"/>
              </a:rPr>
              <a:t>২৭৩ এবং ২৭৮ দুইটি সংখ্যারই দশকের স্থানের অঙ্ক একই- ৭</a:t>
            </a:r>
            <a:endParaRPr lang="en-US" sz="258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D9223A-32CA-45B3-835E-22B6FB9FC1F7}"/>
              </a:ext>
            </a:extLst>
          </p:cNvPr>
          <p:cNvSpPr txBox="1"/>
          <p:nvPr/>
        </p:nvSpPr>
        <p:spPr>
          <a:xfrm>
            <a:off x="1630966" y="4295846"/>
            <a:ext cx="7620176" cy="49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586" dirty="0">
                <a:latin typeface="NikoshBAN" panose="02000000000000000000" pitchFamily="2" charset="0"/>
                <a:cs typeface="NikoshBAN" panose="02000000000000000000" pitchFamily="2" charset="0"/>
              </a:rPr>
              <a:t>২৭৩ এবং ২৭৮ তুলনা করি।</a:t>
            </a:r>
            <a:endParaRPr lang="en-US" sz="258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B35A78-5EDA-4647-B68B-7409771577B7}"/>
              </a:ext>
            </a:extLst>
          </p:cNvPr>
          <p:cNvSpPr txBox="1"/>
          <p:nvPr/>
        </p:nvSpPr>
        <p:spPr>
          <a:xfrm>
            <a:off x="1204293" y="5661248"/>
            <a:ext cx="9668491" cy="490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586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আমরা লিখতে পারিঃ  ২১০ &lt; ২২০ &lt; ২৭৩ &lt; ২৭৮ </a:t>
            </a:r>
            <a:endParaRPr lang="en-US" sz="258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0227D69-5951-4C6F-AB4D-7A0E15273EE9}"/>
              </a:ext>
            </a:extLst>
          </p:cNvPr>
          <p:cNvGrpSpPr/>
          <p:nvPr/>
        </p:nvGrpSpPr>
        <p:grpSpPr>
          <a:xfrm>
            <a:off x="-149354" y="2172409"/>
            <a:ext cx="11869710" cy="490262"/>
            <a:chOff x="379345" y="2528389"/>
            <a:chExt cx="14101881" cy="6067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7F3A503-43BA-466D-9EFC-72CF84FBD659}"/>
                </a:ext>
              </a:extLst>
            </p:cNvPr>
            <p:cNvSpPr txBox="1"/>
            <p:nvPr/>
          </p:nvSpPr>
          <p:spPr>
            <a:xfrm>
              <a:off x="379345" y="2528389"/>
              <a:ext cx="14101881" cy="606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586" dirty="0">
                  <a:latin typeface="NikoshBAN" panose="02000000000000000000" pitchFamily="2" charset="0"/>
                  <a:cs typeface="NikoshBAN" panose="02000000000000000000" pitchFamily="2" charset="0"/>
                </a:rPr>
                <a:t>১মঃ শতকের স্থানের অঙ্ক তুলনা করি      সব অঙ্ক একই </a:t>
              </a:r>
              <a:endParaRPr lang="en-US" sz="2586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xmlns="" id="{6694B0E6-C8D6-45FC-8756-A8C332497BCF}"/>
                </a:ext>
              </a:extLst>
            </p:cNvPr>
            <p:cNvSpPr/>
            <p:nvPr/>
          </p:nvSpPr>
          <p:spPr>
            <a:xfrm>
              <a:off x="9221830" y="2594514"/>
              <a:ext cx="640080" cy="39966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55" dirty="0"/>
                <a:t> </a:t>
              </a:r>
              <a:endParaRPr lang="en-US" sz="1455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31D52F6-B943-44EB-902D-6E8B21DD74E3}"/>
              </a:ext>
            </a:extLst>
          </p:cNvPr>
          <p:cNvGrpSpPr/>
          <p:nvPr/>
        </p:nvGrpSpPr>
        <p:grpSpPr>
          <a:xfrm>
            <a:off x="259404" y="4784710"/>
            <a:ext cx="10635576" cy="490262"/>
            <a:chOff x="-2214934" y="5965394"/>
            <a:chExt cx="16048078" cy="6067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EFAAF5-9554-4C0F-AB81-6097A37824A8}"/>
                </a:ext>
              </a:extLst>
            </p:cNvPr>
            <p:cNvSpPr txBox="1"/>
            <p:nvPr/>
          </p:nvSpPr>
          <p:spPr>
            <a:xfrm>
              <a:off x="-2214934" y="5965394"/>
              <a:ext cx="16048078" cy="606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586" dirty="0">
                  <a:latin typeface="NikoshBAN" panose="02000000000000000000" pitchFamily="2" charset="0"/>
                  <a:cs typeface="NikoshBAN" panose="02000000000000000000" pitchFamily="2" charset="0"/>
                </a:rPr>
                <a:t>৩য়ঃ এককের স্থানের অঙ্ক তুলনা করি         ৩ &lt; ৮ </a:t>
              </a:r>
              <a:endParaRPr lang="en-US" sz="2586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xmlns="" id="{4CCDE4A4-F6A6-4C3C-A737-C72B1E34BCF8}"/>
                </a:ext>
              </a:extLst>
            </p:cNvPr>
            <p:cNvSpPr/>
            <p:nvPr/>
          </p:nvSpPr>
          <p:spPr>
            <a:xfrm>
              <a:off x="8981508" y="6100767"/>
              <a:ext cx="640080" cy="39966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55" dirty="0"/>
                <a:t> </a:t>
              </a:r>
              <a:endParaRPr lang="en-US" sz="1455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A77149C-2252-4242-9411-DFA607DB6BD8}"/>
              </a:ext>
            </a:extLst>
          </p:cNvPr>
          <p:cNvGrpSpPr/>
          <p:nvPr/>
        </p:nvGrpSpPr>
        <p:grpSpPr>
          <a:xfrm>
            <a:off x="0" y="2778527"/>
            <a:ext cx="10466772" cy="490262"/>
            <a:chOff x="247168" y="3580018"/>
            <a:chExt cx="13313664" cy="6067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739DF97-D8A5-4527-9A62-5407AABA7C13}"/>
                </a:ext>
              </a:extLst>
            </p:cNvPr>
            <p:cNvSpPr txBox="1"/>
            <p:nvPr/>
          </p:nvSpPr>
          <p:spPr>
            <a:xfrm>
              <a:off x="247168" y="3580018"/>
              <a:ext cx="13313664" cy="606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586" dirty="0">
                  <a:latin typeface="NikoshBAN" panose="02000000000000000000" pitchFamily="2" charset="0"/>
                  <a:cs typeface="NikoshBAN" panose="02000000000000000000" pitchFamily="2" charset="0"/>
                </a:rPr>
                <a:t>২য়ঃ দশকের স্থানের অঙ্ক তুলনা করি             ১ &lt; ২ &lt; ৭ </a:t>
              </a:r>
              <a:endParaRPr lang="en-US" sz="2586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xmlns="" id="{BFFB71C1-F0AE-479F-97A8-037CC750724D}"/>
                </a:ext>
              </a:extLst>
            </p:cNvPr>
            <p:cNvSpPr/>
            <p:nvPr/>
          </p:nvSpPr>
          <p:spPr>
            <a:xfrm>
              <a:off x="8997693" y="3697092"/>
              <a:ext cx="640080" cy="39966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55" dirty="0"/>
                <a:t> </a:t>
              </a:r>
              <a:endParaRPr lang="en-US" sz="1455" dirty="0"/>
            </a:p>
          </p:txBody>
        </p:sp>
      </p:grpSp>
    </p:spTree>
    <p:extLst>
      <p:ext uri="{BB962C8B-B14F-4D97-AF65-F5344CB8AC3E}">
        <p14:creationId xmlns:p14="http://schemas.microsoft.com/office/powerpoint/2010/main" val="318374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588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443</Words>
  <Application>Microsoft Office PowerPoint</Application>
  <PresentationFormat>Widescreen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19</cp:revision>
  <dcterms:created xsi:type="dcterms:W3CDTF">2022-01-29T10:21:39Z</dcterms:created>
  <dcterms:modified xsi:type="dcterms:W3CDTF">2022-01-29T11:51:20Z</dcterms:modified>
</cp:coreProperties>
</file>