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63" r:id="rId4"/>
    <p:sldId id="265" r:id="rId5"/>
    <p:sldId id="266" r:id="rId6"/>
    <p:sldId id="287" r:id="rId7"/>
    <p:sldId id="288" r:id="rId8"/>
    <p:sldId id="276" r:id="rId9"/>
    <p:sldId id="268" r:id="rId10"/>
    <p:sldId id="262" r:id="rId11"/>
    <p:sldId id="284" r:id="rId12"/>
    <p:sldId id="285" r:id="rId13"/>
    <p:sldId id="286" r:id="rId14"/>
    <p:sldId id="269" r:id="rId15"/>
    <p:sldId id="271" r:id="rId16"/>
    <p:sldId id="272" r:id="rId17"/>
    <p:sldId id="275" r:id="rId18"/>
    <p:sldId id="274" r:id="rId19"/>
    <p:sldId id="264" r:id="rId20"/>
    <p:sldId id="277" r:id="rId21"/>
    <p:sldId id="282" r:id="rId22"/>
    <p:sldId id="260" r:id="rId23"/>
    <p:sldId id="279" r:id="rId24"/>
    <p:sldId id="280" r:id="rId25"/>
    <p:sldId id="278" r:id="rId26"/>
    <p:sldId id="281"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EE2FB"/>
    <a:srgbClr val="FCC0F5"/>
    <a:srgbClr val="FCBAF4"/>
    <a:srgbClr val="FBABF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60"/>
  </p:normalViewPr>
  <p:slideViewPr>
    <p:cSldViewPr>
      <p:cViewPr varScale="1">
        <p:scale>
          <a:sx n="72" d="100"/>
          <a:sy n="72" d="100"/>
        </p:scale>
        <p:origin x="-112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B94E9-70E5-4D89-B174-DE9FD0055367}" type="datetimeFigureOut">
              <a:rPr lang="en-US" smtClean="0"/>
              <a:pPr/>
              <a:t>03-Jan-22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FA63C-6A4B-47B9-8EE8-FBFAA4EA250F}" type="slidenum">
              <a:rPr lang="en-US" smtClean="0"/>
              <a:pPr/>
              <a:t>‹#›</a:t>
            </a:fld>
            <a:endParaRPr lang="en-US"/>
          </a:p>
        </p:txBody>
      </p:sp>
    </p:spTree>
    <p:extLst>
      <p:ext uri="{BB962C8B-B14F-4D97-AF65-F5344CB8AC3E}">
        <p14:creationId xmlns="" xmlns:p14="http://schemas.microsoft.com/office/powerpoint/2010/main" val="425335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শুভেচ্ছা জানাবেন</a:t>
            </a:r>
            <a:r>
              <a:rPr lang="bn-BD" sz="1200" baseline="0" dirty="0" smtClean="0">
                <a:latin typeface="NikoshBAN" pitchFamily="2" charset="0"/>
                <a:cs typeface="NikoshBAN" pitchFamily="2" charset="0"/>
              </a:rPr>
              <a:t>। আপনাদের নিজস্ব কলাকৌশল প্রয়োগ করে সুন্দর ভাবে ক্লাসটি উপস্থাপন করতে পারেন</a:t>
            </a:r>
            <a:r>
              <a:rPr lang="en-US" sz="1200"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1</a:t>
            </a:fld>
            <a:endParaRPr lang="en-US"/>
          </a:p>
        </p:txBody>
      </p:sp>
    </p:spTree>
    <p:extLst>
      <p:ext uri="{BB962C8B-B14F-4D97-AF65-F5344CB8AC3E}">
        <p14:creationId xmlns="" xmlns:p14="http://schemas.microsoft.com/office/powerpoint/2010/main" val="1404348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শিল্পের শ্রেণিবিভাগ সম্পর্কে শিক্ষক শ্রেণিতে বলবেন।  ,যাতে শিক্ষার্থীদের পাঠটি বোধগম্য সহজ হবে এবং শিক্ষার্থীদের মধ্যে শৈল্পিক গুণের সৃজনশীল ক্ষমতা বৃদ্ধি পাবে, তারা  কারুশিল্পের  ব্যাখ্যা করতে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13</a:t>
            </a:fld>
            <a:endParaRPr lang="en-US"/>
          </a:p>
        </p:txBody>
      </p:sp>
    </p:spTree>
    <p:extLst>
      <p:ext uri="{BB962C8B-B14F-4D97-AF65-F5344CB8AC3E}">
        <p14:creationId xmlns="" xmlns:p14="http://schemas.microsoft.com/office/powerpoint/2010/main" val="92794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লোকশিল্প সম্পর্কে শিক্ষক শ্রেণিতে বলবেন।  ,যাতে শিক্ষার্থীদের পাঠটি বোধগম্য সহজ হবে এবং শিক্ষার্থীদের মধ্যে শৈল্পিক গুণের সৃজনশীল ক্ষমতা বৃদ্ধি পাবে, তারা  লোকশিল্পের  ব্যাখ্যা করতে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14</a:t>
            </a:fld>
            <a:endParaRPr lang="en-US"/>
          </a:p>
        </p:txBody>
      </p:sp>
    </p:spTree>
    <p:extLst>
      <p:ext uri="{BB962C8B-B14F-4D97-AF65-F5344CB8AC3E}">
        <p14:creationId xmlns="" xmlns:p14="http://schemas.microsoft.com/office/powerpoint/2010/main" val="197879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জোড়ায়   প্রশ্ন করে </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উত্তর আদায় করার মধ্য দিয়ে পাঠটি কতটুকু শিখতে পারলো এবং তাদের চিন্তন দক্ষতা কতটুকু বৃদ্ধি পেল তা যাচাই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15</a:t>
            </a:fld>
            <a:endParaRPr lang="en-US"/>
          </a:p>
        </p:txBody>
      </p:sp>
    </p:spTree>
    <p:extLst>
      <p:ext uri="{BB962C8B-B14F-4D97-AF65-F5344CB8AC3E}">
        <p14:creationId xmlns="" xmlns:p14="http://schemas.microsoft.com/office/powerpoint/2010/main" val="3896581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শিল্পের ধারনা  শিক্ষক শ্রেণিতে দিবেন।  ,যাতে শিক্ষার্থীদের পাঠটি বোধগম্য সহজ হবে এবং শিক্ষার্থীদের মধ্যে শৈল্পিক গুণের সৃজনশীল ক্ষমতা বৃদ্ধি পাবে, তারা  সব ধরনের শিল্পের  ব্যাখ্যা করতে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16</a:t>
            </a:fld>
            <a:endParaRPr lang="en-US"/>
          </a:p>
        </p:txBody>
      </p:sp>
    </p:spTree>
    <p:extLst>
      <p:ext uri="{BB962C8B-B14F-4D97-AF65-F5344CB8AC3E}">
        <p14:creationId xmlns="" xmlns:p14="http://schemas.microsoft.com/office/powerpoint/2010/main" val="1630771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চিত্রকলা সম্পর্কে শিক্ষক শ্রেণিতে বলবেন।  ,যাতে শিক্ষার্থীদের পাঠটি বোধগম্য সহজ হবে এবং শিক্ষার্থীদের মধ্যে শৈল্পিক গুণের সৃজনশীল ক্ষমতা বৃদ্ধি পাবে, তারা  চিত্রকলার  ব্যাখ্যা করতে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17</a:t>
            </a:fld>
            <a:endParaRPr lang="en-US"/>
          </a:p>
        </p:txBody>
      </p:sp>
    </p:spTree>
    <p:extLst>
      <p:ext uri="{BB962C8B-B14F-4D97-AF65-F5344CB8AC3E}">
        <p14:creationId xmlns="" xmlns:p14="http://schemas.microsoft.com/office/powerpoint/2010/main" val="1214157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ভাস্কর্য সম্পর্কে শিক্ষক শ্রেণিতে বলবেন।  ,যাতে শিক্ষার্থীদের পাঠটি বোধগম্য সহজ হবে এবং শিক্ষার্থীদের মধ্যে শৈল্পিক গুণের সৃজনশীল ক্ষমতা বৃদ্ধি পাবে, তারা  ভাস্কর্য সম্পর্কে  ব্যাখ্যা করতে পারবে।</a:t>
            </a:r>
            <a:endParaRPr lang="en-US" dirty="0" smtClean="0"/>
          </a:p>
        </p:txBody>
      </p:sp>
      <p:sp>
        <p:nvSpPr>
          <p:cNvPr id="4" name="Slide Number Placeholder 3"/>
          <p:cNvSpPr>
            <a:spLocks noGrp="1"/>
          </p:cNvSpPr>
          <p:nvPr>
            <p:ph type="sldNum" sz="quarter" idx="10"/>
          </p:nvPr>
        </p:nvSpPr>
        <p:spPr/>
        <p:txBody>
          <a:bodyPr/>
          <a:lstStyle/>
          <a:p>
            <a:fld id="{BCEFA63C-6A4B-47B9-8EE8-FBFAA4EA250F}" type="slidenum">
              <a:rPr lang="en-US" smtClean="0"/>
              <a:pPr/>
              <a:t>18</a:t>
            </a:fld>
            <a:endParaRPr lang="en-US"/>
          </a:p>
        </p:txBody>
      </p:sp>
    </p:spTree>
    <p:extLst>
      <p:ext uri="{BB962C8B-B14F-4D97-AF65-F5344CB8AC3E}">
        <p14:creationId xmlns="" xmlns:p14="http://schemas.microsoft.com/office/powerpoint/2010/main" val="1789636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হস্তশিল্প সম্পর্কে শিক্ষক শ্রেণিতে বলবেন।  ,যাতে শিক্ষার্থীদের পাঠটি বোধগম্য সহজ হবে এবং শিক্ষার্থীদের মধ্যে শৈল্পিক গুণের সৃজনশীল ক্ষমতা বৃদ্ধি পাবে, তারা  হস্তশিল্পের  ব্যাখ্যা করতে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19</a:t>
            </a:fld>
            <a:endParaRPr lang="en-US"/>
          </a:p>
        </p:txBody>
      </p:sp>
    </p:spTree>
    <p:extLst>
      <p:ext uri="{BB962C8B-B14F-4D97-AF65-F5344CB8AC3E}">
        <p14:creationId xmlns="" xmlns:p14="http://schemas.microsoft.com/office/powerpoint/2010/main" val="2844849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শিল্পকলা সম্পর্কে শিক্ষক শ্রেণিতে বলবেন।  ,যাতে শিক্ষার্থীদের পাঠটি বোধগম্য সহজ হবে এবং শিক্ষার্থীদের মধ্যে শৈল্পিক গুণের সৃজনশীল ক্ষমতা বৃদ্ধি পাবে, তারা  শিল্পের প্রাণ সম্পর্কে  ব্যাখ্যা করতে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20</a:t>
            </a:fld>
            <a:endParaRPr lang="en-US"/>
          </a:p>
        </p:txBody>
      </p:sp>
    </p:spTree>
    <p:extLst>
      <p:ext uri="{BB962C8B-B14F-4D97-AF65-F5344CB8AC3E}">
        <p14:creationId xmlns="" xmlns:p14="http://schemas.microsoft.com/office/powerpoint/2010/main" val="4052123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a:t>
            </a:r>
            <a:r>
              <a:rPr lang="bn-BD" sz="1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শিল্পকলার বিস্তীর্ণ অঙ্গন</a:t>
            </a:r>
            <a:endParaRPr lang="en-US" sz="1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 সম্পর্কে শিক্ষক শ্রেণিতে বলবেন।  ,যাতে শিক্ষার্থীদের পাঠটি বোধগম্য সহজ হবে এবং শিক্ষার্থীদের মধ্যে শৈল্পিক গুণের সৃজনশীল ক্ষমতা বৃদ্ধি পাবে, তারা    </a:t>
            </a:r>
            <a:r>
              <a:rPr lang="bn-BD" sz="1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শিল্পকলার বিস্তীর্ণ অঙ্গন</a:t>
            </a:r>
            <a:endParaRPr lang="en-US" sz="1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   ব্যাখ্যা করতে পা</a:t>
            </a:r>
            <a:r>
              <a:rPr lang="bn-BD" sz="1200" b="1" baseline="0"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রবে।</a:t>
            </a:r>
            <a:endParaRPr lang="en-US" sz="1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21</a:t>
            </a:fld>
            <a:endParaRPr lang="en-US"/>
          </a:p>
        </p:txBody>
      </p:sp>
    </p:spTree>
    <p:extLst>
      <p:ext uri="{BB962C8B-B14F-4D97-AF65-F5344CB8AC3E}">
        <p14:creationId xmlns="" xmlns:p14="http://schemas.microsoft.com/office/powerpoint/2010/main" val="2525510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একের অধিক দলে বিভক্ত করে প্রশ্ন দিয়ে উত্তর আদায় করার মধ্য দিয়ে পাঠটি কতটুকু শিখতে পারলো এবং তাদের চিন্তন দক্ষতা কতটুকু বৃদ্ধি পেল তা যাচাই করা যেতে পারে</a:t>
            </a:r>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22</a:t>
            </a:fld>
            <a:endParaRPr lang="en-US"/>
          </a:p>
        </p:txBody>
      </p:sp>
    </p:spTree>
    <p:extLst>
      <p:ext uri="{BB962C8B-B14F-4D97-AF65-F5344CB8AC3E}">
        <p14:creationId xmlns="" xmlns:p14="http://schemas.microsoft.com/office/powerpoint/2010/main" val="192585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মানসিক</a:t>
            </a:r>
            <a:r>
              <a:rPr lang="bn-BD" baseline="0" dirty="0" smtClean="0">
                <a:latin typeface="NikoshBAN" pitchFamily="2" charset="0"/>
                <a:cs typeface="NikoshBAN" pitchFamily="2" charset="0"/>
              </a:rPr>
              <a:t> পরিবেশ সৃষ্টি করতে শিক্ষক মন্ডলী অন্য উপকরণ বা ছবি ও ব্যবহার করতে পারবেন।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3</a:t>
            </a:fld>
            <a:endParaRPr lang="en-US"/>
          </a:p>
        </p:txBody>
      </p:sp>
    </p:spTree>
    <p:extLst>
      <p:ext uri="{BB962C8B-B14F-4D97-AF65-F5344CB8AC3E}">
        <p14:creationId xmlns="" xmlns:p14="http://schemas.microsoft.com/office/powerpoint/2010/main" val="2403726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a:t>
            </a:r>
            <a:r>
              <a:rPr lang="bn-IN" baseline="0" dirty="0" smtClean="0">
                <a:latin typeface="NikoshBAN" pitchFamily="2" charset="0"/>
                <a:cs typeface="NikoshBAN" pitchFamily="2" charset="0"/>
              </a:rPr>
              <a:t>ককভাবে</a:t>
            </a:r>
            <a:r>
              <a:rPr lang="bn-BD" baseline="0" dirty="0" smtClean="0">
                <a:latin typeface="NikoshBAN" pitchFamily="2" charset="0"/>
                <a:cs typeface="NikoshBAN" pitchFamily="2" charset="0"/>
              </a:rPr>
              <a:t> প্রশ্ন দিয়ে উত্তর আদায় করার মধ্য দিয়ে পাঠটি কতটুকু শিখতে পারলো এবং তাদের চিন্তন দক্ষতা কতটুকু বৃদ্ধি পেল তা যাচাই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23</a:t>
            </a:fld>
            <a:endParaRPr lang="en-US"/>
          </a:p>
        </p:txBody>
      </p:sp>
    </p:spTree>
    <p:extLst>
      <p:ext uri="{BB962C8B-B14F-4D97-AF65-F5344CB8AC3E}">
        <p14:creationId xmlns="" xmlns:p14="http://schemas.microsoft.com/office/powerpoint/2010/main" val="1908399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a:t>
            </a:r>
            <a:r>
              <a:rPr lang="bn-IN" baseline="0" dirty="0" smtClean="0">
                <a:latin typeface="NikoshBAN" pitchFamily="2" charset="0"/>
                <a:cs typeface="NikoshBAN" pitchFamily="2" charset="0"/>
              </a:rPr>
              <a:t>ককভাবে</a:t>
            </a:r>
            <a:r>
              <a:rPr lang="bn-BD" baseline="0" dirty="0" smtClean="0">
                <a:latin typeface="NikoshBAN" pitchFamily="2" charset="0"/>
                <a:cs typeface="NikoshBAN" pitchFamily="2" charset="0"/>
              </a:rPr>
              <a:t> প্রশ্ন দিয়ে উত্তর আদায় করার মধ্য দিয়ে পাঠটি কতটুকু শিখতে পারলো এবং তাদের চিন্তন দক্ষতা কতটুকু বৃদ্ধি পেল তা যাচাই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24</a:t>
            </a:fld>
            <a:endParaRPr lang="en-US"/>
          </a:p>
        </p:txBody>
      </p:sp>
    </p:spTree>
    <p:extLst>
      <p:ext uri="{BB962C8B-B14F-4D97-AF65-F5344CB8AC3E}">
        <p14:creationId xmlns="" xmlns:p14="http://schemas.microsoft.com/office/powerpoint/2010/main" val="1726786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 </a:t>
            </a:r>
            <a:endParaRPr lang="en-US"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২০</a:t>
            </a:r>
            <a:r>
              <a:rPr lang="en-US" dirty="0" smtClean="0">
                <a:latin typeface="NikoshBAN" pitchFamily="2" charset="0"/>
                <a:cs typeface="NikoshBAN" pitchFamily="2" charset="0"/>
              </a:rPr>
              <a:t>-</a:t>
            </a:r>
            <a:r>
              <a:rPr lang="bn-BD" dirty="0" smtClean="0">
                <a:latin typeface="NikoshBAN" pitchFamily="2" charset="0"/>
                <a:cs typeface="NikoshBAN" pitchFamily="2" charset="0"/>
              </a:rPr>
              <a:t>২৫</a:t>
            </a:r>
            <a:r>
              <a:rPr lang="en-US" baseline="0" dirty="0" smtClean="0">
                <a:latin typeface="NikoshBAN" pitchFamily="2" charset="0"/>
                <a:cs typeface="NikoshBAN" pitchFamily="2" charset="0"/>
              </a:rPr>
              <a:t> </a:t>
            </a:r>
            <a:r>
              <a:rPr lang="bn-BD" dirty="0" smtClean="0">
                <a:latin typeface="NikoshBAN" pitchFamily="2" charset="0"/>
                <a:cs typeface="NikoshBAN" pitchFamily="2" charset="0"/>
              </a:rPr>
              <a:t>মিনিটের মধ্যে</a:t>
            </a:r>
            <a:r>
              <a:rPr lang="bn-BD" baseline="0" dirty="0" smtClean="0">
                <a:latin typeface="NikoshBAN" pitchFamily="2" charset="0"/>
                <a:cs typeface="NikoshBAN" pitchFamily="2" charset="0"/>
              </a:rPr>
              <a:t> লেখা শেষ করতে পারবে এমন একটি বাড়ির কাজের মধ্য দিয়ে পাঠটি শিক্ষার্থীদের স্মৃতিতে ধারন করে রাখার ক্ষমতা আদায় করা যেতে পারে।</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25</a:t>
            </a:fld>
            <a:endParaRPr lang="en-US"/>
          </a:p>
        </p:txBody>
      </p:sp>
    </p:spTree>
    <p:extLst>
      <p:ext uri="{BB962C8B-B14F-4D97-AF65-F5344CB8AC3E}">
        <p14:creationId xmlns="" xmlns:p14="http://schemas.microsoft.com/office/powerpoint/2010/main" val="3288982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a:t>
            </a:r>
            <a:r>
              <a:rPr lang="bn-BD" sz="1200" baseline="0" dirty="0" smtClean="0">
                <a:latin typeface="NikoshBAN" pitchFamily="2" charset="0"/>
                <a:cs typeface="NikoshBAN" pitchFamily="2" charset="0"/>
              </a:rPr>
              <a:t>ধন্যবাদ জানিয়ে শ্রেণিকক্ষ ত্যাগ করবেন।</a:t>
            </a:r>
            <a:endParaRPr lang="en-US" smtClean="0"/>
          </a:p>
          <a:p>
            <a:endParaRPr lang="en-US"/>
          </a:p>
        </p:txBody>
      </p:sp>
      <p:sp>
        <p:nvSpPr>
          <p:cNvPr id="4" name="Slide Number Placeholder 3"/>
          <p:cNvSpPr>
            <a:spLocks noGrp="1"/>
          </p:cNvSpPr>
          <p:nvPr>
            <p:ph type="sldNum" sz="quarter" idx="10"/>
          </p:nvPr>
        </p:nvSpPr>
        <p:spPr/>
        <p:txBody>
          <a:bodyPr/>
          <a:lstStyle/>
          <a:p>
            <a:fld id="{BCEFA63C-6A4B-47B9-8EE8-FBFAA4EA250F}" type="slidenum">
              <a:rPr lang="en-US" smtClean="0"/>
              <a:pPr/>
              <a:t>26</a:t>
            </a:fld>
            <a:endParaRPr lang="en-US"/>
          </a:p>
        </p:txBody>
      </p:sp>
    </p:spTree>
    <p:extLst>
      <p:ext uri="{BB962C8B-B14F-4D97-AF65-F5344CB8AC3E}">
        <p14:creationId xmlns="" xmlns:p14="http://schemas.microsoft.com/office/powerpoint/2010/main" val="3608426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27</a:t>
            </a:fld>
            <a:endParaRPr lang="en-US"/>
          </a:p>
        </p:txBody>
      </p:sp>
    </p:spTree>
    <p:extLst>
      <p:ext uri="{BB962C8B-B14F-4D97-AF65-F5344CB8AC3E}">
        <p14:creationId xmlns="" xmlns:p14="http://schemas.microsoft.com/office/powerpoint/2010/main" val="360842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 ঘোষনা । </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4</a:t>
            </a:fld>
            <a:endParaRPr lang="en-US"/>
          </a:p>
        </p:txBody>
      </p:sp>
    </p:spTree>
    <p:extLst>
      <p:ext uri="{BB962C8B-B14F-4D97-AF65-F5344CB8AC3E}">
        <p14:creationId xmlns="" xmlns:p14="http://schemas.microsoft.com/office/powerpoint/2010/main" val="141695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এককভাবে   প্রশ্ন করে </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উত্তর আদায় করার মধ্য দিয়ে পাঠটি কতটুকু শিখতে পারলো এবং তাদের চিন্তন দক্ষতা কতটুকু বৃদ্ধি পেল তা যাচাই করা </a:t>
            </a:r>
            <a:r>
              <a:rPr lang="bn-BD" baseline="0" smtClean="0">
                <a:latin typeface="NikoshBAN" pitchFamily="2" charset="0"/>
                <a:cs typeface="NikoshBAN" pitchFamily="2" charset="0"/>
              </a:rPr>
              <a:t>যেতে পারে।</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7</a:t>
            </a:fld>
            <a:endParaRPr lang="en-US"/>
          </a:p>
        </p:txBody>
      </p:sp>
    </p:spTree>
    <p:extLst>
      <p:ext uri="{BB962C8B-B14F-4D97-AF65-F5344CB8AC3E}">
        <p14:creationId xmlns="" xmlns:p14="http://schemas.microsoft.com/office/powerpoint/2010/main" val="3896581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শিক্ষক </a:t>
            </a:r>
            <a:r>
              <a:rPr lang="bn-BD" baseline="0" dirty="0" smtClean="0">
                <a:latin typeface="NikoshBAN" pitchFamily="2" charset="0"/>
                <a:cs typeface="NikoshBAN" pitchFamily="2" charset="0"/>
              </a:rPr>
              <a:t>শুদ্ধউচ্চারণে  পাঠের অংশ</a:t>
            </a:r>
            <a:r>
              <a:rPr lang="bn-IN" baseline="0" dirty="0" smtClean="0">
                <a:latin typeface="NikoshBAN" pitchFamily="2" charset="0"/>
                <a:cs typeface="NikoshBAN" pitchFamily="2" charset="0"/>
              </a:rPr>
              <a:t> </a:t>
            </a:r>
            <a:r>
              <a:rPr lang="bn-BD" baseline="0" dirty="0" smtClean="0">
                <a:latin typeface="NikoshBAN" pitchFamily="2" charset="0"/>
                <a:cs typeface="NikoshBAN" pitchFamily="2" charset="0"/>
              </a:rPr>
              <a:t>শিক্ষার্থীদের</a:t>
            </a:r>
            <a:r>
              <a:rPr lang="bn-IN" baseline="0" dirty="0" smtClean="0">
                <a:latin typeface="NikoshBAN" pitchFamily="2" charset="0"/>
                <a:cs typeface="NikoshBAN" pitchFamily="2" charset="0"/>
              </a:rPr>
              <a:t> </a:t>
            </a:r>
            <a:r>
              <a:rPr lang="bn-BD" baseline="0" dirty="0" smtClean="0">
                <a:latin typeface="NikoshBAN" pitchFamily="2" charset="0"/>
                <a:cs typeface="NikoshBAN" pitchFamily="2" charset="0"/>
              </a:rPr>
              <a:t> পড়ে </a:t>
            </a:r>
            <a:r>
              <a:rPr lang="bn-IN" baseline="0" dirty="0" smtClean="0">
                <a:latin typeface="NikoshBAN" pitchFamily="2" charset="0"/>
                <a:cs typeface="NikoshBAN" pitchFamily="2" charset="0"/>
              </a:rPr>
              <a:t>শোনাবেন এবং শিক্ষার্থীদের মনোযোগ দিয়ে শুনতে বলবেন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8</a:t>
            </a:fld>
            <a:endParaRPr lang="en-US"/>
          </a:p>
        </p:txBody>
      </p:sp>
    </p:spTree>
    <p:extLst>
      <p:ext uri="{BB962C8B-B14F-4D97-AF65-F5344CB8AC3E}">
        <p14:creationId xmlns="" xmlns:p14="http://schemas.microsoft.com/office/powerpoint/2010/main" val="289767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দুই বা তিনজন শিক্ষার্থী দিয়ে </a:t>
            </a:r>
            <a:r>
              <a:rPr lang="bn-BD" sz="1200" baseline="0" dirty="0" smtClean="0">
                <a:latin typeface="NikoshBAN" pitchFamily="2" charset="0"/>
                <a:cs typeface="NikoshBAN" pitchFamily="2" charset="0"/>
              </a:rPr>
              <a:t>কবিতাটি</a:t>
            </a:r>
            <a:r>
              <a:rPr lang="bn-IN" sz="1200" baseline="0" dirty="0" smtClean="0">
                <a:latin typeface="NikoshBAN" pitchFamily="2" charset="0"/>
                <a:cs typeface="NikoshBAN" pitchFamily="2" charset="0"/>
              </a:rPr>
              <a:t> সঠিক </a:t>
            </a:r>
            <a:r>
              <a:rPr lang="bn-BD" sz="1200" baseline="0" dirty="0" smtClean="0">
                <a:latin typeface="NikoshBAN" pitchFamily="2" charset="0"/>
                <a:cs typeface="NikoshBAN" pitchFamily="2" charset="0"/>
              </a:rPr>
              <a:t>উচ্চারণে</a:t>
            </a:r>
            <a:r>
              <a:rPr lang="bn-IN" sz="1200" baseline="0" dirty="0" smtClean="0">
                <a:latin typeface="NikoshBAN" pitchFamily="2" charset="0"/>
                <a:cs typeface="NikoshBAN" pitchFamily="2" charset="0"/>
              </a:rPr>
              <a:t> পড়তে দিবেন</a:t>
            </a:r>
            <a:r>
              <a:rPr lang="en-US" sz="1200" baseline="0" dirty="0" smtClean="0">
                <a:latin typeface="NikoshBAN" pitchFamily="2" charset="0"/>
                <a:cs typeface="NikoshBAN" pitchFamily="2" charset="0"/>
              </a:rPr>
              <a:t>   </a:t>
            </a:r>
            <a:r>
              <a:rPr lang="bn-IN" baseline="0" dirty="0" smtClean="0">
                <a:latin typeface="NikoshBAN" pitchFamily="2" charset="0"/>
                <a:cs typeface="NikoshBAN" pitchFamily="2" charset="0"/>
              </a:rPr>
              <a:t> এবং</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 অন্য</a:t>
            </a:r>
            <a:r>
              <a:rPr lang="bn-IN" baseline="0" dirty="0" smtClean="0">
                <a:latin typeface="NikoshBAN" pitchFamily="2" charset="0"/>
                <a:cs typeface="NikoshBAN" pitchFamily="2" charset="0"/>
              </a:rPr>
              <a:t> শিক্ষার্থীদের মনোযোগ দিয়ে শুনতে বলবেন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9</a:t>
            </a:fld>
            <a:endParaRPr lang="en-US"/>
          </a:p>
        </p:txBody>
      </p:sp>
    </p:spTree>
    <p:extLst>
      <p:ext uri="{BB962C8B-B14F-4D97-AF65-F5344CB8AC3E}">
        <p14:creationId xmlns="" xmlns:p14="http://schemas.microsoft.com/office/powerpoint/2010/main" val="159862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মানুষের মনের আনন্দ ও সৌন্দর্যকে অন্য সব মানুষের মধ্যে বিস্তার করার   অবদান  সম্পর্কে শিক্ষক শ্রেণিতে বলবেন।  ,যাতে শিক্ষার্থীদের পাঠটি বোধগম্য সহজ হবে এবং শিক্ষার্থীদের মধ্যে শৈল্পিক গুণের সৃজনশীল ক্ষমতা বৃদ্ধি পাবে, তারা তাদের আনন্দ ও সৌন্দর্যকে অন্য সব মানুষের মাঝে বিস্তার করতে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10</a:t>
            </a:fld>
            <a:endParaRPr lang="en-US"/>
          </a:p>
        </p:txBody>
      </p:sp>
    </p:spTree>
    <p:extLst>
      <p:ext uri="{BB962C8B-B14F-4D97-AF65-F5344CB8AC3E}">
        <p14:creationId xmlns="" xmlns:p14="http://schemas.microsoft.com/office/powerpoint/2010/main" val="194405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শিল্পের শ্রেণিবিভাগ সম্পর্কে শিক্ষক শ্রেণিতে বলবেন।  ,যাতে শিক্ষার্থীদের পাঠটি বোধগম্য সহজ হবে এবং শিক্ষার্থীদের মধ্যে শৈল্পিক গুণের সৃজনশীল ক্ষমতা বৃদ্ধি পাবে, তারা  শিল্পের শ্রেণিবিভাগ করতে পারবে।</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11</a:t>
            </a:fld>
            <a:endParaRPr lang="en-US"/>
          </a:p>
        </p:txBody>
      </p:sp>
    </p:spTree>
    <p:extLst>
      <p:ext uri="{BB962C8B-B14F-4D97-AF65-F5344CB8AC3E}">
        <p14:creationId xmlns="" xmlns:p14="http://schemas.microsoft.com/office/powerpoint/2010/main" val="3896581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শিল্পের শ্রেণিবিভাগ সম্পর্কে শিক্ষক শ্রেণিতে বলবেন।  ,যাতে শিক্ষার্থীদের পাঠটি বোধগম্য সহজ হবে এবং শিক্ষার্থীদের মধ্যে শৈল্পিক গুণের সৃজনশীল ক্ষমতা বৃদ্ধি পাবে, তারা  চারুশিল্পের  ব্যাখ্যা করতে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BCEFA63C-6A4B-47B9-8EE8-FBFAA4EA250F}" type="slidenum">
              <a:rPr lang="en-US" smtClean="0"/>
              <a:pPr/>
              <a:t>12</a:t>
            </a:fld>
            <a:endParaRPr lang="en-US"/>
          </a:p>
        </p:txBody>
      </p:sp>
    </p:spTree>
    <p:extLst>
      <p:ext uri="{BB962C8B-B14F-4D97-AF65-F5344CB8AC3E}">
        <p14:creationId xmlns="" xmlns:p14="http://schemas.microsoft.com/office/powerpoint/2010/main" val="172889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030A0"/>
        </a:solidFill>
        <a:effectLst/>
      </p:bgPr>
    </p:bg>
    <p:spTree>
      <p:nvGrpSpPr>
        <p:cNvPr id="1" name=""/>
        <p:cNvGrpSpPr/>
        <p:nvPr/>
      </p:nvGrpSpPr>
      <p:grpSpPr>
        <a:xfrm>
          <a:off x="0" y="0"/>
          <a:ext cx="0" cy="0"/>
          <a:chOff x="0" y="0"/>
          <a:chExt cx="0" cy="0"/>
        </a:xfrm>
      </p:grpSpPr>
      <p:sp>
        <p:nvSpPr>
          <p:cNvPr id="7" name="Rectangle 6"/>
          <p:cNvSpPr/>
          <p:nvPr userDrawn="1"/>
        </p:nvSpPr>
        <p:spPr>
          <a:xfrm>
            <a:off x="76200" y="76200"/>
            <a:ext cx="8991600" cy="6705600"/>
          </a:xfrm>
          <a:prstGeom prst="rect">
            <a:avLst/>
          </a:prstGeom>
          <a:solidFill>
            <a:schemeClr val="bg1"/>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03-Jan-22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03-Jan-22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03-Jan-22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03-Jan-22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03-Jan-22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gif"/><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27.jpeg"/><Relationship Id="rId4" Type="http://schemas.openxmlformats.org/officeDocument/2006/relationships/image" Target="../media/image43.jpeg"/><Relationship Id="rId9"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Ta rahat\Pictures\AutoCollage\Auto collage_AutoCollage_14_Images_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29098" y="604069"/>
            <a:ext cx="7282377" cy="5479991"/>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3277917" y="2900897"/>
            <a:ext cx="2784737" cy="280076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800" b="1" dirty="0" smtClean="0">
                <a:ln w="11430">
                  <a:solidFill>
                    <a:srgbClr val="F650E2"/>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স্বাগতম</a:t>
            </a:r>
          </a:p>
          <a:p>
            <a:pPr algn="ctr"/>
            <a:endParaRPr lang="en-US" sz="8800" b="1" cap="none" spc="0" dirty="0">
              <a:ln w="11430">
                <a:solidFill>
                  <a:srgbClr val="F650E2"/>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7427" y="4724400"/>
            <a:ext cx="1905000" cy="1954529"/>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86600" y="4724400"/>
            <a:ext cx="1905000" cy="1954529"/>
          </a:xfrm>
          <a:prstGeom prst="rect">
            <a:avLst/>
          </a:prstGeom>
        </p:spPr>
      </p:pic>
      <p:pic>
        <p:nvPicPr>
          <p:cNvPr id="18" name="Picture 1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383676" y="102871"/>
            <a:ext cx="1607924" cy="1649729"/>
          </a:xfrm>
          <a:prstGeom prst="rect">
            <a:avLst/>
          </a:prstGeom>
        </p:spPr>
      </p:pic>
      <p:pic>
        <p:nvPicPr>
          <p:cNvPr id="19" name="Picture 1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97427" y="152400"/>
            <a:ext cx="1607924" cy="1649729"/>
          </a:xfrm>
          <a:prstGeom prst="rect">
            <a:avLst/>
          </a:prstGeom>
        </p:spPr>
      </p:pic>
      <p:pic>
        <p:nvPicPr>
          <p:cNvPr id="20" name="Picture 19"/>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3856" y="13854"/>
            <a:ext cx="4786744" cy="6844145"/>
          </a:xfrm>
          <a:prstGeom prst="rect">
            <a:avLst/>
          </a:prstGeom>
        </p:spPr>
      </p:pic>
      <p:pic>
        <p:nvPicPr>
          <p:cNvPr id="21" name="Picture 20"/>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670286" y="13855"/>
            <a:ext cx="4546450" cy="6844145"/>
          </a:xfrm>
          <a:prstGeom prst="rect">
            <a:avLst/>
          </a:prstGeom>
        </p:spPr>
      </p:pic>
    </p:spTree>
    <p:extLst>
      <p:ext uri="{BB962C8B-B14F-4D97-AF65-F5344CB8AC3E}">
        <p14:creationId xmlns="" xmlns:p14="http://schemas.microsoft.com/office/powerpoint/2010/main" val="221825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0"/>
                                        <p:tgtEl>
                                          <p:spTgt spid="21"/>
                                        </p:tgtEl>
                                        <p:attrNameLst>
                                          <p:attrName>ppt_x</p:attrName>
                                        </p:attrNameLst>
                                      </p:cBhvr>
                                      <p:tavLst>
                                        <p:tav tm="0">
                                          <p:val>
                                            <p:strVal val="ppt_x"/>
                                          </p:val>
                                        </p:tav>
                                        <p:tav tm="100000">
                                          <p:val>
                                            <p:strVal val="1+ppt_w/2"/>
                                          </p:val>
                                        </p:tav>
                                      </p:tavLst>
                                    </p:anim>
                                    <p:anim calcmode="lin" valueType="num">
                                      <p:cBhvr additive="base">
                                        <p:cTn id="7" dur="5000"/>
                                        <p:tgtEl>
                                          <p:spTgt spid="21"/>
                                        </p:tgtEl>
                                        <p:attrNameLst>
                                          <p:attrName>ppt_y</p:attrName>
                                        </p:attrNameLst>
                                      </p:cBhvr>
                                      <p:tavLst>
                                        <p:tav tm="0">
                                          <p:val>
                                            <p:strVal val="ppt_y"/>
                                          </p:val>
                                        </p:tav>
                                        <p:tav tm="100000">
                                          <p:val>
                                            <p:strVal val="ppt_y"/>
                                          </p:val>
                                        </p:tav>
                                      </p:tavLst>
                                    </p:anim>
                                    <p:set>
                                      <p:cBhvr>
                                        <p:cTn id="8" dur="1" fill="hold">
                                          <p:stCondLst>
                                            <p:cond delay="4999"/>
                                          </p:stCondLst>
                                        </p:cTn>
                                        <p:tgtEl>
                                          <p:spTgt spid="21"/>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0"/>
                                        <p:tgtEl>
                                          <p:spTgt spid="20"/>
                                        </p:tgtEl>
                                        <p:attrNameLst>
                                          <p:attrName>ppt_x</p:attrName>
                                        </p:attrNameLst>
                                      </p:cBhvr>
                                      <p:tavLst>
                                        <p:tav tm="0">
                                          <p:val>
                                            <p:strVal val="ppt_x"/>
                                          </p:val>
                                        </p:tav>
                                        <p:tav tm="100000">
                                          <p:val>
                                            <p:strVal val="0-ppt_w/2"/>
                                          </p:val>
                                        </p:tav>
                                      </p:tavLst>
                                    </p:anim>
                                    <p:anim calcmode="lin" valueType="num">
                                      <p:cBhvr additive="base">
                                        <p:cTn id="11" dur="5000"/>
                                        <p:tgtEl>
                                          <p:spTgt spid="20"/>
                                        </p:tgtEl>
                                        <p:attrNameLst>
                                          <p:attrName>ppt_y</p:attrName>
                                        </p:attrNameLst>
                                      </p:cBhvr>
                                      <p:tavLst>
                                        <p:tav tm="0">
                                          <p:val>
                                            <p:strVal val="ppt_y"/>
                                          </p:val>
                                        </p:tav>
                                        <p:tav tm="100000">
                                          <p:val>
                                            <p:strVal val="ppt_y"/>
                                          </p:val>
                                        </p:tav>
                                      </p:tavLst>
                                    </p:anim>
                                    <p:set>
                                      <p:cBhvr>
                                        <p:cTn id="12" dur="1" fill="hold">
                                          <p:stCondLst>
                                            <p:cond delay="4999"/>
                                          </p:stCondLst>
                                        </p:cTn>
                                        <p:tgtEl>
                                          <p:spTgt spid="20"/>
                                        </p:tgtEl>
                                        <p:attrNameLst>
                                          <p:attrName>style.visibility</p:attrName>
                                        </p:attrNameLst>
                                      </p:cBhvr>
                                      <p:to>
                                        <p:strVal val="hidden"/>
                                      </p:to>
                                    </p:set>
                                  </p:childTnLst>
                                </p:cTn>
                              </p:par>
                              <p:par>
                                <p:cTn id="13" presetID="41" presetClass="entr" presetSubtype="0" repeatCount="2000" fill="hold" grpId="1" nodeType="with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2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11"/>
                                        </p:tgtEl>
                                        <p:attrNameLst>
                                          <p:attrName>ppt_y</p:attrName>
                                        </p:attrNameLst>
                                      </p:cBhvr>
                                      <p:tavLst>
                                        <p:tav tm="0">
                                          <p:val>
                                            <p:strVal val="#ppt_y"/>
                                          </p:val>
                                        </p:tav>
                                        <p:tav tm="100000">
                                          <p:val>
                                            <p:strVal val="#ppt_y"/>
                                          </p:val>
                                        </p:tav>
                                      </p:tavLst>
                                    </p:anim>
                                    <p:anim calcmode="lin" valueType="num">
                                      <p:cBhvr>
                                        <p:cTn id="17" dur="2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8218" y="381000"/>
            <a:ext cx="2362200" cy="769441"/>
          </a:xfrm>
          <a:prstGeom prst="rect">
            <a:avLst/>
          </a:prstGeom>
          <a:noFill/>
          <a:ln>
            <a:solidFill>
              <a:srgbClr val="7030A0"/>
            </a:solid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smtClean="0">
                <a:ln w="1143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শিল্পকলা</a:t>
            </a:r>
            <a:endParaRPr lang="en-US" sz="4400" b="1" cap="none" spc="0" dirty="0">
              <a:ln w="1143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TextBox 14"/>
          <p:cNvSpPr txBox="1"/>
          <p:nvPr/>
        </p:nvSpPr>
        <p:spPr>
          <a:xfrm>
            <a:off x="457200" y="5257800"/>
            <a:ext cx="8264237"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মানুষের মনের সৃজনশীল কর্মকান্ডের সামগ্রিক রূপ হচ্ছে শিল্পকলা। আজ থেকে হাজার হাজার বছর আগে আদিম মানুষের হাত ধরে শিল্পকলার উদ্ভব।</a:t>
            </a:r>
            <a:endPar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55618" y="1371600"/>
            <a:ext cx="58674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7210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86200" y="685800"/>
            <a:ext cx="10668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শিল্প</a:t>
            </a:r>
          </a:p>
        </p:txBody>
      </p:sp>
      <p:cxnSp>
        <p:nvCxnSpPr>
          <p:cNvPr id="5" name="Straight Arrow Connector 4"/>
          <p:cNvCxnSpPr/>
          <p:nvPr/>
        </p:nvCxnSpPr>
        <p:spPr>
          <a:xfrm>
            <a:off x="4373850" y="1408331"/>
            <a:ext cx="0" cy="6490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a:off x="2209800" y="2080254"/>
            <a:ext cx="4572001"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2209800" y="2080254"/>
            <a:ext cx="0" cy="6490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6781801" y="2057400"/>
            <a:ext cx="0" cy="6490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1562100" y="2729323"/>
            <a:ext cx="12954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চারুশিল্প</a:t>
            </a:r>
          </a:p>
        </p:txBody>
      </p:sp>
      <p:sp>
        <p:nvSpPr>
          <p:cNvPr id="17" name="TextBox 16"/>
          <p:cNvSpPr txBox="1"/>
          <p:nvPr/>
        </p:nvSpPr>
        <p:spPr>
          <a:xfrm>
            <a:off x="6134101" y="2729323"/>
            <a:ext cx="12954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কারুশিল্প</a:t>
            </a:r>
          </a:p>
        </p:txBody>
      </p:sp>
      <p:cxnSp>
        <p:nvCxnSpPr>
          <p:cNvPr id="18" name="Straight Arrow Connector 17"/>
          <p:cNvCxnSpPr/>
          <p:nvPr/>
        </p:nvCxnSpPr>
        <p:spPr>
          <a:xfrm>
            <a:off x="2209800" y="3314098"/>
            <a:ext cx="0" cy="6490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609600" y="3963167"/>
            <a:ext cx="27051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শিল্পীর নিজস্ব সৃস্টি</a:t>
            </a:r>
          </a:p>
        </p:txBody>
      </p:sp>
      <p:cxnSp>
        <p:nvCxnSpPr>
          <p:cNvPr id="20" name="Straight Arrow Connector 19"/>
          <p:cNvCxnSpPr/>
          <p:nvPr/>
        </p:nvCxnSpPr>
        <p:spPr>
          <a:xfrm>
            <a:off x="1962150" y="4553542"/>
            <a:ext cx="0" cy="6490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581891" y="5202611"/>
            <a:ext cx="318135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ব্যবহারিক প্রয়োজন নেই</a:t>
            </a:r>
          </a:p>
        </p:txBody>
      </p:sp>
      <p:cxnSp>
        <p:nvCxnSpPr>
          <p:cNvPr id="22" name="Straight Arrow Connector 21"/>
          <p:cNvCxnSpPr/>
          <p:nvPr/>
        </p:nvCxnSpPr>
        <p:spPr>
          <a:xfrm>
            <a:off x="6781801" y="3318931"/>
            <a:ext cx="0" cy="6490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4267200" y="3996476"/>
            <a:ext cx="43434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জীবিকা অর্জনের তাগিদে উৎপত্তি</a:t>
            </a:r>
          </a:p>
        </p:txBody>
      </p:sp>
      <p:cxnSp>
        <p:nvCxnSpPr>
          <p:cNvPr id="24" name="Straight Arrow Connector 23"/>
          <p:cNvCxnSpPr/>
          <p:nvPr/>
        </p:nvCxnSpPr>
        <p:spPr>
          <a:xfrm>
            <a:off x="6788727" y="4553542"/>
            <a:ext cx="0" cy="6490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5029200" y="5202611"/>
            <a:ext cx="3560618"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ব্যবহারিক প্রয়োজন  আছে</a:t>
            </a:r>
          </a:p>
        </p:txBody>
      </p:sp>
    </p:spTree>
    <p:extLst>
      <p:ext uri="{BB962C8B-B14F-4D97-AF65-F5344CB8AC3E}">
        <p14:creationId xmlns="" xmlns:p14="http://schemas.microsoft.com/office/powerpoint/2010/main" val="351916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ssolv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ssolve">
                                      <p:cBhvr>
                                        <p:cTn id="50" dur="500"/>
                                        <p:tgtEl>
                                          <p:spTgt spid="20"/>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dissolv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dissolv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9" grpId="0" animBg="1"/>
      <p:bldP spid="21"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3800" y="443345"/>
            <a:ext cx="1295400" cy="64633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চারুশিল্প</a:t>
            </a:r>
          </a:p>
        </p:txBody>
      </p:sp>
      <p:cxnSp>
        <p:nvCxnSpPr>
          <p:cNvPr id="7" name="Straight Arrow Connector 6"/>
          <p:cNvCxnSpPr/>
          <p:nvPr/>
        </p:nvCxnSpPr>
        <p:spPr>
          <a:xfrm>
            <a:off x="4373849" y="1104578"/>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1066801" y="1676400"/>
            <a:ext cx="7086599" cy="16974"/>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087582" y="1676400"/>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6774150" y="1676400"/>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381000" y="2249608"/>
            <a:ext cx="1246911"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চিত্রকলা</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24" name="TextBox 23"/>
          <p:cNvSpPr txBox="1"/>
          <p:nvPr/>
        </p:nvSpPr>
        <p:spPr>
          <a:xfrm>
            <a:off x="1724888" y="2264849"/>
            <a:ext cx="1246911"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ভাস্কর্য</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25" name="TextBox 24"/>
          <p:cNvSpPr txBox="1"/>
          <p:nvPr/>
        </p:nvSpPr>
        <p:spPr>
          <a:xfrm>
            <a:off x="3047999" y="2265196"/>
            <a:ext cx="1752601"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খোদাই শিল্প</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26" name="TextBox 25"/>
          <p:cNvSpPr txBox="1"/>
          <p:nvPr/>
        </p:nvSpPr>
        <p:spPr>
          <a:xfrm>
            <a:off x="7713518" y="2234367"/>
            <a:ext cx="1125682"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সংগীত</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28" name="TextBox 27"/>
          <p:cNvSpPr txBox="1"/>
          <p:nvPr/>
        </p:nvSpPr>
        <p:spPr>
          <a:xfrm>
            <a:off x="6351299" y="2248222"/>
            <a:ext cx="1246911"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অভিনয়</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cxnSp>
        <p:nvCxnSpPr>
          <p:cNvPr id="29" name="Straight Arrow Connector 28"/>
          <p:cNvCxnSpPr/>
          <p:nvPr/>
        </p:nvCxnSpPr>
        <p:spPr>
          <a:xfrm>
            <a:off x="2362200" y="1693374"/>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3746931" y="1693374"/>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5410200" y="1693374"/>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8117316" y="1662545"/>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4851540" y="2264848"/>
            <a:ext cx="1402779"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নৃত্যনাটক</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pic>
        <p:nvPicPr>
          <p:cNvPr id="34" name="Picture 3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98210" y="3421793"/>
            <a:ext cx="1240990" cy="976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3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11033" y="3450901"/>
            <a:ext cx="1246911" cy="947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Picture 3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351299" y="3442227"/>
            <a:ext cx="1156855" cy="947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 name="Picture 3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40160" y="3450901"/>
            <a:ext cx="1246911" cy="947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 name="Picture 3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851540" y="3442226"/>
            <a:ext cx="1379541" cy="955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1" name="Straight Arrow Connector 40"/>
          <p:cNvCxnSpPr/>
          <p:nvPr/>
        </p:nvCxnSpPr>
        <p:spPr>
          <a:xfrm>
            <a:off x="983673" y="2849971"/>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2334489" y="2870405"/>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a:off x="5545278" y="2840871"/>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8276359" y="2819142"/>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6914424" y="2828651"/>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6" name="Picture 4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048000" y="3442226"/>
            <a:ext cx="1701823" cy="955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7" name="Straight Arrow Connector 46"/>
          <p:cNvCxnSpPr/>
          <p:nvPr/>
        </p:nvCxnSpPr>
        <p:spPr>
          <a:xfrm>
            <a:off x="3913904" y="2840871"/>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8" name="TextBox 47"/>
          <p:cNvSpPr txBox="1"/>
          <p:nvPr/>
        </p:nvSpPr>
        <p:spPr>
          <a:xfrm>
            <a:off x="1587071" y="5015345"/>
            <a:ext cx="5782826"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মানুষের সৃষ্টি সমস্ত শ্রেষ্ঠ শিল্পই চারুশিল্পের অন্তর্গত। যা আমাদের মানসিক প্রয়োজনে কাজে লাগে।</a:t>
            </a:r>
            <a:endPar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22338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9"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par>
                                <p:cTn id="24" presetID="9"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dissolve">
                                      <p:cBhvr>
                                        <p:cTn id="26" dur="500"/>
                                        <p:tgtEl>
                                          <p:spTgt spid="41"/>
                                        </p:tgtEl>
                                      </p:cBhvr>
                                    </p:animEffect>
                                  </p:childTnLst>
                                </p:cTn>
                              </p:par>
                              <p:par>
                                <p:cTn id="27" presetID="9"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dissolv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dissolve">
                                      <p:cBhvr>
                                        <p:cTn id="34" dur="500"/>
                                        <p:tgtEl>
                                          <p:spTgt spid="2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par>
                                <p:cTn id="38" presetID="9"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dissolve">
                                      <p:cBhvr>
                                        <p:cTn id="40" dur="500"/>
                                        <p:tgtEl>
                                          <p:spTgt spid="42"/>
                                        </p:tgtEl>
                                      </p:cBhvr>
                                    </p:animEffect>
                                  </p:childTnLst>
                                </p:cTn>
                              </p:par>
                              <p:par>
                                <p:cTn id="41" presetID="9"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dissolve">
                                      <p:cBhvr>
                                        <p:cTn id="48" dur="500"/>
                                        <p:tgtEl>
                                          <p:spTgt spid="3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dissolve">
                                      <p:cBhvr>
                                        <p:cTn id="51" dur="500"/>
                                        <p:tgtEl>
                                          <p:spTgt spid="25"/>
                                        </p:tgtEl>
                                      </p:cBhvr>
                                    </p:animEffect>
                                  </p:childTnLst>
                                </p:cTn>
                              </p:par>
                              <p:par>
                                <p:cTn id="52" presetID="9" presetClass="entr" presetSubtype="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dissolve">
                                      <p:cBhvr>
                                        <p:cTn id="54" dur="500"/>
                                        <p:tgtEl>
                                          <p:spTgt spid="47"/>
                                        </p:tgtEl>
                                      </p:cBhvr>
                                    </p:animEffect>
                                  </p:childTnLst>
                                </p:cTn>
                              </p:par>
                              <p:par>
                                <p:cTn id="55" presetID="9"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dissolve">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dissolve">
                                      <p:cBhvr>
                                        <p:cTn id="62" dur="500"/>
                                        <p:tgtEl>
                                          <p:spTgt spid="3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dissolve">
                                      <p:cBhvr>
                                        <p:cTn id="65" dur="500"/>
                                        <p:tgtEl>
                                          <p:spTgt spid="33"/>
                                        </p:tgtEl>
                                      </p:cBhvr>
                                    </p:animEffect>
                                  </p:childTnLst>
                                </p:cTn>
                              </p:par>
                              <p:par>
                                <p:cTn id="66" presetID="9" presetClass="entr" presetSubtype="0"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dissolve">
                                      <p:cBhvr>
                                        <p:cTn id="68" dur="500"/>
                                        <p:tgtEl>
                                          <p:spTgt spid="43"/>
                                        </p:tgtEl>
                                      </p:cBhvr>
                                    </p:animEffect>
                                  </p:childTnLst>
                                </p:cTn>
                              </p:par>
                              <p:par>
                                <p:cTn id="69" presetID="9"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dissolve">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dissolve">
                                      <p:cBhvr>
                                        <p:cTn id="76" dur="500"/>
                                        <p:tgtEl>
                                          <p:spTgt spid="20"/>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dissolve">
                                      <p:cBhvr>
                                        <p:cTn id="79" dur="500"/>
                                        <p:tgtEl>
                                          <p:spTgt spid="28"/>
                                        </p:tgtEl>
                                      </p:cBhvr>
                                    </p:animEffect>
                                  </p:childTnLst>
                                </p:cTn>
                              </p:par>
                              <p:par>
                                <p:cTn id="80" presetID="9" presetClass="entr" presetSubtype="0" fill="hold"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dissolve">
                                      <p:cBhvr>
                                        <p:cTn id="82" dur="500"/>
                                        <p:tgtEl>
                                          <p:spTgt spid="45"/>
                                        </p:tgtEl>
                                      </p:cBhvr>
                                    </p:animEffect>
                                  </p:childTnLst>
                                </p:cTn>
                              </p:par>
                              <p:par>
                                <p:cTn id="83" presetID="9"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dissolve">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dissolve">
                                      <p:cBhvr>
                                        <p:cTn id="90" dur="500"/>
                                        <p:tgtEl>
                                          <p:spTgt spid="32"/>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dissolve">
                                      <p:cBhvr>
                                        <p:cTn id="93" dur="500"/>
                                        <p:tgtEl>
                                          <p:spTgt spid="26"/>
                                        </p:tgtEl>
                                      </p:cBhvr>
                                    </p:animEffect>
                                  </p:childTnLst>
                                </p:cTn>
                              </p:par>
                              <p:par>
                                <p:cTn id="94" presetID="9" presetClass="entr" presetSubtype="0"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dissolve">
                                      <p:cBhvr>
                                        <p:cTn id="96" dur="500"/>
                                        <p:tgtEl>
                                          <p:spTgt spid="44"/>
                                        </p:tgtEl>
                                      </p:cBhvr>
                                    </p:animEffect>
                                  </p:childTnLst>
                                </p:cTn>
                              </p:par>
                              <p:par>
                                <p:cTn id="97" presetID="9" presetClass="entr" presetSubtype="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dissolve">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dissolve">
                                      <p:cBhvr>
                                        <p:cTn id="10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24" grpId="0" animBg="1"/>
      <p:bldP spid="25" grpId="0" animBg="1"/>
      <p:bldP spid="26" grpId="0" animBg="1"/>
      <p:bldP spid="28" grpId="0" animBg="1"/>
      <p:bldP spid="33"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990600" y="1904999"/>
            <a:ext cx="71628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191000" y="1255930"/>
            <a:ext cx="0" cy="6490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505200" y="609599"/>
            <a:ext cx="1600200" cy="64633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কারুশিল্প</a:t>
            </a:r>
          </a:p>
        </p:txBody>
      </p:sp>
      <p:cxnSp>
        <p:nvCxnSpPr>
          <p:cNvPr id="10" name="Straight Arrow Connector 9"/>
          <p:cNvCxnSpPr/>
          <p:nvPr/>
        </p:nvCxnSpPr>
        <p:spPr>
          <a:xfrm>
            <a:off x="1005179" y="1904999"/>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389374" y="2497289"/>
            <a:ext cx="1246911"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মৃৎশিল্প</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12" name="TextBox 11"/>
          <p:cNvSpPr txBox="1"/>
          <p:nvPr/>
        </p:nvSpPr>
        <p:spPr>
          <a:xfrm>
            <a:off x="1905000" y="2497289"/>
            <a:ext cx="1246911"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বুনন</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13" name="TextBox 12"/>
          <p:cNvSpPr txBox="1"/>
          <p:nvPr/>
        </p:nvSpPr>
        <p:spPr>
          <a:xfrm>
            <a:off x="3325089" y="2497289"/>
            <a:ext cx="1246911"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তাঁত</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14" name="TextBox 13"/>
          <p:cNvSpPr txBox="1"/>
          <p:nvPr/>
        </p:nvSpPr>
        <p:spPr>
          <a:xfrm>
            <a:off x="4800600" y="2500760"/>
            <a:ext cx="1246911"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বাঁশ</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16" name="TextBox 15"/>
          <p:cNvSpPr txBox="1"/>
          <p:nvPr/>
        </p:nvSpPr>
        <p:spPr>
          <a:xfrm>
            <a:off x="6172200" y="2500760"/>
            <a:ext cx="1246911"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বেত</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17" name="TextBox 16"/>
          <p:cNvSpPr txBox="1"/>
          <p:nvPr/>
        </p:nvSpPr>
        <p:spPr>
          <a:xfrm>
            <a:off x="7529944" y="2500760"/>
            <a:ext cx="1246911"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তামা</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cxnSp>
        <p:nvCxnSpPr>
          <p:cNvPr id="18" name="Straight Arrow Connector 17"/>
          <p:cNvCxnSpPr/>
          <p:nvPr/>
        </p:nvCxnSpPr>
        <p:spPr>
          <a:xfrm>
            <a:off x="2494543" y="1928938"/>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3955472" y="1928938"/>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5334000" y="1928938"/>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6629400" y="1928938"/>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8112555" y="1904999"/>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79818" y="3733800"/>
            <a:ext cx="1246911" cy="106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3" name="Straight Arrow Connector 22"/>
          <p:cNvCxnSpPr/>
          <p:nvPr/>
        </p:nvCxnSpPr>
        <p:spPr>
          <a:xfrm>
            <a:off x="5313217" y="3085535"/>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4" name="Picture 2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172200" y="3733800"/>
            <a:ext cx="1246911" cy="106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5" name="Straight Arrow Connector 24"/>
          <p:cNvCxnSpPr/>
          <p:nvPr/>
        </p:nvCxnSpPr>
        <p:spPr>
          <a:xfrm>
            <a:off x="6788004" y="3085535"/>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6" name="Picture 2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89374" y="3719945"/>
            <a:ext cx="1246911" cy="1080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7" name="Straight Arrow Connector 26"/>
          <p:cNvCxnSpPr/>
          <p:nvPr/>
        </p:nvCxnSpPr>
        <p:spPr>
          <a:xfrm>
            <a:off x="969094" y="3090326"/>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8" name="Picture 2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532832" y="3719944"/>
            <a:ext cx="1244023" cy="1080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752600" y="3747654"/>
            <a:ext cx="1399311" cy="1052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257723" y="3719945"/>
            <a:ext cx="1410799" cy="1080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3" name="Straight Arrow Connector 32"/>
          <p:cNvCxnSpPr/>
          <p:nvPr/>
        </p:nvCxnSpPr>
        <p:spPr>
          <a:xfrm>
            <a:off x="3940893" y="3057825"/>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a:off x="8154843" y="3090326"/>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a:off x="2432197" y="3090326"/>
            <a:ext cx="7651" cy="571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1752600" y="5257800"/>
            <a:ext cx="5485676"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কারুশিল্প দৈনন্দিন জীবনে ব্যবহারিক প্রয়োজনে কাজে লাগে, পাশাপাশি মনের আনন্দ যোগায়।</a:t>
            </a:r>
            <a:endPar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353175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dissolve">
                                      <p:cBhvr>
                                        <p:cTn id="26" dur="500"/>
                                        <p:tgtEl>
                                          <p:spTgt spid="27"/>
                                        </p:tgtEl>
                                      </p:cBhvr>
                                    </p:animEffect>
                                  </p:childTnLst>
                                </p:cTn>
                              </p:par>
                              <p:par>
                                <p:cTn id="27" presetID="9"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par>
                                <p:cTn id="38" presetID="9"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dissolve">
                                      <p:cBhvr>
                                        <p:cTn id="40" dur="500"/>
                                        <p:tgtEl>
                                          <p:spTgt spid="37"/>
                                        </p:tgtEl>
                                      </p:cBhvr>
                                    </p:animEffect>
                                  </p:childTnLst>
                                </p:cTn>
                              </p:par>
                              <p:par>
                                <p:cTn id="41" presetID="9"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ssolve">
                                      <p:cBhvr>
                                        <p:cTn id="51" dur="500"/>
                                        <p:tgtEl>
                                          <p:spTgt spid="13"/>
                                        </p:tgtEl>
                                      </p:cBhvr>
                                    </p:animEffect>
                                  </p:childTnLst>
                                </p:cTn>
                              </p:par>
                              <p:par>
                                <p:cTn id="52" presetID="9" presetClass="entr" presetSubtype="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dissolve">
                                      <p:cBhvr>
                                        <p:cTn id="54" dur="500"/>
                                        <p:tgtEl>
                                          <p:spTgt spid="33"/>
                                        </p:tgtEl>
                                      </p:cBhvr>
                                    </p:animEffect>
                                  </p:childTnLst>
                                </p:cTn>
                              </p:par>
                              <p:par>
                                <p:cTn id="55" presetID="9"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dissolv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dissolve">
                                      <p:cBhvr>
                                        <p:cTn id="62" dur="500"/>
                                        <p:tgtEl>
                                          <p:spTgt spid="2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dissolve">
                                      <p:cBhvr>
                                        <p:cTn id="65" dur="500"/>
                                        <p:tgtEl>
                                          <p:spTgt spid="14"/>
                                        </p:tgtEl>
                                      </p:cBhvr>
                                    </p:animEffect>
                                  </p:childTnLst>
                                </p:cTn>
                              </p:par>
                              <p:par>
                                <p:cTn id="66" presetID="9"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dissolve">
                                      <p:cBhvr>
                                        <p:cTn id="68" dur="500"/>
                                        <p:tgtEl>
                                          <p:spTgt spid="23"/>
                                        </p:tgtEl>
                                      </p:cBhvr>
                                    </p:animEffect>
                                  </p:childTnLst>
                                </p:cTn>
                              </p:par>
                              <p:par>
                                <p:cTn id="69" presetID="9"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dissolv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dissolve">
                                      <p:cBhvr>
                                        <p:cTn id="76" dur="500"/>
                                        <p:tgtEl>
                                          <p:spTgt spid="21"/>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dissolve">
                                      <p:cBhvr>
                                        <p:cTn id="79" dur="500"/>
                                        <p:tgtEl>
                                          <p:spTgt spid="16"/>
                                        </p:tgtEl>
                                      </p:cBhvr>
                                    </p:animEffect>
                                  </p:childTnLst>
                                </p:cTn>
                              </p:par>
                              <p:par>
                                <p:cTn id="80" presetID="9" presetClass="entr" presetSubtype="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dissolve">
                                      <p:cBhvr>
                                        <p:cTn id="82" dur="500"/>
                                        <p:tgtEl>
                                          <p:spTgt spid="25"/>
                                        </p:tgtEl>
                                      </p:cBhvr>
                                    </p:animEffect>
                                  </p:childTnLst>
                                </p:cTn>
                              </p:par>
                              <p:par>
                                <p:cTn id="83" presetID="9" presetClass="entr" presetSubtype="0"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dissolv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dissolve">
                                      <p:cBhvr>
                                        <p:cTn id="90" dur="500"/>
                                        <p:tgtEl>
                                          <p:spTgt spid="22"/>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dissolve">
                                      <p:cBhvr>
                                        <p:cTn id="93" dur="500"/>
                                        <p:tgtEl>
                                          <p:spTgt spid="17"/>
                                        </p:tgtEl>
                                      </p:cBhvr>
                                    </p:animEffect>
                                  </p:childTnLst>
                                </p:cTn>
                              </p:par>
                              <p:par>
                                <p:cTn id="94" presetID="9" presetClass="entr" presetSubtype="0" fill="hold"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dissolve">
                                      <p:cBhvr>
                                        <p:cTn id="96" dur="500"/>
                                        <p:tgtEl>
                                          <p:spTgt spid="35"/>
                                        </p:tgtEl>
                                      </p:cBhvr>
                                    </p:animEffect>
                                  </p:childTnLst>
                                </p:cTn>
                              </p:par>
                              <p:par>
                                <p:cTn id="97" presetID="9" presetClass="entr" presetSubtype="0"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dissolve">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dissolve">
                                      <p:cBhvr>
                                        <p:cTn id="10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6" grpId="0" animBg="1"/>
      <p:bldP spid="1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3744" y="762000"/>
            <a:ext cx="1524000" cy="64633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লোকশিল্প</a:t>
            </a:r>
            <a:endParaRPr lang="en-US" sz="36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flipH="1">
            <a:off x="1146462" y="2095514"/>
            <a:ext cx="6629400" cy="22854"/>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Arrow Connector 77"/>
          <p:cNvCxnSpPr/>
          <p:nvPr/>
        </p:nvCxnSpPr>
        <p:spPr>
          <a:xfrm>
            <a:off x="4461162" y="1395078"/>
            <a:ext cx="0" cy="6737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678873" y="2765430"/>
            <a:ext cx="1683327"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নকশিকাঁথা</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cxnSp>
        <p:nvCxnSpPr>
          <p:cNvPr id="32" name="Straight Arrow Connector 31"/>
          <p:cNvCxnSpPr/>
          <p:nvPr/>
        </p:nvCxnSpPr>
        <p:spPr>
          <a:xfrm>
            <a:off x="1146462" y="2091681"/>
            <a:ext cx="0" cy="6737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2743199" y="2792117"/>
            <a:ext cx="1683327"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নকশিপাখা</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cxnSp>
        <p:nvCxnSpPr>
          <p:cNvPr id="34" name="Straight Arrow Connector 33"/>
          <p:cNvCxnSpPr/>
          <p:nvPr/>
        </p:nvCxnSpPr>
        <p:spPr>
          <a:xfrm>
            <a:off x="3505200" y="2103108"/>
            <a:ext cx="0" cy="6737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4876800" y="2792117"/>
            <a:ext cx="1683327"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খেলনা</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cxnSp>
        <p:nvCxnSpPr>
          <p:cNvPr id="36" name="Straight Arrow Connector 35"/>
          <p:cNvCxnSpPr/>
          <p:nvPr/>
        </p:nvCxnSpPr>
        <p:spPr>
          <a:xfrm>
            <a:off x="5708070" y="2118368"/>
            <a:ext cx="0" cy="6737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6705600" y="2792117"/>
            <a:ext cx="1683327"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পুতুল</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cxnSp>
        <p:nvCxnSpPr>
          <p:cNvPr id="38" name="Straight Arrow Connector 37"/>
          <p:cNvCxnSpPr/>
          <p:nvPr/>
        </p:nvCxnSpPr>
        <p:spPr>
          <a:xfrm>
            <a:off x="7765469" y="2118368"/>
            <a:ext cx="0" cy="6737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743199" y="3989087"/>
            <a:ext cx="1717963" cy="1266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7" name="Straight Arrow Connector 46"/>
          <p:cNvCxnSpPr/>
          <p:nvPr/>
        </p:nvCxnSpPr>
        <p:spPr>
          <a:xfrm>
            <a:off x="3512127" y="3376892"/>
            <a:ext cx="0" cy="5855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78872" y="3989087"/>
            <a:ext cx="1683327" cy="1266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9" name="Straight Arrow Connector 48"/>
          <p:cNvCxnSpPr/>
          <p:nvPr/>
        </p:nvCxnSpPr>
        <p:spPr>
          <a:xfrm>
            <a:off x="1371600" y="3350205"/>
            <a:ext cx="0" cy="5855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705600" y="3989087"/>
            <a:ext cx="1683327" cy="1266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76800" y="3989086"/>
            <a:ext cx="1600200" cy="1266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3" name="Straight Arrow Connector 52"/>
          <p:cNvCxnSpPr/>
          <p:nvPr/>
        </p:nvCxnSpPr>
        <p:spPr>
          <a:xfrm>
            <a:off x="7391400" y="3376892"/>
            <a:ext cx="0" cy="5855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2" name="Straight Arrow Connector 61"/>
          <p:cNvCxnSpPr/>
          <p:nvPr/>
        </p:nvCxnSpPr>
        <p:spPr>
          <a:xfrm>
            <a:off x="5628409" y="3376892"/>
            <a:ext cx="0" cy="5855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3" name="TextBox 62"/>
          <p:cNvSpPr txBox="1"/>
          <p:nvPr/>
        </p:nvSpPr>
        <p:spPr>
          <a:xfrm>
            <a:off x="1832262" y="5541819"/>
            <a:ext cx="5559138"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সাধারণ মানুষ মনের আনন্দ নিয়েই লোকশিল্প তৈরি করে, এই শিল্প চারুশিল্পের অন্তর্গত।</a:t>
            </a:r>
            <a:endPar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40189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dissolve">
                                      <p:cBhvr>
                                        <p:cTn id="12" dur="500"/>
                                        <p:tgtEl>
                                          <p:spTgt spid="78"/>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dissolve">
                                      <p:cBhvr>
                                        <p:cTn id="20" dur="500"/>
                                        <p:tgtEl>
                                          <p:spTgt spid="3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dissolve">
                                      <p:cBhvr>
                                        <p:cTn id="23" dur="500"/>
                                        <p:tgtEl>
                                          <p:spTgt spid="31"/>
                                        </p:tgtEl>
                                      </p:cBhvr>
                                    </p:animEffect>
                                  </p:childTnLst>
                                </p:cTn>
                              </p:par>
                              <p:par>
                                <p:cTn id="24" presetID="9" presetClass="entr" presetSubtype="0"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dissolve">
                                      <p:cBhvr>
                                        <p:cTn id="26" dur="500"/>
                                        <p:tgtEl>
                                          <p:spTgt spid="49"/>
                                        </p:tgtEl>
                                      </p:cBhvr>
                                    </p:animEffect>
                                  </p:childTnLst>
                                </p:cTn>
                              </p:par>
                              <p:par>
                                <p:cTn id="27" presetID="9"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dissolve">
                                      <p:cBhvr>
                                        <p:cTn id="34" dur="500"/>
                                        <p:tgtEl>
                                          <p:spTgt spid="3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dissolve">
                                      <p:cBhvr>
                                        <p:cTn id="37" dur="500"/>
                                        <p:tgtEl>
                                          <p:spTgt spid="33"/>
                                        </p:tgtEl>
                                      </p:cBhvr>
                                    </p:animEffect>
                                  </p:childTnLst>
                                </p:cTn>
                              </p:par>
                              <p:par>
                                <p:cTn id="38" presetID="9"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dissolve">
                                      <p:cBhvr>
                                        <p:cTn id="40" dur="500"/>
                                        <p:tgtEl>
                                          <p:spTgt spid="47"/>
                                        </p:tgtEl>
                                      </p:cBhvr>
                                    </p:animEffect>
                                  </p:childTnLst>
                                </p:cTn>
                              </p:par>
                              <p:par>
                                <p:cTn id="41" presetID="9"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dissolve">
                                      <p:cBhvr>
                                        <p:cTn id="48" dur="500"/>
                                        <p:tgtEl>
                                          <p:spTgt spid="36"/>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dissolve">
                                      <p:cBhvr>
                                        <p:cTn id="51" dur="500"/>
                                        <p:tgtEl>
                                          <p:spTgt spid="35"/>
                                        </p:tgtEl>
                                      </p:cBhvr>
                                    </p:animEffect>
                                  </p:childTnLst>
                                </p:cTn>
                              </p:par>
                              <p:par>
                                <p:cTn id="52" presetID="9" presetClass="entr" presetSubtype="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dissolve">
                                      <p:cBhvr>
                                        <p:cTn id="54" dur="500"/>
                                        <p:tgtEl>
                                          <p:spTgt spid="62"/>
                                        </p:tgtEl>
                                      </p:cBhvr>
                                    </p:animEffect>
                                  </p:childTnLst>
                                </p:cTn>
                              </p:par>
                              <p:par>
                                <p:cTn id="55" presetID="9"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dissolve">
                                      <p:cBhvr>
                                        <p:cTn id="62" dur="500"/>
                                        <p:tgtEl>
                                          <p:spTgt spid="3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dissolve">
                                      <p:cBhvr>
                                        <p:cTn id="65" dur="500"/>
                                        <p:tgtEl>
                                          <p:spTgt spid="37"/>
                                        </p:tgtEl>
                                      </p:cBhvr>
                                    </p:animEffect>
                                  </p:childTnLst>
                                </p:cTn>
                              </p:par>
                              <p:par>
                                <p:cTn id="66" presetID="9" presetClass="entr" presetSubtype="0"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dissolve">
                                      <p:cBhvr>
                                        <p:cTn id="68" dur="500"/>
                                        <p:tgtEl>
                                          <p:spTgt spid="53"/>
                                        </p:tgtEl>
                                      </p:cBhvr>
                                    </p:animEffect>
                                  </p:childTnLst>
                                </p:cTn>
                              </p:par>
                              <p:par>
                                <p:cTn id="69" presetID="9"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dissolve">
                                      <p:cBhvr>
                                        <p:cTn id="7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3" grpId="0" animBg="1"/>
      <p:bldP spid="35" grpId="0" animBg="1"/>
      <p:bldP spid="37"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4200" y="529771"/>
            <a:ext cx="2874818"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জোড়ায় কাজ</a:t>
            </a:r>
          </a:p>
        </p:txBody>
      </p:sp>
      <p:sp>
        <p:nvSpPr>
          <p:cNvPr id="12" name="TextBox 11"/>
          <p:cNvSpPr txBox="1"/>
          <p:nvPr/>
        </p:nvSpPr>
        <p:spPr>
          <a:xfrm>
            <a:off x="1246907" y="5187811"/>
            <a:ext cx="6629401"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শ্রেণিতে উপস্থাপন করা হয়েছে এমন শিল্প ছাড়া পাঁচটি চারুশিল্পের নাম জোড়ায় আলোচনা করে  লেখ।</a:t>
            </a:r>
            <a:endParaRPr lang="en-US" sz="32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57004" y="1600200"/>
            <a:ext cx="4429991" cy="3322493"/>
          </a:xfrm>
          <a:prstGeom prst="ellipse">
            <a:avLst/>
          </a:prstGeom>
          <a:ln>
            <a:noFill/>
          </a:ln>
          <a:effectLst>
            <a:softEdge rad="112500"/>
          </a:effectLst>
        </p:spPr>
      </p:pic>
    </p:spTree>
    <p:extLst>
      <p:ext uri="{BB962C8B-B14F-4D97-AF65-F5344CB8AC3E}">
        <p14:creationId xmlns="" xmlns:p14="http://schemas.microsoft.com/office/powerpoint/2010/main" val="5921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399" y="5191633"/>
            <a:ext cx="73152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সকল শিল্পকলার মধ্যেই বিন্দু, রেখা, রঙ, আকার, গতি বা ছন্দ, আলোছায়া গাঢ়-হালকার সম্পর্ক ইত্যাদি থাকে।</a:t>
            </a:r>
            <a:endParaRPr lang="en-US" sz="32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91541" y="685800"/>
            <a:ext cx="6104660" cy="397192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3555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198" y="5191633"/>
            <a:ext cx="6705601"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চিত্রকলার মাধ্যম হলো কালি, কলম, জল রঙ, প্যাস্টেল রং,তেল মিশ্রিত রঙ ইত্যাদি।</a:t>
            </a:r>
            <a:endParaRPr lang="en-US" sz="32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81199" y="609600"/>
            <a:ext cx="5181600" cy="4233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8571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748" y="5191633"/>
            <a:ext cx="5524501"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পাথর খোদাই করে বা মাটি দিয়ে আকার বা গড়ন </a:t>
            </a:r>
            <a:r>
              <a:rPr lang="bn-BD"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নির্মাণ করাই ভাস্কর্য।                                                                     </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09748" y="748145"/>
            <a:ext cx="5524501" cy="4143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99876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105400"/>
            <a:ext cx="7010401" cy="1244263"/>
          </a:xfrm>
          <a:prstGeom prst="rect">
            <a:avLst/>
          </a:prstGeom>
          <a:ln>
            <a:solidFill>
              <a:srgbClr val="7030A0"/>
            </a:solidFill>
          </a:ln>
        </p:spPr>
        <p:txBody>
          <a:bodyPr wrap="square">
            <a:prstTxWarp prst="textPlain">
              <a:avLst/>
            </a:prstTxWarp>
            <a:spAutoFit/>
            <a:scene3d>
              <a:camera prst="perspectiveFront"/>
              <a:lightRig rig="threePt" dir="t"/>
            </a:scene3d>
            <a:sp3d extrusionH="57150">
              <a:bevelT w="38100" h="38100"/>
            </a:sp3d>
          </a:bodyPr>
          <a:lstStyle/>
          <a:p>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হস্তশিল্প: হাতের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তৈরি</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বিভিন্ন ধরনের ফুল ও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শোপি</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ফ্লাওয়ার ম্যাট, ওয়াল ম্যাট, পাপোস, জায়নামাজ, টেবিল ম্যাট</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নক</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কাঁথা, বেতের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তৈরি</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বিভিন্ন জিনিসপত্র ও শোপিজ, নারকেলের মালার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সামগ্রী</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পাটজাত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পণ্য</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ইত্যাদি</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43000" y="533399"/>
            <a:ext cx="6796794" cy="4282533"/>
          </a:xfrm>
          <a:prstGeom prst="rect">
            <a:avLst/>
          </a:prstGeom>
          <a:ln w="38100" cap="sq">
            <a:solidFill>
              <a:srgbClr val="FF33C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03200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43200" y="3581400"/>
            <a:ext cx="3581400" cy="2506980"/>
          </a:xfrm>
          <a:prstGeom prst="ellipse">
            <a:avLst/>
          </a:prstGeom>
          <a:ln>
            <a:noFill/>
          </a:ln>
          <a:effectLst>
            <a:softEdge rad="112500"/>
          </a:effectLst>
        </p:spPr>
      </p:pic>
      <p:sp>
        <p:nvSpPr>
          <p:cNvPr id="5" name="Round Diagonal Corner Rectangle 4"/>
          <p:cNvSpPr/>
          <p:nvPr/>
        </p:nvSpPr>
        <p:spPr>
          <a:xfrm>
            <a:off x="4648201" y="2895600"/>
            <a:ext cx="3962399" cy="1981200"/>
          </a:xfrm>
          <a:prstGeom prst="round2DiagRect">
            <a:avLst/>
          </a:prstGeom>
          <a:solidFill>
            <a:schemeClr val="bg1"/>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8201" y="3095961"/>
            <a:ext cx="3962399"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শ্রেণি    : অষ্টম</a:t>
            </a:r>
          </a:p>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বিষয়   : বাংলা ১ম পত্র</a:t>
            </a:r>
            <a:endParaRPr lang="bn-BD" sz="24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গদ্য     : শিল্পকলার নানা দিক (পাঠ ১)</a:t>
            </a:r>
          </a:p>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সময়    </a:t>
            </a:r>
            <a:r>
              <a:rPr lang="en-AU"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৫০ মিনিট।</a:t>
            </a:r>
            <a:endParaRPr lang="en-US" sz="24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Round Diagonal Corner Rectangle 6"/>
          <p:cNvSpPr/>
          <p:nvPr/>
        </p:nvSpPr>
        <p:spPr>
          <a:xfrm>
            <a:off x="609600" y="2895600"/>
            <a:ext cx="3505200" cy="1939290"/>
          </a:xfrm>
          <a:prstGeom prst="round2DiagRect">
            <a:avLst/>
          </a:prstGeom>
          <a:solidFill>
            <a:schemeClr val="bg1"/>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7882" y="3095961"/>
            <a:ext cx="334135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আ</a:t>
            </a:r>
            <a:r>
              <a:rPr lang="en-US" sz="24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ফরোজা</a:t>
            </a:r>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খাতুন</a:t>
            </a:r>
          </a:p>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সহকারী শিক্ষক (বাংলা)</a:t>
            </a:r>
          </a:p>
          <a:p>
            <a:pPr algn="just"/>
            <a:r>
              <a:rPr lang="en-US" sz="24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পানিকাউরিয়া</a:t>
            </a:r>
            <a:r>
              <a:rPr lang="en-US"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মাধ্যমিক</a:t>
            </a:r>
            <a:r>
              <a:rPr lang="en-US"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বিদ্যালয়</a:t>
            </a:r>
            <a:endPar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9" name="TextBox 8"/>
          <p:cNvSpPr txBox="1"/>
          <p:nvPr/>
        </p:nvSpPr>
        <p:spPr>
          <a:xfrm>
            <a:off x="3334471" y="312466"/>
            <a:ext cx="24384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60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পরিচিতি</a:t>
            </a:r>
          </a:p>
        </p:txBody>
      </p:sp>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79724" y="613229"/>
            <a:ext cx="1703512" cy="2029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9061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487189"/>
            <a:ext cx="73152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মূলত: কালি, কলম ও মন এই তিন নিয়ে শিল্পকলা।                                                                     </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82461" y="498515"/>
            <a:ext cx="4908317" cy="4327439"/>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3400" y="498514"/>
            <a:ext cx="3104378" cy="4327439"/>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37484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0374" y="5666507"/>
            <a:ext cx="4035953" cy="64633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শিল্পকলার বিস্তীর্ণ অঙ্গন</a:t>
            </a:r>
            <a:endParaRPr lang="en-US" sz="36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80509" y="3536196"/>
            <a:ext cx="1981200" cy="1341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66654" y="3536197"/>
            <a:ext cx="2008909" cy="1400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366654" y="3489494"/>
            <a:ext cx="1981200" cy="1434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366654" y="3490438"/>
            <a:ext cx="2055161" cy="1446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3366654" y="3442795"/>
            <a:ext cx="2055161" cy="1357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380509" y="3456648"/>
            <a:ext cx="2041307" cy="1448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380509" y="3454858"/>
            <a:ext cx="2070110" cy="1449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Rectangle 18"/>
          <p:cNvSpPr/>
          <p:nvPr/>
        </p:nvSpPr>
        <p:spPr>
          <a:xfrm>
            <a:off x="3366654" y="3454858"/>
            <a:ext cx="2069563" cy="1494260"/>
          </a:xfrm>
          <a:prstGeom prst="rect">
            <a:avLst/>
          </a:prstGeom>
          <a:solidFill>
            <a:srgbClr val="FEE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623510" y="3972845"/>
            <a:ext cx="1570235" cy="64633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কলাভঙ্গি</a:t>
            </a:r>
            <a:endParaRPr lang="en-US" sz="36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7723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0.00538 -0.01389 L -0.31962 -0.41343 " pathEditMode="relative" rAng="0" ptsTypes="AA">
                                      <p:cBhvr>
                                        <p:cTn id="11" dur="2000" fill="hold"/>
                                        <p:tgtEl>
                                          <p:spTgt spid="5"/>
                                        </p:tgtEl>
                                        <p:attrNameLst>
                                          <p:attrName>ppt_x</p:attrName>
                                          <p:attrName>ppt_y</p:attrName>
                                        </p:attrNameLst>
                                      </p:cBhvr>
                                      <p:rCtr x="-16250" y="-19977"/>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0 3.7037E-7 L -0.00625 -0.39977 " pathEditMode="relative" rAng="0" ptsTypes="AA">
                                      <p:cBhvr>
                                        <p:cTn id="15" dur="2000" fill="hold"/>
                                        <p:tgtEl>
                                          <p:spTgt spid="3"/>
                                        </p:tgtEl>
                                        <p:attrNameLst>
                                          <p:attrName>ppt_x</p:attrName>
                                          <p:attrName>ppt_y</p:attrName>
                                        </p:attrNameLst>
                                      </p:cBhvr>
                                      <p:rCtr x="-313" y="-20000"/>
                                    </p:animMotion>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nodeType="clickEffect">
                                  <p:stCondLst>
                                    <p:cond delay="0"/>
                                  </p:stCondLst>
                                  <p:childTnLst>
                                    <p:animMotion origin="layout" path="M -1.38889E-6 -4.07407E-6 L 0.32205 -0.3956 " pathEditMode="relative" rAng="0" ptsTypes="AA">
                                      <p:cBhvr>
                                        <p:cTn id="19" dur="2000" fill="hold"/>
                                        <p:tgtEl>
                                          <p:spTgt spid="9"/>
                                        </p:tgtEl>
                                        <p:attrNameLst>
                                          <p:attrName>ppt_x</p:attrName>
                                          <p:attrName>ppt_y</p:attrName>
                                        </p:attrNameLst>
                                      </p:cBhvr>
                                      <p:rCtr x="16094" y="-19792"/>
                                    </p:animMotion>
                                  </p:childTnLst>
                                </p:cTn>
                              </p:par>
                            </p:childTnLst>
                          </p:cTn>
                        </p:par>
                      </p:childTnLst>
                    </p:cTn>
                  </p:par>
                  <p:par>
                    <p:cTn id="20" fill="hold">
                      <p:stCondLst>
                        <p:cond delay="indefinite"/>
                      </p:stCondLst>
                      <p:childTnLst>
                        <p:par>
                          <p:cTn id="21" fill="hold">
                            <p:stCondLst>
                              <p:cond delay="0"/>
                            </p:stCondLst>
                            <p:childTnLst>
                              <p:par>
                                <p:cTn id="22" presetID="49" presetClass="path" presetSubtype="0" accel="50000" decel="50000" fill="hold" nodeType="clickEffect">
                                  <p:stCondLst>
                                    <p:cond delay="0"/>
                                  </p:stCondLst>
                                  <p:childTnLst>
                                    <p:animMotion origin="layout" path="M 0.00677 0.01921 L -0.31823 -0.14676 " pathEditMode="relative" rAng="0" ptsTypes="AA">
                                      <p:cBhvr>
                                        <p:cTn id="23" dur="2000" fill="hold"/>
                                        <p:tgtEl>
                                          <p:spTgt spid="14"/>
                                        </p:tgtEl>
                                        <p:attrNameLst>
                                          <p:attrName>ppt_x</p:attrName>
                                          <p:attrName>ppt_y</p:attrName>
                                        </p:attrNameLst>
                                      </p:cBhvr>
                                      <p:rCtr x="-16250" y="-8310"/>
                                    </p:animMotion>
                                  </p:childTnLst>
                                </p:cTn>
                              </p:par>
                            </p:childTnLst>
                          </p:cTn>
                        </p:par>
                      </p:childTnLst>
                    </p:cTn>
                  </p:par>
                  <p:par>
                    <p:cTn id="24" fill="hold">
                      <p:stCondLst>
                        <p:cond delay="indefinite"/>
                      </p:stCondLst>
                      <p:childTnLst>
                        <p:par>
                          <p:cTn id="25" fill="hold">
                            <p:stCondLst>
                              <p:cond delay="0"/>
                            </p:stCondLst>
                            <p:childTnLst>
                              <p:par>
                                <p:cTn id="26" presetID="56" presetClass="path" presetSubtype="0" accel="50000" decel="50000" fill="hold" nodeType="clickEffect">
                                  <p:stCondLst>
                                    <p:cond delay="0"/>
                                  </p:stCondLst>
                                  <p:childTnLst>
                                    <p:animMotion origin="layout" path="M -2.5E-6 7.40741E-7 L 0.31719 -0.14259 " pathEditMode="relative" rAng="0" ptsTypes="AA">
                                      <p:cBhvr>
                                        <p:cTn id="27" dur="2000" fill="hold"/>
                                        <p:tgtEl>
                                          <p:spTgt spid="4"/>
                                        </p:tgtEl>
                                        <p:attrNameLst>
                                          <p:attrName>ppt_x</p:attrName>
                                          <p:attrName>ppt_y</p:attrName>
                                        </p:attrNameLst>
                                      </p:cBhvr>
                                      <p:rCtr x="15851" y="-7130"/>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0 -1.11111E-6 L 0.325 0.1 " pathEditMode="relative" rAng="0" ptsTypes="AA">
                                      <p:cBhvr>
                                        <p:cTn id="31" dur="2000" fill="hold"/>
                                        <p:tgtEl>
                                          <p:spTgt spid="15"/>
                                        </p:tgtEl>
                                        <p:attrNameLst>
                                          <p:attrName>ppt_x</p:attrName>
                                          <p:attrName>ppt_y</p:attrName>
                                        </p:attrNameLst>
                                      </p:cBhvr>
                                      <p:rCtr x="16250" y="5000"/>
                                    </p:animMotion>
                                  </p:childTnLst>
                                </p:cTn>
                              </p:par>
                            </p:childTnLst>
                          </p:cTn>
                        </p:par>
                      </p:childTnLst>
                    </p:cTn>
                  </p:par>
                  <p:par>
                    <p:cTn id="32" fill="hold">
                      <p:stCondLst>
                        <p:cond delay="indefinite"/>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4.44444E-6 -1.85185E-6 L -0.32223 0.0919 " pathEditMode="relative" rAng="0" ptsTypes="AA">
                                      <p:cBhvr>
                                        <p:cTn id="35" dur="2000" fill="hold"/>
                                        <p:tgtEl>
                                          <p:spTgt spid="16"/>
                                        </p:tgtEl>
                                        <p:attrNameLst>
                                          <p:attrName>ppt_x</p:attrName>
                                          <p:attrName>ppt_y</p:attrName>
                                        </p:attrNameLst>
                                      </p:cBhvr>
                                      <p:rCtr x="-16111" y="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381000"/>
            <a:ext cx="21336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দল</a:t>
            </a:r>
            <a:r>
              <a:rPr lang="bn-IN"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গত</a:t>
            </a:r>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কাজ</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96745" y="1385455"/>
            <a:ext cx="4923692" cy="3429000"/>
          </a:xfrm>
          <a:prstGeom prst="ellipse">
            <a:avLst/>
          </a:prstGeom>
          <a:ln>
            <a:noFill/>
          </a:ln>
          <a:effectLst>
            <a:softEdge rad="112500"/>
          </a:effectLst>
        </p:spPr>
      </p:pic>
      <p:sp>
        <p:nvSpPr>
          <p:cNvPr id="6" name="TextBox 5"/>
          <p:cNvSpPr txBox="1"/>
          <p:nvPr/>
        </p:nvSpPr>
        <p:spPr>
          <a:xfrm>
            <a:off x="1066800" y="5250872"/>
            <a:ext cx="68580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আমাদের নিত্যদিনে ব্যবহৃত দশটি চারু ও কারুশিল্পের নাম   দলে আলোচনা করে লিখে উপস্থাপন কর । </a:t>
            </a:r>
            <a:endParaRPr lang="en-US"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35609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381000"/>
            <a:ext cx="1600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
        <p:nvSpPr>
          <p:cNvPr id="3" name="Rectangle 2"/>
          <p:cNvSpPr/>
          <p:nvPr/>
        </p:nvSpPr>
        <p:spPr>
          <a:xfrm>
            <a:off x="471055" y="1551709"/>
            <a:ext cx="8077200" cy="609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 গৃহ বা ভবন নির্মাণের শিল্পকর্মকে কী বলে?</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 name="Rectangle 3"/>
          <p:cNvSpPr/>
          <p:nvPr/>
        </p:nvSpPr>
        <p:spPr>
          <a:xfrm>
            <a:off x="471055" y="25146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ভাস্কর্য</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Rectangle 4"/>
          <p:cNvSpPr/>
          <p:nvPr/>
        </p:nvSpPr>
        <p:spPr>
          <a:xfrm>
            <a:off x="4662055" y="25146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(খ)স্ট্রাকচার</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471055" y="31242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স্থাপত্য</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4662055" y="31242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নিদানশিল্প</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495300" y="3886200"/>
            <a:ext cx="8077200" cy="609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২. ছবি আঁকা মানে-</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464128" y="48768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লেখা শেখা</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4655128" y="48768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পড়া শেখা</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464128" y="54864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শেখা দেখা</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4655128" y="54864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দেখা শেখা</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ounded Rectangle 12"/>
          <p:cNvSpPr/>
          <p:nvPr/>
        </p:nvSpPr>
        <p:spPr>
          <a:xfrm>
            <a:off x="6220691" y="763304"/>
            <a:ext cx="2292928" cy="47928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4" name="Oval 13"/>
          <p:cNvSpPr/>
          <p:nvPr/>
        </p:nvSpPr>
        <p:spPr>
          <a:xfrm>
            <a:off x="500496" y="31242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672446" y="54864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483708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nextCondLst>
                <p:cond evt="onClick" delay="0">
                  <p:tgtEl>
                    <p:spTgt spid="13"/>
                  </p:tgtEl>
                </p:cond>
              </p:nextCondLst>
            </p:seq>
          </p:childTnLst>
        </p:cTn>
      </p:par>
    </p:tnLst>
    <p:bldLst>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381000"/>
            <a:ext cx="1600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
        <p:nvSpPr>
          <p:cNvPr id="3" name="Rounded Rectangle 2"/>
          <p:cNvSpPr/>
          <p:nvPr/>
        </p:nvSpPr>
        <p:spPr>
          <a:xfrm>
            <a:off x="6220691" y="763304"/>
            <a:ext cx="2292928" cy="479286"/>
          </a:xfrm>
          <a:prstGeom prst="roundRect">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 name="Rectangle 3"/>
          <p:cNvSpPr/>
          <p:nvPr/>
        </p:nvSpPr>
        <p:spPr>
          <a:xfrm>
            <a:off x="568036" y="1371600"/>
            <a:ext cx="8077200" cy="609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৩. ছোটদের জন্য কোন রং ব্যবহার সহজ হয়?</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Rectangle 4"/>
          <p:cNvSpPr/>
          <p:nvPr/>
        </p:nvSpPr>
        <p:spPr>
          <a:xfrm>
            <a:off x="568036" y="21336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জল রং</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561109" y="26670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প্যাস্টেল রং</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568036" y="32004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তেল মিশ্রিত রং</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574963" y="3733800"/>
            <a:ext cx="8077200" cy="5334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নিচের কোনটি সঠিক?</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574963" y="4343400"/>
            <a:ext cx="1870364"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4502727" y="4357255"/>
            <a:ext cx="200544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2521527" y="4357255"/>
            <a:ext cx="192924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6560127" y="4343400"/>
            <a:ext cx="209203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Oval 12"/>
          <p:cNvSpPr/>
          <p:nvPr/>
        </p:nvSpPr>
        <p:spPr>
          <a:xfrm>
            <a:off x="658090" y="4343400"/>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4963" y="4876800"/>
            <a:ext cx="8077200" cy="5334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৪. বাংলাদেশের লোকশিল্পের একটি সমৃদ্ধ শাখা কোনটি?</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ectangle 14"/>
          <p:cNvSpPr/>
          <p:nvPr/>
        </p:nvSpPr>
        <p:spPr>
          <a:xfrm>
            <a:off x="554182" y="54864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নকশি কাঁথা</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Rectangle 15"/>
          <p:cNvSpPr/>
          <p:nvPr/>
        </p:nvSpPr>
        <p:spPr>
          <a:xfrm>
            <a:off x="4745182" y="54864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নকশি পিঠা</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7" name="Rectangle 16"/>
          <p:cNvSpPr/>
          <p:nvPr/>
        </p:nvSpPr>
        <p:spPr>
          <a:xfrm>
            <a:off x="554182" y="60960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ঢাকার মসলিন</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8" name="Rectangle 17"/>
          <p:cNvSpPr/>
          <p:nvPr/>
        </p:nvSpPr>
        <p:spPr>
          <a:xfrm>
            <a:off x="4745182" y="60960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জামদানি</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Oval 18"/>
          <p:cNvSpPr/>
          <p:nvPr/>
        </p:nvSpPr>
        <p:spPr>
          <a:xfrm>
            <a:off x="630380" y="5493327"/>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66791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nextCondLst>
                <p:cond evt="onClick" delay="0">
                  <p:tgtEl>
                    <p:spTgt spid="3"/>
                  </p:tgtEl>
                </p:cond>
              </p:nextCondLst>
            </p:seq>
          </p:childTnLst>
        </p:cTn>
      </p:par>
    </p:tnLst>
    <p:bldLst>
      <p:bldP spid="13"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5873" y="457200"/>
            <a:ext cx="2133601"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বাড়ির কাজ</a:t>
            </a:r>
          </a:p>
        </p:txBody>
      </p:sp>
      <p:sp>
        <p:nvSpPr>
          <p:cNvPr id="4" name="TextBox 3"/>
          <p:cNvSpPr txBox="1"/>
          <p:nvPr/>
        </p:nvSpPr>
        <p:spPr>
          <a:xfrm>
            <a:off x="480596" y="5785851"/>
            <a:ext cx="8162024" cy="523220"/>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‘নানান রূপে শিল্পকলা’-বিষয়ে পনের লাইনের একটি অনুচ্ছেদ লিখে আনবে।</a:t>
            </a:r>
            <a:endParaRPr lang="en-US"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4162" y="1371600"/>
            <a:ext cx="5534892" cy="4211707"/>
          </a:xfrm>
          <a:prstGeom prst="ellipse">
            <a:avLst/>
          </a:prstGeom>
          <a:ln>
            <a:noFill/>
          </a:ln>
          <a:effectLst>
            <a:softEdge rad="112500"/>
          </a:effectLst>
        </p:spPr>
      </p:pic>
    </p:spTree>
    <p:extLst>
      <p:ext uri="{BB962C8B-B14F-4D97-AF65-F5344CB8AC3E}">
        <p14:creationId xmlns="" xmlns:p14="http://schemas.microsoft.com/office/powerpoint/2010/main" val="14307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900" y="228600"/>
            <a:ext cx="8459913" cy="6400800"/>
          </a:xfrm>
          <a:prstGeom prst="ellipse">
            <a:avLst/>
          </a:prstGeom>
          <a:ln>
            <a:noFill/>
          </a:ln>
          <a:effectLst>
            <a:softEdge rad="112500"/>
          </a:effectLst>
        </p:spPr>
      </p:pic>
      <p:sp>
        <p:nvSpPr>
          <p:cNvPr id="8" name="Rectangle 7"/>
          <p:cNvSpPr/>
          <p:nvPr/>
        </p:nvSpPr>
        <p:spPr>
          <a:xfrm>
            <a:off x="513364" y="2735403"/>
            <a:ext cx="8289449" cy="415498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800" b="1" dirty="0" smtClean="0">
                <a:ln w="11430">
                  <a:solidFill>
                    <a:srgbClr val="F650E2"/>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শিক্ষার্থীবন্ধুরা তোমাদের</a:t>
            </a:r>
          </a:p>
          <a:p>
            <a:pPr algn="ctr"/>
            <a:r>
              <a:rPr lang="bn-BD" sz="8800" b="1" dirty="0" smtClean="0">
                <a:ln w="11430">
                  <a:solidFill>
                    <a:srgbClr val="F650E2"/>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অনেক ধন্যবাদ</a:t>
            </a:r>
          </a:p>
          <a:p>
            <a:pPr algn="ctr"/>
            <a:endParaRPr lang="en-US" sz="8800" b="1" cap="none" spc="0" dirty="0">
              <a:ln w="11430">
                <a:solidFill>
                  <a:srgbClr val="F650E2"/>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3855" y="13854"/>
            <a:ext cx="4559001" cy="6844145"/>
          </a:xfrm>
          <a:prstGeom prst="rect">
            <a:avLst/>
          </a:prstGeom>
        </p:spPr>
      </p:pic>
      <p:pic>
        <p:nvPicPr>
          <p:cNvPr id="10" name="Picture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572856" y="13855"/>
            <a:ext cx="4643880" cy="6844145"/>
          </a:xfrm>
          <a:prstGeom prst="rect">
            <a:avLst/>
          </a:prstGeom>
        </p:spPr>
      </p:pic>
    </p:spTree>
    <p:extLst>
      <p:ext uri="{BB962C8B-B14F-4D97-AF65-F5344CB8AC3E}">
        <p14:creationId xmlns="" xmlns:p14="http://schemas.microsoft.com/office/powerpoint/2010/main" val="306604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0"/>
                                        <p:tgtEl>
                                          <p:spTgt spid="10"/>
                                        </p:tgtEl>
                                        <p:attrNameLst>
                                          <p:attrName>ppt_x</p:attrName>
                                        </p:attrNameLst>
                                      </p:cBhvr>
                                      <p:tavLst>
                                        <p:tav tm="0">
                                          <p:val>
                                            <p:strVal val="ppt_x"/>
                                          </p:val>
                                        </p:tav>
                                        <p:tav tm="100000">
                                          <p:val>
                                            <p:strVal val="1+ppt_w/2"/>
                                          </p:val>
                                        </p:tav>
                                      </p:tavLst>
                                    </p:anim>
                                    <p:anim calcmode="lin" valueType="num">
                                      <p:cBhvr additive="base">
                                        <p:cTn id="7" dur="5000"/>
                                        <p:tgtEl>
                                          <p:spTgt spid="10"/>
                                        </p:tgtEl>
                                        <p:attrNameLst>
                                          <p:attrName>ppt_y</p:attrName>
                                        </p:attrNameLst>
                                      </p:cBhvr>
                                      <p:tavLst>
                                        <p:tav tm="0">
                                          <p:val>
                                            <p:strVal val="ppt_y"/>
                                          </p:val>
                                        </p:tav>
                                        <p:tav tm="100000">
                                          <p:val>
                                            <p:strVal val="ppt_y"/>
                                          </p:val>
                                        </p:tav>
                                      </p:tavLst>
                                    </p:anim>
                                    <p:set>
                                      <p:cBhvr>
                                        <p:cTn id="8" dur="1" fill="hold">
                                          <p:stCondLst>
                                            <p:cond delay="4999"/>
                                          </p:stCondLst>
                                        </p:cTn>
                                        <p:tgtEl>
                                          <p:spTgt spid="10"/>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0"/>
                                        <p:tgtEl>
                                          <p:spTgt spid="9"/>
                                        </p:tgtEl>
                                        <p:attrNameLst>
                                          <p:attrName>ppt_x</p:attrName>
                                        </p:attrNameLst>
                                      </p:cBhvr>
                                      <p:tavLst>
                                        <p:tav tm="0">
                                          <p:val>
                                            <p:strVal val="ppt_x"/>
                                          </p:val>
                                        </p:tav>
                                        <p:tav tm="100000">
                                          <p:val>
                                            <p:strVal val="0-ppt_w/2"/>
                                          </p:val>
                                        </p:tav>
                                      </p:tavLst>
                                    </p:anim>
                                    <p:anim calcmode="lin" valueType="num">
                                      <p:cBhvr additive="base">
                                        <p:cTn id="11" dur="5000"/>
                                        <p:tgtEl>
                                          <p:spTgt spid="9"/>
                                        </p:tgtEl>
                                        <p:attrNameLst>
                                          <p:attrName>ppt_y</p:attrName>
                                        </p:attrNameLst>
                                      </p:cBhvr>
                                      <p:tavLst>
                                        <p:tav tm="0">
                                          <p:val>
                                            <p:strVal val="ppt_y"/>
                                          </p:val>
                                        </p:tav>
                                        <p:tav tm="100000">
                                          <p:val>
                                            <p:strVal val="ppt_y"/>
                                          </p:val>
                                        </p:tav>
                                      </p:tavLst>
                                    </p:anim>
                                    <p:set>
                                      <p:cBhvr>
                                        <p:cTn id="12" dur="1" fill="hold">
                                          <p:stCondLst>
                                            <p:cond delay="4999"/>
                                          </p:stCondLst>
                                        </p:cTn>
                                        <p:tgtEl>
                                          <p:spTgt spid="9"/>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8"/>
                                        </p:tgtEl>
                                        <p:attrNameLst>
                                          <p:attrName>ppt_y</p:attrName>
                                        </p:attrNameLst>
                                      </p:cBhvr>
                                      <p:tavLst>
                                        <p:tav tm="0">
                                          <p:val>
                                            <p:strVal val="#ppt_y"/>
                                          </p:val>
                                        </p:tav>
                                        <p:tav tm="100000">
                                          <p:val>
                                            <p:strVal val="#ppt_y"/>
                                          </p:val>
                                        </p:tav>
                                      </p:tavLst>
                                    </p:anim>
                                    <p:anim calcmode="lin" valueType="num">
                                      <p:cBhvr>
                                        <p:cTn id="17" dur="2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2860675" y="955675"/>
            <a:ext cx="3505200" cy="1143000"/>
          </a:xfrm>
          <a:prstGeom prst="ellipse">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কৃতজ্ঞতা</a:t>
            </a:r>
            <a:r>
              <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 </a:t>
            </a: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স্বীকার</a:t>
            </a:r>
            <a:endPar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endParaRPr>
          </a:p>
        </p:txBody>
      </p:sp>
      <p:sp>
        <p:nvSpPr>
          <p:cNvPr id="7" name="TextBox 6"/>
          <p:cNvSpPr txBox="1"/>
          <p:nvPr/>
        </p:nvSpPr>
        <p:spPr bwMode="auto">
          <a:xfrm>
            <a:off x="609600" y="2479675"/>
            <a:ext cx="7924800" cy="523875"/>
          </a:xfrm>
          <a:prstGeom prst="rect">
            <a:avLst/>
          </a:prstGeom>
          <a:solidFill>
            <a:schemeClr val="accent3">
              <a:lumMod val="60000"/>
              <a:lumOff val="40000"/>
            </a:schemeClr>
          </a:solidFill>
          <a:ln>
            <a:solidFill>
              <a:srgbClr val="002060"/>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শিক্ষা</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মন্ত্রণালয়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মাউশি</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এনসিটিবি</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ও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এটুআই</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এর</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সংশ্লিষ্ট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কর্মকর্তাবৃন্দ</a:t>
            </a:r>
            <a:endPar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
        <p:nvSpPr>
          <p:cNvPr id="11" name="TextBox 22"/>
          <p:cNvSpPr txBox="1">
            <a:spLocks noChangeArrowheads="1"/>
          </p:cNvSpPr>
          <p:nvPr/>
        </p:nvSpPr>
        <p:spPr bwMode="auto">
          <a:xfrm>
            <a:off x="609600" y="3470588"/>
            <a:ext cx="7924800" cy="2431737"/>
          </a:xfrm>
          <a:prstGeom prst="rect">
            <a:avLst/>
          </a:prstGeom>
          <a:solidFill>
            <a:schemeClr val="accent5">
              <a:lumMod val="20000"/>
              <a:lumOff val="80000"/>
            </a:schemeClr>
          </a:solidFill>
          <a:ln>
            <a:solidFill>
              <a:schemeClr val="accent6">
                <a:lumMod val="50000"/>
              </a:schemeClr>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সম্পাদক</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হিসেবে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যাঁদের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নির্দেশনা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পরামর্শ</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ও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তত্ত্বাবধানে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এই</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মডেল</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সমৃদ্ধ</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হয়েছে</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হলেন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a:t>
            </a:r>
          </a:p>
          <a:p>
            <a:pPr algn="ct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ফেরদৌস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হোসেন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সহযো</a:t>
            </a:r>
            <a:r>
              <a:rPr lang="bn-IN"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গী</a:t>
            </a:r>
            <a:r>
              <a:rPr lang="en-US"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খুলনা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নিগার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সুলতানা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সহকা</a:t>
            </a:r>
            <a:r>
              <a:rPr lang="bn-IN"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রী</a:t>
            </a:r>
            <a:r>
              <a:rPr lang="en-US"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সরকারি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কলেজ</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জেসমীন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জাহান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খানম</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প্রভাষক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মহিলা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ময়মনসিংহ</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2520106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7344" y="235529"/>
            <a:ext cx="5353052" cy="646331"/>
          </a:xfrm>
          <a:prstGeom prst="rect">
            <a:avLst/>
          </a:prstGeom>
          <a:noFill/>
          <a:ln>
            <a:solidFill>
              <a:srgbClr val="0070C0"/>
            </a:solid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ছবিতে আমরা কী কী শিল্প দেখছি?</a:t>
            </a:r>
            <a:endParaRPr lang="en-US" sz="3600" b="1" cap="none" spc="0"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55724" y="1166411"/>
            <a:ext cx="2807276" cy="1964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80578" y="1166411"/>
            <a:ext cx="2631499" cy="1964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981701" y="3843121"/>
            <a:ext cx="2731076" cy="2024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p:cNvSpPr/>
          <p:nvPr/>
        </p:nvSpPr>
        <p:spPr>
          <a:xfrm>
            <a:off x="733424" y="3149529"/>
            <a:ext cx="2057400" cy="523220"/>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BD" sz="2800" b="1" dirty="0" smtClean="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মৃৎ শিল্প</a:t>
            </a:r>
            <a:endParaRPr lang="en-US" sz="2800" b="1" cap="none" spc="0"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7" name="Rectangle 16"/>
          <p:cNvSpPr/>
          <p:nvPr/>
        </p:nvSpPr>
        <p:spPr>
          <a:xfrm>
            <a:off x="3467100" y="3130512"/>
            <a:ext cx="2057400" cy="523220"/>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BD" sz="2800" b="1" dirty="0" smtClean="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লোকশিল্প</a:t>
            </a:r>
            <a:endParaRPr lang="en-US" sz="2800" b="1" cap="none" spc="0"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8" name="Rectangle 17"/>
          <p:cNvSpPr/>
          <p:nvPr/>
        </p:nvSpPr>
        <p:spPr>
          <a:xfrm>
            <a:off x="6401695" y="3142972"/>
            <a:ext cx="2057400" cy="523220"/>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BD" sz="2800" b="1" dirty="0" smtClean="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হস্ত শিল্প</a:t>
            </a:r>
            <a:endParaRPr lang="en-US" sz="2800" b="1" cap="none" spc="0"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19" name="Picture 1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24583" y="3843120"/>
            <a:ext cx="2642817" cy="2024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19"/>
          <p:cNvSpPr/>
          <p:nvPr/>
        </p:nvSpPr>
        <p:spPr>
          <a:xfrm>
            <a:off x="3439391" y="5943600"/>
            <a:ext cx="2057400" cy="523220"/>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BD" sz="2800" b="1" dirty="0" smtClean="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নৃত্য শিল্প</a:t>
            </a:r>
            <a:endParaRPr lang="en-US" sz="2800" b="1" cap="none" spc="0"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Rectangle 20"/>
          <p:cNvSpPr/>
          <p:nvPr/>
        </p:nvSpPr>
        <p:spPr>
          <a:xfrm>
            <a:off x="6356638" y="5943600"/>
            <a:ext cx="2057400" cy="523220"/>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BD" sz="2800" b="1" dirty="0" smtClean="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বাঁশ বা বেত শিল্প</a:t>
            </a:r>
            <a:endParaRPr lang="en-US" sz="2800" b="1" cap="none" spc="0"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23" name="Picture 2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01529" y="3829265"/>
            <a:ext cx="2610548" cy="2038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Rectangle 23"/>
          <p:cNvSpPr/>
          <p:nvPr/>
        </p:nvSpPr>
        <p:spPr>
          <a:xfrm>
            <a:off x="801831" y="5943600"/>
            <a:ext cx="2057400" cy="523220"/>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BD" sz="2800" b="1" dirty="0" smtClean="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চিত্র শিল্প</a:t>
            </a:r>
            <a:endParaRPr lang="en-US" sz="2800" b="1" cap="none" spc="0"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ectangle 14"/>
          <p:cNvSpPr/>
          <p:nvPr/>
        </p:nvSpPr>
        <p:spPr>
          <a:xfrm>
            <a:off x="2488590" y="258405"/>
            <a:ext cx="4114801" cy="646331"/>
          </a:xfrm>
          <a:prstGeom prst="rect">
            <a:avLst/>
          </a:prstGeom>
          <a:noFill/>
          <a:ln>
            <a:solidFill>
              <a:srgbClr val="0070C0"/>
            </a:solid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নানান রূপে শিল্প</a:t>
            </a:r>
            <a:endParaRPr lang="en-US" sz="3600" b="1" cap="none" spc="0"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4" name="Picture 3"/>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3224583" y="1166411"/>
            <a:ext cx="2566617" cy="1964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96580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dissolv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1" nodeType="clickEffect">
                                  <p:stCondLst>
                                    <p:cond delay="0"/>
                                  </p:stCondLst>
                                  <p:childTnLst>
                                    <p:anim calcmode="lin" valueType="num">
                                      <p:cBhvr>
                                        <p:cTn id="61" dur="500"/>
                                        <p:tgtEl>
                                          <p:spTgt spid="2"/>
                                        </p:tgtEl>
                                        <p:attrNameLst>
                                          <p:attrName>ppt_w</p:attrName>
                                        </p:attrNameLst>
                                      </p:cBhvr>
                                      <p:tavLst>
                                        <p:tav tm="0">
                                          <p:val>
                                            <p:strVal val="ppt_w"/>
                                          </p:val>
                                        </p:tav>
                                        <p:tav tm="100000">
                                          <p:val>
                                            <p:fltVal val="0"/>
                                          </p:val>
                                        </p:tav>
                                      </p:tavLst>
                                    </p:anim>
                                    <p:anim calcmode="lin" valueType="num">
                                      <p:cBhvr>
                                        <p:cTn id="62" dur="500"/>
                                        <p:tgtEl>
                                          <p:spTgt spid="2"/>
                                        </p:tgtEl>
                                        <p:attrNameLst>
                                          <p:attrName>ppt_h</p:attrName>
                                        </p:attrNameLst>
                                      </p:cBhvr>
                                      <p:tavLst>
                                        <p:tav tm="0">
                                          <p:val>
                                            <p:strVal val="ppt_h"/>
                                          </p:val>
                                        </p:tav>
                                        <p:tav tm="100000">
                                          <p:val>
                                            <p:fltVal val="0"/>
                                          </p:val>
                                        </p:tav>
                                      </p:tavLst>
                                    </p:anim>
                                    <p:animEffect transition="out" filter="fade">
                                      <p:cBhvr>
                                        <p:cTn id="63" dur="500"/>
                                        <p:tgtEl>
                                          <p:spTgt spid="2"/>
                                        </p:tgtEl>
                                      </p:cBhvr>
                                    </p:animEffect>
                                    <p:set>
                                      <p:cBhvr>
                                        <p:cTn id="64" dur="1" fill="hold">
                                          <p:stCondLst>
                                            <p:cond delay="499"/>
                                          </p:stCondLst>
                                        </p:cTn>
                                        <p:tgtEl>
                                          <p:spTgt spid="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dissolv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6" grpId="0"/>
      <p:bldP spid="17" grpId="0"/>
      <p:bldP spid="18" grpId="0"/>
      <p:bldP spid="20" grpId="0"/>
      <p:bldP spid="21" grpId="0"/>
      <p:bldP spid="2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35528"/>
            <a:ext cx="4114801" cy="646331"/>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শিল্পকলার নানা দিক</a:t>
            </a:r>
            <a:endParaRPr lang="en-US" sz="3600" b="1" cap="none" spc="0"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 name="Rectangle 2"/>
          <p:cNvSpPr/>
          <p:nvPr/>
        </p:nvSpPr>
        <p:spPr>
          <a:xfrm>
            <a:off x="2410690" y="762000"/>
            <a:ext cx="4114801" cy="523220"/>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BD" sz="2800" b="1" dirty="0" smtClean="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মুস্তাফা মনোয়ার</a:t>
            </a:r>
            <a:endParaRPr lang="en-US" sz="2800" b="1" cap="none" spc="0"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200" y="1488420"/>
            <a:ext cx="7467600" cy="497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9459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61293"/>
            <a:ext cx="18288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শিখনফল</a:t>
            </a:r>
            <a:endParaRPr lang="en-US"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669003" y="3200400"/>
            <a:ext cx="79248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শিল্পকলার</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নানা</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দিক</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গল্পের</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পঠিত</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অংশটুকু</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 ৪৮)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শুদ্ধ</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উচ্চারণে</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পড়তে</a:t>
            </a:r>
            <a:r>
              <a:rPr lang="bn-BD" sz="3200" b="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পারবে</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p:cNvSpPr txBox="1"/>
          <p:nvPr/>
        </p:nvSpPr>
        <p:spPr>
          <a:xfrm>
            <a:off x="711498" y="4562117"/>
            <a:ext cx="79248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নানান আঙ্গিকের শিল্পকলা ব্যাখ্যা  করতে পারবে। </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685800" y="5334000"/>
            <a:ext cx="7945582"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চিত্রকলা, ভাস্কর্য প্রভৃতি নানা রকম কলাভঙ্গি বিশ্লেষণ করতে পারবে। </a:t>
            </a:r>
            <a:endParaRPr lang="en-US" sz="32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8" name="TextBox 7"/>
          <p:cNvSpPr txBox="1"/>
          <p:nvPr/>
        </p:nvSpPr>
        <p:spPr>
          <a:xfrm>
            <a:off x="685800" y="1905000"/>
            <a:ext cx="79248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লেখক ‘মুস্তাফা মনোয়ার’-এর সংক্ষিপ্ত পরিচয়  উল্লেখ করতে পারবে।</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9" name="TextBox 8"/>
          <p:cNvSpPr txBox="1"/>
          <p:nvPr/>
        </p:nvSpPr>
        <p:spPr>
          <a:xfrm>
            <a:off x="723788" y="1167249"/>
            <a:ext cx="6045200" cy="646331"/>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 পাঠ</a:t>
            </a:r>
            <a:r>
              <a:rPr lang="bn-IN" sz="36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শেষে</a:t>
            </a:r>
            <a:r>
              <a:rPr lang="bn-BD" sz="36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শিক্ষার্থীরা....</a:t>
            </a:r>
            <a:endParaRPr lang="en-US" sz="36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186226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721609" y="2703383"/>
            <a:ext cx="1573117" cy="1709305"/>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3048000" y="304800"/>
            <a:ext cx="27813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লেখক পরিচিতি</a:t>
            </a:r>
            <a:endParaRPr lang="en-US" sz="40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11" name="Rounded Rectangle 10"/>
          <p:cNvSpPr/>
          <p:nvPr/>
        </p:nvSpPr>
        <p:spPr>
          <a:xfrm>
            <a:off x="3542126" y="1304781"/>
            <a:ext cx="1828800" cy="1295400"/>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17880" y="1670244"/>
            <a:ext cx="1800578"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১৯৩৫ সালের ১লা সেপ্টেম্বর</a:t>
            </a:r>
            <a:endPar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ectangle 12"/>
          <p:cNvSpPr/>
          <p:nvPr/>
        </p:nvSpPr>
        <p:spPr>
          <a:xfrm>
            <a:off x="4126621" y="1213044"/>
            <a:ext cx="71365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8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জন্ম-</a:t>
            </a:r>
            <a:endParaRPr lang="en-US" sz="28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4" name="Rounded Rectangle 13"/>
          <p:cNvSpPr/>
          <p:nvPr/>
        </p:nvSpPr>
        <p:spPr>
          <a:xfrm>
            <a:off x="5520533" y="2607104"/>
            <a:ext cx="1828800" cy="1295400"/>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96287" y="3124967"/>
            <a:ext cx="1800578"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ঝিনাইদহ জেলার</a:t>
            </a: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মনোহরপুর গ্রামে</a:t>
            </a:r>
            <a:endPar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Rectangle 15"/>
          <p:cNvSpPr/>
          <p:nvPr/>
        </p:nvSpPr>
        <p:spPr>
          <a:xfrm>
            <a:off x="5828597" y="2607104"/>
            <a:ext cx="115127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8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জন্মস্থান-</a:t>
            </a:r>
            <a:endParaRPr lang="en-US" sz="28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7" name="Rounded Rectangle 16"/>
          <p:cNvSpPr/>
          <p:nvPr/>
        </p:nvSpPr>
        <p:spPr>
          <a:xfrm>
            <a:off x="5520533" y="4054904"/>
            <a:ext cx="1828800" cy="1295400"/>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81641" y="4054904"/>
            <a:ext cx="74571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পিতা-</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TextBox 18"/>
          <p:cNvSpPr txBox="1"/>
          <p:nvPr/>
        </p:nvSpPr>
        <p:spPr>
          <a:xfrm>
            <a:off x="5520533" y="4527920"/>
            <a:ext cx="1800578" cy="400110"/>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গোলাম মোস্তফা</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0" name="Rounded Rectangle 19"/>
          <p:cNvSpPr/>
          <p:nvPr/>
        </p:nvSpPr>
        <p:spPr>
          <a:xfrm>
            <a:off x="1669415" y="2618455"/>
            <a:ext cx="1828800" cy="1295400"/>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53678" y="2618455"/>
            <a:ext cx="100700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অধ্যাপনা</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2" name="TextBox 21"/>
          <p:cNvSpPr txBox="1"/>
          <p:nvPr/>
        </p:nvSpPr>
        <p:spPr>
          <a:xfrm>
            <a:off x="1669415" y="2999455"/>
            <a:ext cx="1800578"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ঢাকার চারুকলা কলেজে</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3" name="Rounded Rectangle 22"/>
          <p:cNvSpPr/>
          <p:nvPr/>
        </p:nvSpPr>
        <p:spPr>
          <a:xfrm>
            <a:off x="1669415" y="4066255"/>
            <a:ext cx="1828800" cy="1295400"/>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24209" y="4066255"/>
            <a:ext cx="86594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রূপকার</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TextBox 24"/>
          <p:cNvSpPr txBox="1"/>
          <p:nvPr/>
        </p:nvSpPr>
        <p:spPr>
          <a:xfrm>
            <a:off x="1669415" y="4486595"/>
            <a:ext cx="1800578"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জনপ্রিয় ‘নতুন কুঁড়ি’অনুষ্ঠানের</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6" name="Rounded Rectangle 25"/>
          <p:cNvSpPr/>
          <p:nvPr/>
        </p:nvSpPr>
        <p:spPr>
          <a:xfrm>
            <a:off x="3618326" y="5343381"/>
            <a:ext cx="1752600" cy="1219200"/>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012267" y="5269919"/>
            <a:ext cx="86113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পুরস্কার</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9" name="TextBox 28"/>
          <p:cNvSpPr txBox="1"/>
          <p:nvPr/>
        </p:nvSpPr>
        <p:spPr>
          <a:xfrm>
            <a:off x="3520393" y="4486595"/>
            <a:ext cx="2286470" cy="523220"/>
          </a:xfrm>
          <a:prstGeom prst="rect">
            <a:avLst/>
          </a:prstGeom>
          <a:noFill/>
        </p:spPr>
        <p:txBody>
          <a:bodyPr wrap="square" rtlCol="0">
            <a:spAutoFit/>
            <a:scene3d>
              <a:camera prst="orthographicFront"/>
              <a:lightRig rig="threePt" dir="t"/>
            </a:scene3d>
            <a:sp3d extrusionH="57150">
              <a:bevelT w="38100" h="38100"/>
            </a:sp3d>
          </a:bodyPr>
          <a:lstStyle/>
          <a:p>
            <a:r>
              <a:rPr lang="en-US" sz="28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মুস্তাফা</a:t>
            </a:r>
            <a:r>
              <a:rPr lang="en-US" sz="28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মনোয়ার</a:t>
            </a:r>
            <a:endParaRPr 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0" name="TextBox 29"/>
          <p:cNvSpPr txBox="1"/>
          <p:nvPr/>
        </p:nvSpPr>
        <p:spPr>
          <a:xfrm>
            <a:off x="3639234" y="5731584"/>
            <a:ext cx="1800578"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একুশে পদকসহ বহু পুরষ্কার</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248484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1000"/>
                                        <p:tgtEl>
                                          <p:spTgt spid="9"/>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3"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500"/>
                                        <p:tgtEl>
                                          <p:spTgt spid="1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dissolv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6"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1+#ppt_w/2"/>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dissolve">
                                      <p:cBhvr>
                                        <p:cTn id="66" dur="500"/>
                                        <p:tgtEl>
                                          <p:spTgt spid="20"/>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dissolv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9"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0-#ppt_w/2"/>
                                          </p:val>
                                        </p:tav>
                                        <p:tav tm="100000">
                                          <p:val>
                                            <p:strVal val="#ppt_x"/>
                                          </p:val>
                                        </p:tav>
                                      </p:tavLst>
                                    </p:anim>
                                    <p:anim calcmode="lin" valueType="num">
                                      <p:cBhvr additive="base">
                                        <p:cTn id="75"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dissolve">
                                      <p:cBhvr>
                                        <p:cTn id="80" dur="500"/>
                                        <p:tgtEl>
                                          <p:spTgt spid="23"/>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dissolve">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12"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0-#ppt_w/2"/>
                                          </p:val>
                                        </p:tav>
                                        <p:tav tm="100000">
                                          <p:val>
                                            <p:strVal val="#ppt_x"/>
                                          </p:val>
                                        </p:tav>
                                      </p:tavLst>
                                    </p:anim>
                                    <p:anim calcmode="lin" valueType="num">
                                      <p:cBhvr additive="base">
                                        <p:cTn id="8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dissolve">
                                      <p:cBhvr>
                                        <p:cTn id="94" dur="500"/>
                                        <p:tgtEl>
                                          <p:spTgt spid="26"/>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dissolve">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12"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0-#ppt_w/2"/>
                                          </p:val>
                                        </p:tav>
                                        <p:tav tm="100000">
                                          <p:val>
                                            <p:strVal val="#ppt_x"/>
                                          </p:val>
                                        </p:tav>
                                      </p:tavLst>
                                    </p:anim>
                                    <p:anim calcmode="lin" valueType="num">
                                      <p:cBhvr additive="base">
                                        <p:cTn id="10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p:bldP spid="14" grpId="0" animBg="1"/>
      <p:bldP spid="15" grpId="0"/>
      <p:bldP spid="16" grpId="0"/>
      <p:bldP spid="17" grpId="0" animBg="1"/>
      <p:bldP spid="18" grpId="0"/>
      <p:bldP spid="19" grpId="0"/>
      <p:bldP spid="20" grpId="0" animBg="1"/>
      <p:bldP spid="21" grpId="0"/>
      <p:bldP spid="22" grpId="0"/>
      <p:bldP spid="23" grpId="0" animBg="1"/>
      <p:bldP spid="24" grpId="0"/>
      <p:bldP spid="25" grpId="0"/>
      <p:bldP spid="26" grpId="0" animBg="1"/>
      <p:bldP spid="27"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4200" y="529771"/>
            <a:ext cx="2874818"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একক কাজ</a:t>
            </a: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09800" y="1600200"/>
            <a:ext cx="4419600" cy="3314700"/>
          </a:xfrm>
          <a:prstGeom prst="ellipse">
            <a:avLst/>
          </a:prstGeom>
          <a:ln>
            <a:noFill/>
          </a:ln>
          <a:effectLst>
            <a:softEdge rad="112500"/>
          </a:effectLst>
        </p:spPr>
      </p:pic>
      <p:sp>
        <p:nvSpPr>
          <p:cNvPr id="5" name="TextBox 4"/>
          <p:cNvSpPr txBox="1"/>
          <p:nvPr/>
        </p:nvSpPr>
        <p:spPr>
          <a:xfrm>
            <a:off x="1219200" y="5029199"/>
            <a:ext cx="6858000" cy="1200329"/>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লেখক ‘মুস্তাফা মনোয়ার’-এর জীবনী সম্পর্কে পাঁচটি বাক্য লেখ।</a:t>
            </a:r>
            <a:endParaRPr lang="en-US" sz="36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8235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0" y="424295"/>
            <a:ext cx="20574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আদর্শ পাঠ</a:t>
            </a: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62100" y="1524000"/>
            <a:ext cx="6019800" cy="4514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4163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77511"/>
            <a:ext cx="2057400" cy="83099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8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সরব পাঠ</a:t>
            </a: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200" y="1144872"/>
            <a:ext cx="7467600" cy="5183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33416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2125</TotalTime>
  <Words>1376</Words>
  <Application>Microsoft Office PowerPoint</Application>
  <PresentationFormat>On-screen Show (4:3)</PresentationFormat>
  <Paragraphs>177</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SCE</dc:creator>
  <cp:lastModifiedBy>admin</cp:lastModifiedBy>
  <cp:revision>226</cp:revision>
  <dcterms:created xsi:type="dcterms:W3CDTF">2006-08-16T00:00:00Z</dcterms:created>
  <dcterms:modified xsi:type="dcterms:W3CDTF">2022-01-03T07:58:03Z</dcterms:modified>
</cp:coreProperties>
</file>