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3" r:id="rId3"/>
    <p:sldId id="259" r:id="rId4"/>
    <p:sldId id="271" r:id="rId5"/>
    <p:sldId id="274" r:id="rId6"/>
    <p:sldId id="262" r:id="rId7"/>
    <p:sldId id="267" r:id="rId8"/>
    <p:sldId id="264" r:id="rId9"/>
    <p:sldId id="265" r:id="rId10"/>
    <p:sldId id="266" r:id="rId11"/>
    <p:sldId id="261" r:id="rId12"/>
    <p:sldId id="272" r:id="rId13"/>
    <p:sldId id="256" r:id="rId14"/>
    <p:sldId id="270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420" autoAdjust="0"/>
  </p:normalViewPr>
  <p:slideViewPr>
    <p:cSldViewPr>
      <p:cViewPr varScale="1">
        <p:scale>
          <a:sx n="72" d="100"/>
          <a:sy n="72" d="100"/>
        </p:scale>
        <p:origin x="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CB581-9C9D-4B01-AA67-88FA9239AD7E}" type="datetimeFigureOut">
              <a:rPr lang="en-US" smtClean="0"/>
              <a:t>1/30/2022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DD949-BFD4-47A5-A1CD-DD7F8D586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DD949-BFD4-47A5-A1CD-DD7F8D5862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1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757" y="0"/>
            <a:ext cx="604192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>
                <a:ln w="11430"/>
                <a:solidFill>
                  <a:srgbClr val="D6009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Welcome</a:t>
            </a:r>
            <a:endParaRPr lang="en-US" sz="9600" b="1" cap="none" spc="0" dirty="0">
              <a:ln w="11430"/>
              <a:solidFill>
                <a:srgbClr val="D6009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5">
            <a:extLst>
              <a:ext uri="{FF2B5EF4-FFF2-40B4-BE49-F238E27FC236}">
                <a16:creationId xmlns:a16="http://schemas.microsoft.com/office/drawing/2014/main" id="{C9C1D6AF-2688-D847-BE8A-85CD1755A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14" y="1573199"/>
            <a:ext cx="8450036" cy="472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050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5257800"/>
            <a:ext cx="8686800" cy="10772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 </a:t>
            </a:r>
            <a:r>
              <a:rPr lang="en-GB" sz="3200" b="1" dirty="0"/>
              <a:t>5.</a:t>
            </a:r>
            <a:r>
              <a:rPr lang="en-US" sz="3200" b="1" dirty="0"/>
              <a:t>At the end of the </a:t>
            </a:r>
            <a:r>
              <a:rPr lang="en-US" sz="3200" b="1" dirty="0">
                <a:solidFill>
                  <a:srgbClr val="00B050"/>
                </a:solidFill>
              </a:rPr>
              <a:t>exclamatory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sentence,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/>
              <a:t>there will be exclamatory mark(!).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98448" y="3497759"/>
            <a:ext cx="667395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/>
              <a:t>How beautiful the garden 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3800" y="3505200"/>
            <a:ext cx="361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343400"/>
            <a:ext cx="7848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</a:rPr>
              <a:t>Can you tell what is wrong with the sentence?</a:t>
            </a: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7813E612-E2F5-ED45-89A0-E4F992793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21" y="122464"/>
            <a:ext cx="8259535" cy="323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1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5" grpId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0" y="91714"/>
            <a:ext cx="4435929" cy="206210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The teacher said to the students,                        May you pass in the examination 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13" y="5173437"/>
            <a:ext cx="9144001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6</a:t>
            </a:r>
            <a:r>
              <a:rPr lang="en-US" sz="3600" b="1" dirty="0">
                <a:solidFill>
                  <a:srgbClr val="00B050"/>
                </a:solidFill>
              </a:rPr>
              <a:t>. Direct speech will be in Inverted </a:t>
            </a:r>
            <a:endParaRPr lang="en-GB" sz="3600" b="1" dirty="0">
              <a:solidFill>
                <a:srgbClr val="00B050"/>
              </a:solidFill>
            </a:endParaRPr>
          </a:p>
          <a:p>
            <a:r>
              <a:rPr lang="en-US" sz="3600" b="1" dirty="0">
                <a:solidFill>
                  <a:srgbClr val="00B050"/>
                </a:solidFill>
              </a:rPr>
              <a:t>comma(“  ”).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59727" y="925286"/>
            <a:ext cx="1899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   “</a:t>
            </a:r>
          </a:p>
        </p:txBody>
      </p:sp>
      <p:sp>
        <p:nvSpPr>
          <p:cNvPr id="8" name="TextBox 7"/>
          <p:cNvSpPr txBox="1"/>
          <p:nvPr/>
        </p:nvSpPr>
        <p:spPr>
          <a:xfrm rot="10800000" flipH="1" flipV="1">
            <a:off x="7565571" y="1443193"/>
            <a:ext cx="1347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17814" y="3855136"/>
            <a:ext cx="59436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Can you tell what is wrong with the sentence?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A6E1C7-AAD0-E047-8401-32C210C4874B}"/>
              </a:ext>
            </a:extLst>
          </p:cNvPr>
          <p:cNvSpPr txBox="1"/>
          <p:nvPr/>
        </p:nvSpPr>
        <p:spPr>
          <a:xfrm>
            <a:off x="4637314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4" name="Picture 9">
            <a:extLst>
              <a:ext uri="{FF2B5EF4-FFF2-40B4-BE49-F238E27FC236}">
                <a16:creationId xmlns:a16="http://schemas.microsoft.com/office/drawing/2014/main" id="{F177A65B-15BB-C645-B9DB-38AA3B82D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3" y="97838"/>
            <a:ext cx="4257674" cy="333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420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7" grpId="1"/>
      <p:bldP spid="8" grpId="0"/>
      <p:bldP spid="8" grpId="1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-45660"/>
            <a:ext cx="88392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/>
              <a:t>Take the punctuation marks from the box and say which punctuation marks will be suitable for which sentences.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1878450"/>
            <a:ext cx="4495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1. Where are you going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3505200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20882" y="2640450"/>
            <a:ext cx="6151418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2. Hurrah  We have won the game.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" y="4205407"/>
            <a:ext cx="6629400" cy="1077218"/>
          </a:xfrm>
          <a:prstGeom prst="rect">
            <a:avLst/>
          </a:prstGeom>
          <a:solidFill>
            <a:schemeClr val="accent3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4. I usually take bread  jelly banana and apple as my breakfast.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00100" y="3326250"/>
            <a:ext cx="5410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3. I love my mother very much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0100" y="5511225"/>
            <a:ext cx="5659582" cy="584775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5. My sister says,  I like sunrise  .</a:t>
            </a:r>
          </a:p>
        </p:txBody>
      </p:sp>
      <p:sp>
        <p:nvSpPr>
          <p:cNvPr id="13" name="Frame 12"/>
          <p:cNvSpPr/>
          <p:nvPr/>
        </p:nvSpPr>
        <p:spPr>
          <a:xfrm>
            <a:off x="7658100" y="1760686"/>
            <a:ext cx="990600" cy="590260"/>
          </a:xfrm>
          <a:prstGeom prst="frame">
            <a:avLst>
              <a:gd name="adj1" fmla="val 8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/>
          <p:cNvSpPr/>
          <p:nvPr/>
        </p:nvSpPr>
        <p:spPr>
          <a:xfrm>
            <a:off x="7658100" y="2569735"/>
            <a:ext cx="990600" cy="590260"/>
          </a:xfrm>
          <a:prstGeom prst="frame">
            <a:avLst>
              <a:gd name="adj1" fmla="val 8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7696200" y="3403892"/>
            <a:ext cx="990600" cy="590260"/>
          </a:xfrm>
          <a:prstGeom prst="frame">
            <a:avLst>
              <a:gd name="adj1" fmla="val 8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/>
          <p:cNvSpPr/>
          <p:nvPr/>
        </p:nvSpPr>
        <p:spPr>
          <a:xfrm>
            <a:off x="7696200" y="5353339"/>
            <a:ext cx="990600" cy="590260"/>
          </a:xfrm>
          <a:prstGeom prst="frame">
            <a:avLst>
              <a:gd name="adj1" fmla="val 8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>
            <a:off x="7696200" y="4355810"/>
            <a:ext cx="990600" cy="590260"/>
          </a:xfrm>
          <a:prstGeom prst="frame">
            <a:avLst>
              <a:gd name="adj1" fmla="val 84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43709" y="4205407"/>
            <a:ext cx="30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62900" y="3355539"/>
            <a:ext cx="34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962900" y="1701225"/>
            <a:ext cx="342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62900" y="5184339"/>
            <a:ext cx="30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58100" y="2593539"/>
            <a:ext cx="30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“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191500" y="2593539"/>
            <a:ext cx="30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4800" y="5181600"/>
            <a:ext cx="30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74498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5.55556E-6 C -0.00173 -0.00069 -0.0085 -0.00277 -0.01059 -0.00416 C -0.01579 -0.00763 -0.01875 -0.01272 -0.02413 -0.0162 C -0.03315 -0.02823 -0.04184 -0.03935 -0.05451 -0.04444 C -0.0592 -0.05092 -0.06302 -0.05578 -0.06961 -0.05856 C -0.07118 -0.06064 -0.07239 -0.06319 -0.07413 -0.06481 C -0.07552 -0.06597 -0.07743 -0.06527 -0.07864 -0.06666 C -0.09409 -0.0824 -0.08194 -0.07638 -0.09236 -0.08078 C -0.09618 -0.0861 -0.09982 -0.09073 -0.10451 -0.0949 C -0.1085 -0.09837 -0.11336 -0.10046 -0.11666 -0.10509 C -0.12065 -0.11087 -0.11822 -0.10879 -0.12413 -0.1111 C -0.13298 -0.11944 -0.14062 -0.12569 -0.15138 -0.12939 C -0.16388 -0.13935 -0.17829 -0.14606 -0.19236 -0.15161 C -0.1993 -0.15439 -0.20468 -0.15925 -0.21197 -0.16157 C -0.22187 -0.16828 -0.22881 -0.17106 -0.23923 -0.17592 C -0.24097 -0.17661 -0.24218 -0.17893 -0.24392 -0.17985 C -0.24774 -0.18171 -0.2559 -0.18379 -0.2559 -0.18379 C -0.26232 -0.19235 -0.2717 -0.19097 -0.2802 -0.19397 C -0.28888 -0.19698 -0.29722 -0.20138 -0.3059 -0.20416 C -0.31805 -0.2081 -0.33107 -0.21064 -0.34236 -0.21828 " pathEditMode="relative" ptsTypes="fffffffffffffffffff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C -0.04427 0.00625 -0.0875 0.01991 -0.13142 0.02731 C -0.16319 0.04167 -0.20625 0.03819 -0.23715 0.03912 C -0.24479 0.03981 -0.25225 0.04028 -0.25972 0.0412 C -0.27014 0.04236 -0.27986 0.04838 -0.28993 0.05092 C -0.30243 0.0544 -0.3151 0.05833 -0.32777 0.06065 C -0.37031 0.07986 -0.45486 0.07222 -0.4802 0.07268 C -0.49132 0.07708 -0.50364 0.07639 -0.51493 0.07847 C -0.54496 0.09051 -0.5783 0.07639 -0.60868 0.09028 C -0.61458 0.11296 -0.61215 0.0831 -0.61458 0.12754 C -0.61371 0.12963 -0.61163 0.13356 -0.61163 0.13356 " pathEditMode="relative" rAng="0" ptsTypes="ffffffffff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29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1.11111E-6 C -0.00626 -0.00254 -0.00712 -0.00185 -0.01216 -0.01203 C -0.0132 -0.01412 -0.01355 -0.01666 -0.01511 -0.01805 C -0.01685 -0.01967 -0.0191 -0.01944 -0.02119 -0.02014 C -0.02674 -0.02708 -0.02674 -0.02801 -0.0349 -0.03032 C -0.04306 -0.04699 -0.0323 -0.02777 -0.04237 -0.03819 C -0.0474 -0.04351 -0.0507 -0.05185 -0.05608 -0.05648 C -0.0606 -0.06041 -0.06546 -0.06226 -0.06962 -0.06666 C -0.07379 -0.07106 -0.0764 -0.07453 -0.08178 -0.07662 C -0.08681 -0.08333 -0.09185 -0.08796 -0.09844 -0.09074 C -0.1033 -0.10046 -0.10365 -0.09629 -0.1106 -0.10092 C -0.12674 -0.1118 -0.10521 -0.09838 -0.11824 -0.10902 C -0.12813 -0.11713 -0.1448 -0.12361 -0.15608 -0.12708 C -0.16181 -0.13101 -0.1823 -0.14514 -0.18785 -0.14537 C -0.20157 -0.14606 -0.21511 -0.14537 -0.22883 -0.14537 " pathEditMode="relative" ptsTypes="ffffffffffffff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C -0.00677 -0.00185 -0.01198 -0.00394 -0.01823 -0.00625 C -0.02812 -0.01528 -0.04149 -0.01945 -0.05295 -0.02292 C -0.05989 -0.03241 -0.05191 -0.02292 -0.06805 -0.03102 C -0.06944 -0.03195 -0.08264 -0.04097 -0.08628 -0.04352 C -0.08993 -0.04607 -0.09444 -0.04583 -0.09826 -0.04745 C -0.1059 -0.05046 -0.10972 -0.05787 -0.11649 -0.06181 C -0.12413 -0.06644 -0.13246 -0.06829 -0.14062 -0.07014 C -0.14618 -0.075 -0.15034 -0.07662 -0.15712 -0.07824 C -0.17847 -0.09676 -0.20503 -0.10324 -0.22968 -0.10926 C -0.25069 -0.12315 -0.27743 -0.12662 -0.30052 -0.12963 C -0.31389 -0.13449 -0.32777 -0.13241 -0.34132 -0.13588 C -0.34843 -0.1375 -0.35573 -0.13889 -0.3625 -0.1419 C -0.36892 -0.14468 -0.37222 -0.14838 -0.37882 -0.15023 C -0.3776 -0.15093 -0.37465 -0.15208 -0.37465 -0.15185 " pathEditMode="relative" rAng="0" ptsTypes="ffffffffffffff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41" y="-7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C -0.00521 -0.00209 -0.00921 -0.00417 -0.01389 -0.00625 C -0.02118 -0.01459 -0.03108 -0.01852 -0.03976 -0.02176 C -0.04497 -0.03033 -0.03889 -0.02176 -0.05105 -0.02917 C -0.05191 -0.02987 -0.06181 -0.03843 -0.06459 -0.04051 C -0.06736 -0.04306 -0.07084 -0.04283 -0.07344 -0.04422 C -0.07934 -0.04723 -0.08212 -0.05394 -0.08733 -0.05764 C -0.09289 -0.06181 -0.09914 -0.06343 -0.10521 -0.06528 C -0.10938 -0.06991 -0.1125 -0.0713 -0.11754 -0.07269 C -0.13351 -0.08982 -0.1533 -0.09584 -0.17188 -0.10139 C -0.1875 -0.11412 -0.20747 -0.11737 -0.22466 -0.12037 C -0.23473 -0.12477 -0.24514 -0.12269 -0.25504 -0.12616 C -0.26042 -0.12755 -0.26598 -0.12871 -0.27101 -0.13149 C -0.27587 -0.13403 -0.2783 -0.1375 -0.28299 -0.13936 C -0.2823 -0.14005 -0.28004 -0.14051 -0.28004 -0.14028 " pathEditMode="relative" rAng="0" ptsTypes="ffffffffffffff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49" y="-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1.11111E-6 C -0.00573 0.01088 0.00017 0.00162 -0.00938 0.00972 C -0.01823 0.01736 -0.02535 0.0294 -0.03542 0.03403 C -0.03924 0.03912 -0.04254 0.0419 -0.04774 0.04421 C -0.05156 0.04908 -0.05313 0.05208 -0.05851 0.05417 C -0.06493 0.06273 -0.07535 0.06574 -0.08299 0.07245 C -0.09097 0.0794 -0.09583 0.08704 -0.10451 0.09051 C -0.10972 0.09745 -0.11771 0.10232 -0.12448 0.10671 C -0.13368 0.11898 -0.12882 0.11482 -0.13819 0.12083 C -0.14444 0.1331 -0.1375 0.12176 -0.14757 0.13102 C -0.15938 0.1419 -0.16754 0.15833 -0.18125 0.16528 C -0.19514 0.17986 -0.20903 0.19329 -0.22413 0.20556 C -0.23194 0.21204 -0.23663 0.22153 -0.24566 0.2257 C -0.25243 0.23866 -0.24479 0.22546 -0.2533 0.23588 C -0.25747 0.24097 -0.26076 0.24792 -0.26563 0.25208 C -0.27188 0.25741 -0.27813 0.26389 -0.28385 0.27014 C -0.29132 0.27778 -0.29635 0.28565 -0.30538 0.29028 C -0.31007 0.29653 -0.3158 0.30394 -0.32222 0.30648 C -0.3276 0.3169 -0.33611 0.325 -0.34531 0.3287 C -0.34635 0.33009 -0.34722 0.33195 -0.34844 0.33287 C -0.34983 0.33403 -0.35174 0.33333 -0.35295 0.33472 C -0.35434 0.33634 -0.35451 0.33935 -0.3559 0.34097 C -0.36094 0.34676 -0.3658 0.34931 -0.37135 0.35301 C -0.37743 0.36366 -0.37778 0.36134 -0.38663 0.36505 C -0.39115 0.37107 -0.39444 0.37315 -0.40052 0.37523 C -0.41285 0.38588 -0.39635 0.37269 -0.41129 0.38125 C -0.41302 0.38218 -0.41424 0.38426 -0.4158 0.38542 C -0.42396 0.39074 -0.43351 0.3919 -0.44184 0.39537 C -0.44549 0.40046 -0.44497 0.39769 -0.44497 0.40347 " pathEditMode="relative" rAng="0" ptsTypes="ffffffffffffffffffffffffffffA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40" y="20162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11111E-6 C -0.00364 0.01458 -0.00955 0.03588 -0.01736 0.04676 C -0.01909 0.04884 -0.02135 0.05046 -0.02309 0.05278 C -0.02916 0.06134 -0.02986 0.06945 -0.03732 0.07732 C -0.04218 0.09144 -0.03854 0.08333 -0.05017 0.09954 L -0.05017 0.09977 C -0.0559 0.11296 -0.06146 0.12477 -0.07014 0.13449 C -0.07274 0.14051 -0.07534 0.14722 -0.07864 0.15278 C -0.08194 0.15764 -0.08541 0.16227 -0.08854 0.1669 C -0.08958 0.16852 -0.09149 0.17107 -0.09149 0.1713 C -0.09583 0.18611 -0.10243 0.1963 -0.1085 0.20949 C -0.10972 0.21227 -0.11041 0.21528 -0.11163 0.21783 C -0.11337 0.22199 -0.11736 0.23033 -0.11736 0.23056 C -0.11892 0.23773 -0.1217 0.2382 -0.1243 0.24445 C -0.12639 0.24954 -0.12691 0.25648 -0.13003 0.26088 C -0.13871 0.27269 -0.14427 0.28912 -0.15295 0.30139 C -0.17014 0.32593 -0.15052 0.30556 -0.16302 0.31759 C -0.1651 0.33033 -0.17048 0.3382 -0.17708 0.3463 C -0.17968 0.34954 -0.18194 0.35324 -0.1842 0.35648 C -0.19271 0.36829 -0.20521 0.3757 -0.21562 0.38287 C -0.21996 0.38912 -0.22274 0.39097 -0.22847 0.39306 C -0.23212 0.39815 -0.24045 0.40347 -0.24548 0.40347 " pathEditMode="relative" rAng="0" ptsTypes="ffffFffffffffffffffffA">
                                      <p:cBhvr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74" y="2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62278"/>
            <a:ext cx="8610600" cy="286232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Oh  What a great journey it was  I went on my first train journey  I travelled with my father mother and brother </a:t>
            </a:r>
            <a:r>
              <a:rPr lang="en-GB" sz="3600" b="1" dirty="0">
                <a:solidFill>
                  <a:srgbClr val="00B050"/>
                </a:solidFill>
              </a:rPr>
              <a:t>Dhaka</a:t>
            </a:r>
            <a:r>
              <a:rPr lang="en-US" sz="3600" b="1" dirty="0">
                <a:solidFill>
                  <a:srgbClr val="00B050"/>
                </a:solidFill>
              </a:rPr>
              <a:t> to Khulna      Do you like travelling    my father asked me in the train.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50" y="3406914"/>
            <a:ext cx="13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86250" y="3940314"/>
            <a:ext cx="13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4549914"/>
            <a:ext cx="13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53450" y="4487569"/>
            <a:ext cx="13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250" y="5105400"/>
            <a:ext cx="13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3650" y="3429000"/>
            <a:ext cx="13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14850" y="5029200"/>
            <a:ext cx="13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2400" y="5029200"/>
            <a:ext cx="133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200" y="76200"/>
            <a:ext cx="5181600" cy="2062103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/>
              <a:t>Read the following passage and re-write the following passage with the correct  punctuation marks.</a:t>
            </a:r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5732E93-B7EE-A34D-BFF6-FE8938611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2" y="272143"/>
            <a:ext cx="3254828" cy="286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53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9" grpId="0"/>
      <p:bldP spid="10" grpId="0"/>
      <p:bldP spid="11" grpId="0"/>
      <p:bldP spid="13" grpId="0"/>
      <p:bldP spid="17" grpId="0"/>
      <p:bldP spid="18" grpId="0"/>
      <p:bldP spid="19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FFDA9B-7EAC-1144-B946-39EA4465FD66}"/>
              </a:ext>
            </a:extLst>
          </p:cNvPr>
          <p:cNvSpPr txBox="1"/>
          <p:nvPr/>
        </p:nvSpPr>
        <p:spPr>
          <a:xfrm rot="10800000" flipV="1">
            <a:off x="-2" y="2932399"/>
            <a:ext cx="9021537" cy="378565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4800" b="1"/>
              <a:t>my son he said a great treasure lies hidden in the fields i am about to leave you where is it hidden said the son you must dig the soil for it said the old man</a:t>
            </a:r>
            <a:endParaRPr lang="en-US" sz="4800" b="1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95C2B8EF-0C05-2A40-ACE3-702107B05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163786" cy="2932399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A508DC86-DEA5-1E42-AB8C-492D3DD5B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71" y="0"/>
            <a:ext cx="4819264" cy="2932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3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3778FB11-98E8-1F46-9D83-6D7304E85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37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1317" y="2469039"/>
            <a:ext cx="3921627" cy="27392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SUBJECT: </a:t>
            </a:r>
            <a:r>
              <a:rPr lang="en-US" sz="28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English 2nd Paper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CLASS: </a:t>
            </a:r>
            <a:r>
              <a:rPr lang="en-US" sz="2800" b="1" i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Six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atin typeface="Arial" pitchFamily="34" charset="0"/>
                <a:cs typeface="Arial" pitchFamily="34" charset="0"/>
              </a:rPr>
              <a:t>Topic: </a:t>
            </a:r>
            <a:r>
              <a:rPr lang="en-US" sz="2800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The use of Punctuation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i="1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600200" y="66675"/>
            <a:ext cx="5943600" cy="1228725"/>
          </a:xfrm>
          <a:prstGeom prst="horizontalScroll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E7318C"/>
                </a:solidFill>
                <a:latin typeface="+mj-lt"/>
              </a:rPr>
              <a:t>INTRODUCTION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CA801F2-A6E8-6541-A0E6-32CA7641BCB1}"/>
              </a:ext>
            </a:extLst>
          </p:cNvPr>
          <p:cNvCxnSpPr>
            <a:cxnSpLocks/>
          </p:cNvCxnSpPr>
          <p:nvPr/>
        </p:nvCxnSpPr>
        <p:spPr>
          <a:xfrm>
            <a:off x="4322989" y="1518571"/>
            <a:ext cx="126547" cy="454074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B2AC87-0282-C148-B23C-6153AA72B295}"/>
              </a:ext>
            </a:extLst>
          </p:cNvPr>
          <p:cNvCxnSpPr>
            <a:cxnSpLocks/>
          </p:cNvCxnSpPr>
          <p:nvPr/>
        </p:nvCxnSpPr>
        <p:spPr>
          <a:xfrm>
            <a:off x="4788353" y="1568272"/>
            <a:ext cx="126547" cy="4540746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BBF7D0C-9FD3-544B-8FA6-3653804B86AB}"/>
              </a:ext>
            </a:extLst>
          </p:cNvPr>
          <p:cNvSpPr txBox="1"/>
          <p:nvPr/>
        </p:nvSpPr>
        <p:spPr>
          <a:xfrm>
            <a:off x="-29255" y="4658554"/>
            <a:ext cx="4259036" cy="18158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MD</a:t>
            </a:r>
            <a:r>
              <a:rPr lang="en-GB" sz="2800" b="1" i="1" dirty="0">
                <a:latin typeface="Arial" pitchFamily="34" charset="0"/>
                <a:cs typeface="Arial" pitchFamily="34" charset="0"/>
              </a:rPr>
              <a:t>.ERSHADUL HAQUE   Assistant Teacher           Bhalukapara St Teresa’s High School</a:t>
            </a:r>
            <a:endParaRPr lang="en-US" sz="28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232C3067-71E4-4A4E-9FF2-F17A46238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56" y="1295401"/>
            <a:ext cx="3566480" cy="322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5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76800" y="304800"/>
            <a:ext cx="4191000" cy="1077218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What do you see in the picture?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0600" y="1295400"/>
            <a:ext cx="21226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plane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31242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How will you feel if you have a plane journey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86800" y="3178314"/>
            <a:ext cx="285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" y="3908286"/>
            <a:ext cx="4305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Wow   It will be great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250" y="3886200"/>
            <a:ext cx="285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19200" y="3886200"/>
            <a:ext cx="285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4724400"/>
            <a:ext cx="8534400" cy="58477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70C0"/>
                </a:solidFill>
              </a:rPr>
              <a:t>What do we call the red marks in the sentences?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8175" y="5653835"/>
            <a:ext cx="729615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>
                <a:ln w="1905"/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Punctuation </a:t>
            </a:r>
            <a:r>
              <a:rPr lang="bn-BD" sz="4800" b="1" i="1" dirty="0">
                <a:ln w="1905"/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Marks</a:t>
            </a:r>
            <a:endParaRPr lang="en-US" sz="4800" b="1" i="1" dirty="0">
              <a:ln w="1905"/>
              <a:solidFill>
                <a:srgbClr val="D60093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FE4219CD-6659-284F-B210-07C69231E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3877"/>
            <a:ext cx="4381500" cy="2921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526E66C-34AE-BB42-B8B5-734E4297F327}"/>
              </a:ext>
            </a:extLst>
          </p:cNvPr>
          <p:cNvSpPr txBox="1"/>
          <p:nvPr/>
        </p:nvSpPr>
        <p:spPr>
          <a:xfrm flipH="1">
            <a:off x="6109606" y="7075714"/>
            <a:ext cx="163285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/storage/emulated/0/Download/file_43166_1591265878.pptx</a:t>
            </a:r>
          </a:p>
        </p:txBody>
      </p:sp>
    </p:spTree>
    <p:extLst>
      <p:ext uri="{BB962C8B-B14F-4D97-AF65-F5344CB8AC3E}">
        <p14:creationId xmlns:p14="http://schemas.microsoft.com/office/powerpoint/2010/main" val="218156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1" grpId="0"/>
      <p:bldP spid="14" grpId="0"/>
      <p:bldP spid="15" grpId="0"/>
      <p:bldP spid="16" grpId="0"/>
      <p:bldP spid="17" grpId="0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3139" y="1088570"/>
            <a:ext cx="5717721" cy="70788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bn-BD" sz="3600" b="1" dirty="0">
                <a:solidFill>
                  <a:schemeClr val="bg1"/>
                </a:solidFill>
              </a:rPr>
              <a:t>    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bn-BD" sz="3600" b="1" dirty="0">
                <a:solidFill>
                  <a:schemeClr val="bg1"/>
                </a:solidFill>
              </a:rPr>
              <a:t>   </a:t>
            </a:r>
            <a:r>
              <a:rPr lang="en-GB" sz="4000" b="1" dirty="0">
                <a:solidFill>
                  <a:schemeClr val="bg1"/>
                </a:solidFill>
              </a:rPr>
              <a:t>Todays</a:t>
            </a:r>
            <a:r>
              <a:rPr lang="en-GB" sz="3600" b="1" dirty="0">
                <a:solidFill>
                  <a:schemeClr val="bg1"/>
                </a:solidFill>
              </a:rPr>
              <a:t> Topic </a:t>
            </a:r>
            <a:r>
              <a:rPr lang="en-US" sz="3600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0575" y="3229375"/>
            <a:ext cx="756285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b="1" i="1" dirty="0">
                <a:ln w="1905"/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en-US" sz="4800" b="1" i="1" dirty="0">
                <a:ln w="1905"/>
                <a:solidFill>
                  <a:srgbClr val="D60093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Use of Punctuation </a:t>
            </a:r>
          </a:p>
        </p:txBody>
      </p:sp>
    </p:spTree>
    <p:extLst>
      <p:ext uri="{BB962C8B-B14F-4D97-AF65-F5344CB8AC3E}">
        <p14:creationId xmlns:p14="http://schemas.microsoft.com/office/powerpoint/2010/main" val="47654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3007" y="829270"/>
            <a:ext cx="5729774" cy="92333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Learning Outcomes</a:t>
            </a:r>
            <a:endParaRPr lang="en-US" sz="54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427982"/>
            <a:ext cx="8382000" cy="10772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By the end of the lesson the students will be able to-</a:t>
            </a:r>
          </a:p>
        </p:txBody>
      </p:sp>
      <p:sp>
        <p:nvSpPr>
          <p:cNvPr id="8" name="Chevron 7"/>
          <p:cNvSpPr/>
          <p:nvPr/>
        </p:nvSpPr>
        <p:spPr>
          <a:xfrm>
            <a:off x="713509" y="3774757"/>
            <a:ext cx="429491" cy="381000"/>
          </a:xfrm>
          <a:prstGeom prst="chevron">
            <a:avLst>
              <a:gd name="adj" fmla="val 6454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7750" y="4425314"/>
            <a:ext cx="64770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use  punctuation marks correctly  in the sentences and in the passage.</a:t>
            </a:r>
          </a:p>
        </p:txBody>
      </p:sp>
    </p:spTree>
    <p:extLst>
      <p:ext uri="{BB962C8B-B14F-4D97-AF65-F5344CB8AC3E}">
        <p14:creationId xmlns:p14="http://schemas.microsoft.com/office/powerpoint/2010/main" val="17234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10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42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42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073524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I like this car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24825"/>
            <a:ext cx="6515715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do you see in the picture?</a:t>
            </a:r>
          </a:p>
        </p:txBody>
      </p:sp>
      <p:sp>
        <p:nvSpPr>
          <p:cNvPr id="8" name="Rectangle 7"/>
          <p:cNvSpPr/>
          <p:nvPr/>
        </p:nvSpPr>
        <p:spPr>
          <a:xfrm>
            <a:off x="6400800" y="1600200"/>
            <a:ext cx="1636154" cy="923330"/>
          </a:xfrm>
          <a:prstGeom prst="rect">
            <a:avLst/>
          </a:prstGeom>
          <a:solidFill>
            <a:schemeClr val="accent3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car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825425"/>
            <a:ext cx="7848600" cy="58477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</a:rPr>
              <a:t>Can you tell what is wrong with the sentence?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24200" y="4114800"/>
            <a:ext cx="15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511225"/>
            <a:ext cx="937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</a:rPr>
              <a:t>1.</a:t>
            </a:r>
            <a:r>
              <a:rPr lang="en-US" sz="3200" b="1" dirty="0">
                <a:solidFill>
                  <a:srgbClr val="00B050"/>
                </a:solidFill>
              </a:rPr>
              <a:t> At the end of the sentence, there will be full stop(</a:t>
            </a:r>
            <a:r>
              <a:rPr lang="en-US" sz="3200" b="1" dirty="0">
                <a:solidFill>
                  <a:srgbClr val="C00000"/>
                </a:solidFill>
              </a:rPr>
              <a:t>.</a:t>
            </a:r>
            <a:r>
              <a:rPr lang="en-US" sz="3200" b="1" dirty="0">
                <a:solidFill>
                  <a:srgbClr val="00B050"/>
                </a:solidFill>
              </a:rPr>
              <a:t>).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4B45FD00-6145-7040-B9C6-C22D3E44E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42" y="772181"/>
            <a:ext cx="5955244" cy="316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/>
      <p:bldP spid="9" grpId="0" animBg="1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536686"/>
            <a:ext cx="8915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Here are some vegetables. They are capsicum  cucumber  tomato  onion  chili and mint.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3070086"/>
            <a:ext cx="22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3000" y="2514600"/>
            <a:ext cx="22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,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-228600"/>
            <a:ext cx="4978805" cy="281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57600" y="3048000"/>
            <a:ext cx="22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3048000"/>
            <a:ext cx="22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,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4942582"/>
            <a:ext cx="8610600" cy="156966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GB" sz="3200" b="1" dirty="0">
                <a:solidFill>
                  <a:srgbClr val="00B050"/>
                </a:solidFill>
              </a:rPr>
              <a:t>2.</a:t>
            </a:r>
            <a:r>
              <a:rPr lang="en-US" sz="3200" b="1" dirty="0">
                <a:solidFill>
                  <a:srgbClr val="00B050"/>
                </a:solidFill>
              </a:rPr>
              <a:t>If there are more than two same parts of speech, there will be comma(,) after each  but last two.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3886200"/>
            <a:ext cx="78486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</a:rPr>
              <a:t>Can you tell what is wrong with the sentence?</a:t>
            </a:r>
          </a:p>
        </p:txBody>
      </p:sp>
    </p:spTree>
    <p:extLst>
      <p:ext uri="{BB962C8B-B14F-4D97-AF65-F5344CB8AC3E}">
        <p14:creationId xmlns:p14="http://schemas.microsoft.com/office/powerpoint/2010/main" val="2879151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8" grpId="0"/>
      <p:bldP spid="9" grpId="0"/>
      <p:bldP spid="10" grpId="0" animBg="1"/>
      <p:bldP spid="11" grpId="0" animBg="1"/>
      <p:bldP spid="1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2449883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2743200" y="838200"/>
            <a:ext cx="6248399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What is the name of the flower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29649" y="762000"/>
            <a:ext cx="361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048071"/>
            <a:ext cx="830580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 </a:t>
            </a:r>
            <a:r>
              <a:rPr lang="en-GB" sz="3600" b="1" dirty="0"/>
              <a:t>3.</a:t>
            </a:r>
            <a:r>
              <a:rPr lang="en-US" sz="3600" b="1" dirty="0"/>
              <a:t>After the </a:t>
            </a:r>
            <a:r>
              <a:rPr lang="en-US" sz="3600" b="1" dirty="0">
                <a:solidFill>
                  <a:srgbClr val="00B050"/>
                </a:solidFill>
              </a:rPr>
              <a:t>interrogative sentence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/>
              <a:t>there will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/>
              <a:t>be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</a:rPr>
              <a:t>question mark(?)</a:t>
            </a:r>
            <a:r>
              <a:rPr lang="en-US" sz="3600" b="1" dirty="0"/>
              <a:t>.</a:t>
            </a:r>
            <a:r>
              <a:rPr lang="en-US" sz="36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1524000"/>
            <a:ext cx="5943600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Can you tell what is wrong with the sentence?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743200"/>
            <a:ext cx="2209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Sunflower </a:t>
            </a:r>
          </a:p>
        </p:txBody>
      </p:sp>
    </p:spTree>
    <p:extLst>
      <p:ext uri="{BB962C8B-B14F-4D97-AF65-F5344CB8AC3E}">
        <p14:creationId xmlns:p14="http://schemas.microsoft.com/office/powerpoint/2010/main" val="337394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5" grpId="0" animBg="1"/>
      <p:bldP spid="6" grpId="0" animBg="1"/>
      <p:bldP spid="6" grpId="1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114800"/>
            <a:ext cx="79248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Wow  The bird is very beautiful</a:t>
            </a:r>
            <a:r>
              <a:rPr lang="en-US" sz="4400" b="1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4168914"/>
            <a:ext cx="30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4825425"/>
            <a:ext cx="78486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rgbClr val="0070C0"/>
                </a:solidFill>
              </a:rPr>
              <a:t>Can you tell what is wrong with the sentence?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5399782"/>
            <a:ext cx="8686800" cy="156966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 </a:t>
            </a:r>
            <a:r>
              <a:rPr lang="en-GB" sz="3200" b="1" dirty="0"/>
              <a:t>4.</a:t>
            </a:r>
            <a:r>
              <a:rPr lang="en-US" sz="3200" b="1" dirty="0"/>
              <a:t>After the </a:t>
            </a:r>
            <a:r>
              <a:rPr lang="en-US" sz="3200" b="1" dirty="0">
                <a:solidFill>
                  <a:srgbClr val="00B050"/>
                </a:solidFill>
              </a:rPr>
              <a:t>interjection </a:t>
            </a:r>
            <a:r>
              <a:rPr lang="en-US" sz="3200" b="1" dirty="0"/>
              <a:t>words such as- </a:t>
            </a:r>
            <a:r>
              <a:rPr lang="en-US" sz="3200" b="1" dirty="0">
                <a:solidFill>
                  <a:srgbClr val="00B050"/>
                </a:solidFill>
              </a:rPr>
              <a:t>Hurrah,</a:t>
            </a:r>
            <a:r>
              <a:rPr lang="en-GB" sz="3200" b="1" dirty="0">
                <a:solidFill>
                  <a:srgbClr val="00B050"/>
                </a:solidFill>
              </a:rPr>
              <a:t>Oh,</a:t>
            </a:r>
            <a:r>
              <a:rPr lang="en-US" sz="3200" b="1" dirty="0">
                <a:solidFill>
                  <a:srgbClr val="00B050"/>
                </a:solidFill>
              </a:rPr>
              <a:t> Alas, Wow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/>
              <a:t>etc.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b="1" dirty="0"/>
              <a:t>there will be exclamatory mark(!).</a:t>
            </a: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4FC45816-EB0E-8748-8C2F-17D00587A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258536"/>
            <a:ext cx="7116536" cy="350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83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5" grpId="0" animBg="1"/>
      <p:bldP spid="5" grpId="1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465</Words>
  <Application>Microsoft Office PowerPoint</Application>
  <PresentationFormat>On-screen Show (4:3)</PresentationFormat>
  <Paragraphs>80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Unknown User</cp:lastModifiedBy>
  <cp:revision>196</cp:revision>
  <dcterms:created xsi:type="dcterms:W3CDTF">2006-08-16T00:00:00Z</dcterms:created>
  <dcterms:modified xsi:type="dcterms:W3CDTF">2022-01-30T14:59:51Z</dcterms:modified>
</cp:coreProperties>
</file>