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72" r:id="rId2"/>
    <p:sldId id="273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4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1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7C446-CD5E-472E-9CC8-AD2E9E4636BD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780049-2CC5-477F-83B4-741C4EB6A31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2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7C446-CD5E-472E-9CC8-AD2E9E4636BD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0049-2CC5-477F-83B4-741C4EB6A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7C446-CD5E-472E-9CC8-AD2E9E4636BD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0049-2CC5-477F-83B4-741C4EB6A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7C446-CD5E-472E-9CC8-AD2E9E4636BD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780049-2CC5-477F-83B4-741C4EB6A31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9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7C446-CD5E-472E-9CC8-AD2E9E4636BD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780049-2CC5-477F-83B4-741C4EB6A31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7C446-CD5E-472E-9CC8-AD2E9E4636BD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780049-2CC5-477F-83B4-741C4EB6A31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9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7C446-CD5E-472E-9CC8-AD2E9E4636BD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780049-2CC5-477F-83B4-741C4EB6A31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7C446-CD5E-472E-9CC8-AD2E9E4636BD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780049-2CC5-477F-83B4-741C4EB6A3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7C446-CD5E-472E-9CC8-AD2E9E4636BD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780049-2CC5-477F-83B4-741C4EB6A31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7C446-CD5E-472E-9CC8-AD2E9E4636BD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780049-2CC5-477F-83B4-741C4EB6A31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6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7C446-CD5E-472E-9CC8-AD2E9E4636BD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780049-2CC5-477F-83B4-741C4EB6A31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2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5"/>
            <a:ext cx="6479363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2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667C446-CD5E-472E-9CC8-AD2E9E4636BD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9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D780049-2CC5-477F-83B4-741C4EB6A31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2667254"/>
            <a:ext cx="6781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2800" dirty="0"/>
              <a:t>সুব্রত সরকার</a:t>
            </a:r>
          </a:p>
          <a:p>
            <a:r>
              <a:rPr lang="as-IN" sz="2800" dirty="0"/>
              <a:t>সহকারী শিক্ষক (গ্রন্থাগার ও তথ্য বিজ্ঞান )</a:t>
            </a:r>
          </a:p>
          <a:p>
            <a:r>
              <a:rPr lang="as-IN" sz="2800" dirty="0"/>
              <a:t>ঘোড়াশাল  আলহাজ্ব  রকিব  উদ্দীন  আহমেদ  বালিকা  উচ্চ  বিদ্যালয়</a:t>
            </a:r>
          </a:p>
          <a:p>
            <a:r>
              <a:rPr lang="as-IN" sz="2800" dirty="0"/>
              <a:t>মোবাইল নম্বরঃ ০১৭১৩১২৬৩৪৬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9431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4000" dirty="0">
                <a:solidFill>
                  <a:srgbClr val="FF0000"/>
                </a:solidFill>
              </a:rPr>
              <a:t>পরিচিতি</a:t>
            </a:r>
            <a:r>
              <a:rPr lang="as-IN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545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828836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/>
              <a:t>2x+3y, 5x-3y, 5x/2y+9x-y </a:t>
            </a:r>
            <a:r>
              <a:rPr lang="as-IN" sz="3600" dirty="0"/>
              <a:t>ইত্যাদি এক একটি বীজগণিতরাশি। প্রক্রিয়া চিহ্ন ও সংখ্যাসূচক প্রতীক-এর অর্থবোধক </a:t>
            </a:r>
            <a:r>
              <a:rPr lang="as-IN" sz="3600" dirty="0" smtClean="0"/>
              <a:t>সংযোগ</a:t>
            </a:r>
            <a:r>
              <a:rPr lang="en-US" sz="3600" dirty="0" smtClean="0"/>
              <a:t> </a:t>
            </a:r>
            <a:r>
              <a:rPr lang="as-IN" sz="3600" dirty="0" smtClean="0"/>
              <a:t>বা </a:t>
            </a:r>
            <a:r>
              <a:rPr lang="as-IN" sz="3600" dirty="0"/>
              <a:t>বিন্যাসকে বীজগণিতীয় রাশি বলে।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19200" y="1295400"/>
            <a:ext cx="7467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4000" dirty="0">
                <a:solidFill>
                  <a:srgbClr val="FF0000"/>
                </a:solidFill>
              </a:rPr>
              <a:t>বীজগণিতীয় </a:t>
            </a:r>
            <a:r>
              <a:rPr lang="as-IN" sz="4000" dirty="0" smtClean="0">
                <a:solidFill>
                  <a:srgbClr val="FF0000"/>
                </a:solidFill>
              </a:rPr>
              <a:t>রাশি </a:t>
            </a:r>
            <a:endParaRPr lang="as-IN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067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4000" dirty="0">
                <a:solidFill>
                  <a:srgbClr val="FF0000"/>
                </a:solidFill>
              </a:rPr>
              <a:t>বীজগণিতীয় পদ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914400"/>
            <a:ext cx="9067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600" dirty="0"/>
              <a:t>বীজগণিতীয় রাশির যে অংশ যোগ(+) ও বিয়োগ (-) চিহ্ন দ্বারা সংযুক্ত থাকে, এদের প্রত্যেকটিকে ঐ রাশির পদ বলে। যেমন 2</a:t>
            </a:r>
            <a:r>
              <a:rPr lang="en-US" sz="3600" dirty="0"/>
              <a:t>x +3y </a:t>
            </a:r>
            <a:r>
              <a:rPr lang="as-IN" sz="3600" dirty="0"/>
              <a:t>একটি রাশি। রাশিতে 2</a:t>
            </a:r>
            <a:r>
              <a:rPr lang="en-US" sz="3600" dirty="0"/>
              <a:t>x </a:t>
            </a:r>
            <a:r>
              <a:rPr lang="as-IN" sz="3600" dirty="0"/>
              <a:t>ও 3</a:t>
            </a:r>
            <a:r>
              <a:rPr lang="en-US" sz="3600" dirty="0"/>
              <a:t>y </a:t>
            </a:r>
            <a:r>
              <a:rPr lang="as-IN" sz="3600" dirty="0"/>
              <a:t>দুইটি পদ রয়েছে।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32592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914400"/>
            <a:ext cx="81533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4000" dirty="0">
                <a:solidFill>
                  <a:srgbClr val="FF0000"/>
                </a:solidFill>
              </a:rPr>
              <a:t>সহগ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997839"/>
            <a:ext cx="91440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800" dirty="0"/>
              <a:t>কোন একপদী রাশিতে চলকের সাথে যখন কোনো সংখ্যা গুণক হিসেবে যুক্ত থাকে, তখন ঐ গুণককে রামিটির সাংখ্যিক সহগ বা সহগ বলে। যেমন, 3</a:t>
            </a:r>
            <a:r>
              <a:rPr lang="en-US" sz="2800" dirty="0"/>
              <a:t>x. 5y, 7xy, 8a. </a:t>
            </a:r>
            <a:r>
              <a:rPr lang="as-IN" sz="2800" dirty="0"/>
              <a:t>ইত্যাদি একপদী রাশি এবং 3,5,7,8 যথাক্রমে এদের সহগ।</a:t>
            </a:r>
          </a:p>
          <a:p>
            <a:r>
              <a:rPr lang="as-IN" sz="2800" dirty="0"/>
              <a:t>একপদী রাশির সাথে যখন কোনো গুণক হিসেবে যুক্ত থাকে না, তখন ঐ রাশির সহগ 1 ধরা হয়। যেমন, </a:t>
            </a:r>
            <a:r>
              <a:rPr lang="en-US" sz="2800" dirty="0"/>
              <a:t>a, x, y </a:t>
            </a:r>
            <a:r>
              <a:rPr lang="as-IN" sz="2800" dirty="0"/>
              <a:t>ইত্যাদি একপদী রাশি এবং প্রত্যেকটির সহগ 1; করাণ, </a:t>
            </a:r>
            <a:r>
              <a:rPr lang="en-US" sz="2800" dirty="0"/>
              <a:t>a=1a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557175"/>
              </p:ext>
            </p:extLst>
          </p:nvPr>
        </p:nvGraphicFramePr>
        <p:xfrm>
          <a:off x="152400" y="5257800"/>
          <a:ext cx="4044951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3" imgW="2019240" imgH="291960" progId="Equation.3">
                  <p:embed/>
                </p:oleObj>
              </mc:Choice>
              <mc:Fallback>
                <p:oleObj name="Equation" r:id="rId3" imgW="2019240" imgH="291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257800"/>
                        <a:ext cx="4044951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4507468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600" dirty="0"/>
              <a:t>রাশিটিতে কয়টি পদ আছে এবংপদগুলো কী কী?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2562761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4000" dirty="0"/>
              <a:t>একটি সংখ্যার তিনগুণের সাথে অপর একটি সংখ্যার দ্বিগুণ যোগ কর।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0" y="762000"/>
            <a:ext cx="441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4000" dirty="0">
                <a:solidFill>
                  <a:srgbClr val="FF0000"/>
                </a:solidFill>
              </a:rPr>
              <a:t>একক কাজ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Diagram group"/>
          <p:cNvGrpSpPr/>
          <p:nvPr/>
        </p:nvGrpSpPr>
        <p:grpSpPr>
          <a:xfrm>
            <a:off x="-152400" y="1828801"/>
            <a:ext cx="8991600" cy="4724399"/>
            <a:chOff x="2069254" y="2892"/>
            <a:chExt cx="6468458" cy="1921450"/>
          </a:xfrm>
          <a:scene3d>
            <a:camera prst="perspectiveLeft" zoom="91000"/>
            <a:lightRig rig="threePt" dir="t">
              <a:rot lat="0" lon="0" rev="20640000"/>
            </a:lightRig>
          </a:scene3d>
        </p:grpSpPr>
        <p:grpSp>
          <p:nvGrpSpPr>
            <p:cNvPr id="14" name="Group 13"/>
            <p:cNvGrpSpPr/>
            <p:nvPr/>
          </p:nvGrpSpPr>
          <p:grpSpPr>
            <a:xfrm>
              <a:off x="2069254" y="2892"/>
              <a:ext cx="6468458" cy="1921450"/>
              <a:chOff x="2069254" y="2892"/>
              <a:chExt cx="6468458" cy="1921450"/>
            </a:xfrm>
          </p:grpSpPr>
          <p:sp>
            <p:nvSpPr>
              <p:cNvPr id="15" name="Round Same Side Corner Rectangle 14"/>
              <p:cNvSpPr/>
              <p:nvPr/>
            </p:nvSpPr>
            <p:spPr>
              <a:xfrm rot="5400000">
                <a:off x="4342758" y="-2270612"/>
                <a:ext cx="1921450" cy="6468458"/>
              </a:xfrm>
              <a:prstGeom prst="round2SameRect">
                <a:avLst/>
              </a:prstGeom>
              <a:blipFill dpi="0" rotWithShape="0">
                <a:blip r:embed="rId2">
                  <a:alphaModFix amt="55000"/>
                </a:blip>
                <a:srcRect/>
                <a:tile tx="0" ty="0" sx="28000" sy="62000" flip="none" algn="ctr"/>
              </a:blipFill>
              <a:sp3d extrusionH="50600">
                <a:bevelT w="101600" h="80600"/>
                <a:bevelB w="80600" h="80600"/>
              </a:sp3d>
            </p:spPr>
            <p:style>
              <a:lnRef idx="1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6" name="Round Same Side Corner Rectangle 4"/>
              <p:cNvSpPr/>
              <p:nvPr/>
            </p:nvSpPr>
            <p:spPr>
              <a:xfrm>
                <a:off x="2069255" y="96688"/>
                <a:ext cx="6374661" cy="1733856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0688" tIns="15240" rIns="15240" bIns="15240" numCol="1" spcCol="1270" anchor="ctr" anchorCtr="0">
                <a:noAutofit/>
              </a:bodyPr>
              <a:lstStyle/>
              <a:p>
                <a:pPr marL="228600" lvl="1" indent="-228600" algn="l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2800" kern="1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একটি</a:t>
                </a:r>
                <a:r>
                  <a:rPr lang="en-US" sz="2800" kern="1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kern="1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খাতার</a:t>
                </a:r>
                <a:r>
                  <a:rPr lang="en-US" sz="2800" kern="1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kern="1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দাম</a:t>
                </a:r>
                <a:r>
                  <a:rPr lang="en-US" sz="2800" kern="1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kern="1200" dirty="0" smtClean="0">
                    <a:latin typeface="Times New Roman" pitchFamily="18" charset="0"/>
                    <a:cs typeface="Times New Roman" pitchFamily="18" charset="0"/>
                  </a:rPr>
                  <a:t>x, </a:t>
                </a:r>
                <a:r>
                  <a:rPr lang="en-US" sz="2800" kern="1200" dirty="0" err="1" smtClean="0">
                    <a:latin typeface="NikoshBAN" pitchFamily="2" charset="0"/>
                    <a:cs typeface="NikoshBAN" pitchFamily="2" charset="0"/>
                  </a:rPr>
                  <a:t>টাকা</a:t>
                </a:r>
                <a:r>
                  <a:rPr lang="en-US" sz="2800" kern="1200" dirty="0" smtClean="0"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2800" kern="1200" dirty="0" err="1" smtClean="0">
                    <a:latin typeface="NikoshBAN" pitchFamily="2" charset="0"/>
                    <a:cs typeface="NikoshBAN" pitchFamily="2" charset="0"/>
                  </a:rPr>
                  <a:t>একটি</a:t>
                </a:r>
                <a:r>
                  <a:rPr lang="en-US" sz="2800" kern="1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kern="1200" dirty="0" err="1" smtClean="0">
                    <a:latin typeface="NikoshBAN" pitchFamily="2" charset="0"/>
                    <a:cs typeface="NikoshBAN" pitchFamily="2" charset="0"/>
                  </a:rPr>
                  <a:t>পেন্সিলের</a:t>
                </a:r>
                <a:r>
                  <a:rPr lang="en-US" sz="2800" kern="1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kern="1200" dirty="0" err="1" smtClean="0">
                    <a:latin typeface="NikoshBAN" pitchFamily="2" charset="0"/>
                    <a:cs typeface="NikoshBAN" pitchFamily="2" charset="0"/>
                  </a:rPr>
                  <a:t>দাম</a:t>
                </a:r>
                <a:r>
                  <a:rPr lang="en-US" sz="2800" kern="1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kern="1200" dirty="0" smtClean="0"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en-US" sz="2800" kern="1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kern="1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sz="2800" kern="1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kern="1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  <a:r>
                  <a:rPr lang="en-US" sz="2800" kern="1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kern="1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একটি</a:t>
                </a:r>
                <a:r>
                  <a:rPr lang="en-US" sz="2800" kern="1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kern="1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রাবারের</a:t>
                </a:r>
                <a:r>
                  <a:rPr lang="en-US" sz="2800" kern="1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kern="1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দাম</a:t>
                </a:r>
                <a:r>
                  <a:rPr lang="en-US" sz="2800" kern="1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kern="1200" dirty="0" smtClean="0">
                    <a:latin typeface="Times New Roman" pitchFamily="18" charset="0"/>
                    <a:cs typeface="Times New Roman" pitchFamily="18" charset="0"/>
                  </a:rPr>
                  <a:t>z </a:t>
                </a:r>
                <a:r>
                  <a:rPr lang="en-US" sz="2800" kern="1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sz="2800" kern="1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kern="1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হলে</a:t>
                </a:r>
                <a:r>
                  <a:rPr lang="en-US" sz="2800" kern="1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  <a:endParaRPr lang="en-US" sz="2800" kern="1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228600" lvl="1" indent="-228600" algn="l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2800" kern="1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পাঁচটি</a:t>
                </a:r>
                <a:r>
                  <a:rPr lang="en-US" sz="2800" kern="1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kern="1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খাতা</a:t>
                </a:r>
                <a:r>
                  <a:rPr lang="en-US" sz="2800" kern="1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ও </a:t>
                </a:r>
                <a:r>
                  <a:rPr lang="en-US" sz="2800" kern="1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ছয়টি</a:t>
                </a:r>
                <a:r>
                  <a:rPr lang="en-US" sz="2800" kern="1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kern="1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পেন্সিলের</a:t>
                </a:r>
                <a:r>
                  <a:rPr lang="en-US" sz="2800" kern="1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kern="1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মোট</a:t>
                </a:r>
                <a:r>
                  <a:rPr lang="en-US" sz="2800" kern="1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kern="1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দাম</a:t>
                </a:r>
                <a:r>
                  <a:rPr lang="en-US" sz="2800" kern="1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kern="1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কত</a:t>
                </a:r>
                <a:r>
                  <a:rPr lang="en-US" sz="2800" kern="1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?</a:t>
                </a:r>
                <a:endParaRPr lang="en-US" sz="2800" kern="1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228600" lvl="1" indent="-228600" algn="l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2800" kern="1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kern="1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আটটি</a:t>
                </a:r>
                <a:r>
                  <a:rPr lang="en-US" sz="2800" kern="1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kern="1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পেন্সিল</a:t>
                </a:r>
                <a:r>
                  <a:rPr lang="en-US" sz="2800" kern="1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ও </a:t>
                </a:r>
                <a:r>
                  <a:rPr lang="en-US" sz="2800" kern="1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তিনটি</a:t>
                </a:r>
                <a:r>
                  <a:rPr lang="en-US" sz="2800" kern="1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kern="1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রাবারের</a:t>
                </a:r>
                <a:r>
                  <a:rPr lang="en-US" sz="2800" kern="1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kern="1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মোট</a:t>
                </a:r>
                <a:r>
                  <a:rPr lang="en-US" sz="2800" kern="1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kern="1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দাম</a:t>
                </a:r>
                <a:r>
                  <a:rPr lang="en-US" sz="2800" kern="1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kern="1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কত</a:t>
                </a:r>
                <a:r>
                  <a:rPr lang="en-US" sz="2800" kern="1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?</a:t>
                </a:r>
                <a:endParaRPr lang="en-US" sz="2800" kern="1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228600" lvl="1" indent="-228600" algn="l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2800" kern="1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kern="1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দশটি</a:t>
                </a:r>
                <a:r>
                  <a:rPr lang="en-US" sz="2800" kern="1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kern="1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খাতা</a:t>
                </a:r>
                <a:r>
                  <a:rPr lang="en-US" sz="2800" kern="1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sz="2800" kern="1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পাঁচটি</a:t>
                </a:r>
                <a:r>
                  <a:rPr lang="en-US" sz="2800" kern="1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kern="1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পেন্সিল</a:t>
                </a:r>
                <a:r>
                  <a:rPr lang="en-US" sz="2800" kern="1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ও </a:t>
                </a:r>
                <a:r>
                  <a:rPr lang="en-US" sz="2800" kern="1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দুইটি</a:t>
                </a:r>
                <a:r>
                  <a:rPr lang="en-US" sz="2800" kern="1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kern="1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রাবারের</a:t>
                </a:r>
                <a:r>
                  <a:rPr lang="en-US" sz="2800" kern="1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kern="1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মোট</a:t>
                </a:r>
                <a:r>
                  <a:rPr lang="en-US" sz="2800" kern="1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kern="1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দাম</a:t>
                </a:r>
                <a:r>
                  <a:rPr lang="en-US" sz="2800" kern="1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kern="1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কত</a:t>
                </a:r>
                <a:r>
                  <a:rPr lang="en-US" sz="2800" kern="1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?</a:t>
                </a:r>
                <a:endParaRPr lang="en-US" sz="2800" kern="1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</p:grpSp>
      <p:sp>
        <p:nvSpPr>
          <p:cNvPr id="17" name="Rectangle 16"/>
          <p:cNvSpPr/>
          <p:nvPr/>
        </p:nvSpPr>
        <p:spPr>
          <a:xfrm>
            <a:off x="2" y="457200"/>
            <a:ext cx="90677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3600" dirty="0">
                <a:solidFill>
                  <a:srgbClr val="FF0000"/>
                </a:solidFill>
              </a:rPr>
              <a:t>দলীয় কাজ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09600" y="1143000"/>
            <a:ext cx="28664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2400" dirty="0">
                <a:solidFill>
                  <a:schemeClr val="bg1"/>
                </a:solidFill>
              </a:rPr>
              <a:t>সমস্যার সমাধাণ কর।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1981200"/>
            <a:ext cx="792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400" dirty="0"/>
              <a:t>সমস্যার সমাধাণ কর এবং লিখে বা মুখে উত্তর দাও।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1242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7xy </a:t>
            </a:r>
            <a:r>
              <a:rPr lang="as-IN" sz="3600" dirty="0" smtClean="0"/>
              <a:t>দ্বারা কি বুঝায়?</a:t>
            </a:r>
          </a:p>
          <a:p>
            <a:r>
              <a:rPr lang="as-IN" sz="3600" dirty="0" smtClean="0"/>
              <a:t>বীজগাণিতীক পদ সংখ্যা কাকে বলে?</a:t>
            </a:r>
          </a:p>
          <a:p>
            <a:r>
              <a:rPr lang="as-IN" sz="3600" dirty="0" smtClean="0"/>
              <a:t>সংখ্যা প্রতীক কয়টি?</a:t>
            </a:r>
          </a:p>
          <a:p>
            <a:r>
              <a:rPr lang="as-IN" sz="3600" dirty="0" smtClean="0"/>
              <a:t>প্রক্রিয়া প্রতীক কয়টি ও লিখে দোখাও?</a:t>
            </a:r>
          </a:p>
          <a:p>
            <a:r>
              <a:rPr lang="as-IN" sz="3600" dirty="0" smtClean="0"/>
              <a:t>সংখ্যা রেখা কাকে বলে? </a:t>
            </a:r>
            <a:endParaRPr lang="as-IN" sz="3600" dirty="0"/>
          </a:p>
        </p:txBody>
      </p:sp>
      <p:sp>
        <p:nvSpPr>
          <p:cNvPr id="7" name="Rectangle 6"/>
          <p:cNvSpPr/>
          <p:nvPr/>
        </p:nvSpPr>
        <p:spPr>
          <a:xfrm>
            <a:off x="3276601" y="533400"/>
            <a:ext cx="32335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6000" dirty="0">
                <a:solidFill>
                  <a:srgbClr val="FF0000"/>
                </a:solidFill>
              </a:rPr>
              <a:t>মূল্যায়ণ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09800" y="1078468"/>
            <a:ext cx="449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4000" dirty="0">
                <a:solidFill>
                  <a:srgbClr val="FF0000"/>
                </a:solidFill>
              </a:rPr>
              <a:t>বাড়ির কাজ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967335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   </a:t>
            </a:r>
            <a:r>
              <a:rPr lang="as-IN" sz="4000" dirty="0" smtClean="0"/>
              <a:t>এক </a:t>
            </a:r>
            <a:r>
              <a:rPr lang="as-IN" sz="4000" dirty="0"/>
              <a:t>হালির কলার দাম </a:t>
            </a:r>
            <a:r>
              <a:rPr lang="en-US" sz="4000" dirty="0"/>
              <a:t>x </a:t>
            </a:r>
            <a:r>
              <a:rPr lang="as-IN" sz="4000" dirty="0"/>
              <a:t>টাকা হলে,</a:t>
            </a:r>
          </a:p>
          <a:p>
            <a:r>
              <a:rPr lang="as-IN" sz="4000" dirty="0"/>
              <a:t> 7 হালি কলার দাম কত?</a:t>
            </a:r>
          </a:p>
          <a:p>
            <a:r>
              <a:rPr lang="as-IN" sz="4000" dirty="0"/>
              <a:t> 24 টি কলার দাম কত?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395008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as-IN" sz="6000" dirty="0">
                <a:latin typeface="NikoshBAN" pitchFamily="2" charset="0"/>
                <a:ea typeface="Times New Roman" pitchFamily="18" charset="0"/>
                <a:cs typeface="NikoshBAN" pitchFamily="2" charset="0"/>
              </a:rPr>
              <a:t>গণিত শিখো স্বপ্ন দেখো</a:t>
            </a:r>
          </a:p>
          <a:p>
            <a:pPr lvl="0"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as-IN" sz="6000" dirty="0">
                <a:latin typeface="NikoshBAN" pitchFamily="2" charset="0"/>
                <a:ea typeface="Times New Roman" pitchFamily="18" charset="0"/>
                <a:cs typeface="NikoshBAN" pitchFamily="2" charset="0"/>
              </a:rPr>
              <a:t>ধন্যবাদ আবার দেখা হবে</a:t>
            </a:r>
          </a:p>
        </p:txBody>
      </p:sp>
      <p:sp>
        <p:nvSpPr>
          <p:cNvPr id="3" name="Rectangle 2"/>
          <p:cNvSpPr/>
          <p:nvPr/>
        </p:nvSpPr>
        <p:spPr>
          <a:xfrm>
            <a:off x="2819400" y="990600"/>
            <a:ext cx="3429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6000" dirty="0">
                <a:solidFill>
                  <a:srgbClr val="FF0000"/>
                </a:solidFill>
              </a:rPr>
              <a:t>ধন্যবাদ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771128"/>
            <a:ext cx="8991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800" dirty="0" smtClean="0"/>
              <a:t>বিষয়- </a:t>
            </a:r>
            <a:r>
              <a:rPr lang="as-IN" sz="2800" dirty="0"/>
              <a:t>গণিত  </a:t>
            </a:r>
          </a:p>
          <a:p>
            <a:r>
              <a:rPr lang="as-IN" sz="2800" dirty="0"/>
              <a:t>পাঠ- বীজগণিতীয় রাশি  </a:t>
            </a:r>
          </a:p>
          <a:p>
            <a:r>
              <a:rPr lang="as-IN" sz="2800" dirty="0"/>
              <a:t>বিশেষ পাঠ – বীজগণিতীয় প্রতীক, চলক, সহগ, রাশি ও পদ-   </a:t>
            </a:r>
          </a:p>
          <a:p>
            <a:r>
              <a:rPr lang="as-IN" sz="2800" dirty="0" smtClean="0"/>
              <a:t>সময়-</a:t>
            </a:r>
            <a:r>
              <a:rPr lang="en-US" sz="2800" dirty="0" smtClean="0"/>
              <a:t>৫</a:t>
            </a:r>
            <a:r>
              <a:rPr lang="as-IN" sz="2800" dirty="0" smtClean="0"/>
              <a:t>০ </a:t>
            </a:r>
            <a:r>
              <a:rPr lang="as-IN" sz="2800" dirty="0"/>
              <a:t>মিনিট।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905000"/>
            <a:ext cx="9143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4000">
                <a:solidFill>
                  <a:srgbClr val="FFFF00"/>
                </a:solidFill>
              </a:rPr>
              <a:t>শ্রেণী- </a:t>
            </a:r>
            <a:r>
              <a:rPr lang="en-US" sz="4000" smtClean="0">
                <a:solidFill>
                  <a:srgbClr val="FFFF00"/>
                </a:solidFill>
              </a:rPr>
              <a:t>৬</a:t>
            </a:r>
            <a:r>
              <a:rPr lang="as-IN" sz="4000" dirty="0" smtClean="0">
                <a:solidFill>
                  <a:srgbClr val="FFFF00"/>
                </a:solidFill>
              </a:rPr>
              <a:t>ষ্ঠ 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556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0" y="1"/>
            <a:ext cx="9144000" cy="990600"/>
          </a:xfrm>
          <a:prstGeom prst="downArrowCallout">
            <a:avLst>
              <a:gd name="adj1" fmla="val 25000"/>
              <a:gd name="adj2" fmla="val 21333"/>
              <a:gd name="adj3" fmla="val 26083"/>
              <a:gd name="adj4" fmla="val 63393"/>
            </a:avLst>
          </a:prstGeom>
          <a:solidFill>
            <a:schemeClr val="accent4">
              <a:lumMod val="40000"/>
              <a:lumOff val="60000"/>
              <a:alpha val="48000"/>
            </a:schemeClr>
          </a:solidFill>
          <a:ln w="60325" cmpd="dbl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শিখবে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143001"/>
            <a:ext cx="9144000" cy="50783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বীজগণিতীয়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চলক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সহগ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সূচক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গাণিতিক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2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বীজগণিতীয়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রাশির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সদৃশ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বিসদৃশ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শনাক্ত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endParaRPr lang="en-US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বিশিষ্ট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বীজগণিতীয়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রাশি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বীজগণিতীয়</a:t>
            </a:r>
            <a:r>
              <a:rPr lang="en-US" sz="3200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রাশির</a:t>
            </a:r>
            <a:r>
              <a:rPr lang="en-US" sz="3200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3200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বিয়োগ</a:t>
            </a:r>
            <a:r>
              <a:rPr lang="en-US" sz="3200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পারেবে</a:t>
            </a:r>
            <a:r>
              <a:rPr lang="en-US" sz="3200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ched Right Arrow 1"/>
          <p:cNvSpPr/>
          <p:nvPr/>
        </p:nvSpPr>
        <p:spPr>
          <a:xfrm>
            <a:off x="1" y="-152400"/>
            <a:ext cx="9143999" cy="1371599"/>
          </a:xfrm>
          <a:prstGeom prst="notched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বীজগণিত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1" y="533399"/>
            <a:ext cx="9144000" cy="1942237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বীজগণিত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বুঝায়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পাটিগণিতের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সর্বায়নকৃত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রুপকে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33131" y="2152471"/>
            <a:ext cx="7729331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বীজগণিতীয়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চলক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ধারনা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0" y="2638695"/>
            <a:ext cx="9144000" cy="2847705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পাটিগণিতে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- ০,১,২,৩,৪,৫,৬,৭,৮,৯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বীজগণিতের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-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0,1,2,3,4,5,6,7,8,9</a:t>
            </a: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021759"/>
            <a:ext cx="9144001" cy="76944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বীজগণিতের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অক্ষর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চলক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ভিত্তির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- </a:t>
            </a:r>
            <a:endParaRPr lang="en-US" sz="4400" dirty="0"/>
          </a:p>
        </p:txBody>
      </p:sp>
      <p:sp>
        <p:nvSpPr>
          <p:cNvPr id="7" name="Rectangle 6"/>
          <p:cNvSpPr/>
          <p:nvPr/>
        </p:nvSpPr>
        <p:spPr>
          <a:xfrm>
            <a:off x="1" y="5798403"/>
            <a:ext cx="9144000" cy="83099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a,b,c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m,n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p,q,r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…x, y, z.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4"/>
          <p:cNvSpPr/>
          <p:nvPr/>
        </p:nvSpPr>
        <p:spPr>
          <a:xfrm>
            <a:off x="609600" y="0"/>
            <a:ext cx="8219787" cy="1295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228600" tIns="228600" rIns="228600" bIns="228600" numCol="1" spcCol="1270" anchor="t" anchorCtr="0">
            <a:noAutofit/>
          </a:bodyPr>
          <a:lstStyle/>
          <a:p>
            <a:pPr lvl="0" algn="ctr" defTabSz="2667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000" kern="1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বীজগণিতিয়</a:t>
            </a:r>
            <a:r>
              <a:rPr lang="en-US" sz="6000" kern="1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kern="1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6000" kern="1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kern="1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6000" kern="1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lvl="0" algn="ctr" defTabSz="2667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400" kern="12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400" kern="1200" dirty="0">
              <a:latin typeface="NikoshBAN" pitchFamily="2" charset="0"/>
              <a:cs typeface="NikoshBAN" pitchFamily="2" charset="0"/>
            </a:endParaRPr>
          </a:p>
          <a:p>
            <a:pPr marL="114300" lvl="1" indent="-114300" algn="ctr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1400" kern="1200" dirty="0"/>
          </a:p>
          <a:p>
            <a:pPr marL="114300" lvl="1" indent="-114300" algn="ctr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1400" kern="1200" dirty="0"/>
          </a:p>
        </p:txBody>
      </p:sp>
      <p:sp>
        <p:nvSpPr>
          <p:cNvPr id="5" name="Oval 4"/>
          <p:cNvSpPr/>
          <p:nvPr/>
        </p:nvSpPr>
        <p:spPr>
          <a:xfrm>
            <a:off x="2" y="1447801"/>
            <a:ext cx="3809998" cy="2743199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+</a:t>
            </a:r>
            <a:r>
              <a:rPr lang="en-US" dirty="0" smtClean="0"/>
              <a:t> </a:t>
            </a:r>
            <a:r>
              <a:rPr lang="en-US" sz="2400" dirty="0" err="1" smtClean="0"/>
              <a:t>প্লাস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105400" y="1524000"/>
            <a:ext cx="3581400" cy="2514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-</a:t>
            </a:r>
            <a:r>
              <a:rPr lang="en-US" sz="2800" dirty="0" smtClean="0"/>
              <a:t> </a:t>
            </a:r>
            <a:r>
              <a:rPr lang="en-US" sz="2400" dirty="0" err="1" smtClean="0"/>
              <a:t>মাইনাস</a:t>
            </a:r>
            <a:endParaRPr lang="en-US" sz="9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534889"/>
              </p:ext>
            </p:extLst>
          </p:nvPr>
        </p:nvGraphicFramePr>
        <p:xfrm>
          <a:off x="2133600" y="4783137"/>
          <a:ext cx="4800600" cy="123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3" imgW="342720" imgH="126720" progId="Equation.3">
                  <p:embed/>
                </p:oleObj>
              </mc:Choice>
              <mc:Fallback>
                <p:oleObj name="Equation" r:id="rId3" imgW="342720" imgH="1267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783137"/>
                        <a:ext cx="4800600" cy="1236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690336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4000" dirty="0" smtClean="0"/>
              <a:t>উত্তর </a:t>
            </a:r>
            <a:r>
              <a:rPr lang="as-IN" sz="4000" dirty="0"/>
              <a:t>– অক্ষর-প্রতীক  </a:t>
            </a:r>
            <a:r>
              <a:rPr lang="en-US" sz="4000" dirty="0"/>
              <a:t>x </a:t>
            </a:r>
            <a:r>
              <a:rPr lang="as-IN" sz="4000" dirty="0"/>
              <a:t>এর মান  5 বা 10 বা অন্য কোনো সংখ্যা হতে পারে। বীজগণিতে এ ধরনের অজ্ঞাত রাশি বা অক্ষর – প্রতীককে চলক বলে। অতএব </a:t>
            </a:r>
            <a:r>
              <a:rPr lang="en-US" sz="4000" dirty="0"/>
              <a:t>x, y, p, q, m </a:t>
            </a:r>
            <a:r>
              <a:rPr lang="as-IN" sz="4000" dirty="0"/>
              <a:t>চলকের  উদাহরণ।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926068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6000" dirty="0">
                <a:solidFill>
                  <a:srgbClr val="FF0000"/>
                </a:solidFill>
              </a:rPr>
              <a:t>চলক কাকে বলে?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"/>
            <a:ext cx="9143999" cy="83099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y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চলক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48251"/>
            <a:ext cx="9143999" cy="172354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, x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প্লাস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y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লেখা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x+y</a:t>
            </a:r>
            <a:r>
              <a:rPr lang="en-US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x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মাইনাস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y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লেখা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x-y.</a:t>
            </a:r>
            <a:endParaRPr lang="en-US" sz="4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" y="3269159"/>
            <a:ext cx="9143998" cy="76944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x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ইন্টু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y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লেখা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" y="4572000"/>
            <a:ext cx="9144000" cy="230832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x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ইন্টু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লেখা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endParaRPr lang="en-US" sz="4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x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লেখা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x</a:t>
            </a:r>
            <a:r>
              <a:rPr lang="en-US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লেখা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 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 animBg="1"/>
      <p:bldP spid="4" grpId="0" build="allAtOnce" animBg="1"/>
      <p:bldP spid="6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482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বীজগণিতীয়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রাশি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বোঝায়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2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" y="554636"/>
            <a:ext cx="9144000" cy="193899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LcPeriod"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8x </a:t>
            </a:r>
          </a:p>
          <a:p>
            <a:pPr marL="400050" indent="-400050">
              <a:buFont typeface="+mj-lt"/>
              <a:buAutoNum type="romanLcPeriod"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a+5b</a:t>
            </a:r>
          </a:p>
          <a:p>
            <a:pPr marL="400050" indent="-400050">
              <a:buFont typeface="+mj-lt"/>
              <a:buAutoNum type="romanLcPeriod"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3x-2</a:t>
            </a:r>
          </a:p>
          <a:p>
            <a:pPr marL="400050" indent="-400050">
              <a:buFont typeface="+mj-lt"/>
              <a:buAutoNum type="romanLcPeriod"/>
            </a:pPr>
            <a:r>
              <a:rPr lang="en-US" sz="2400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ax+by</a:t>
            </a:r>
            <a:endParaRPr lang="en-US" sz="2400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4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" y="2383436"/>
            <a:ext cx="4114798" cy="646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</a:t>
            </a:r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মাধানঃ  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" y="3043004"/>
            <a:ext cx="8610598" cy="120032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en-US" sz="3600" dirty="0" smtClean="0"/>
              <a:t>8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গুণ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400050" indent="-400050">
              <a:buFont typeface="+mj-lt"/>
              <a:buAutoNum type="romanUcPeriod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a+5b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গুণের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422099"/>
            <a:ext cx="9144001" cy="212365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 startAt="3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3x -2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বিয়োগ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00050" indent="-400050">
              <a:buFont typeface="+mj-lt"/>
              <a:buAutoNum type="romanUcPeriod" startAt="3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ax+by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ও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গুণফলের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গুণফলের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সমষ্টিকে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314450" lvl="2" indent="-40005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marL="400050" indent="-400050"/>
            <a:endParaRPr lang="en-US" sz="2400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52401" y="179388"/>
          <a:ext cx="3332163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3" imgW="495000" imgH="177480" progId="Equation.3">
                  <p:embed/>
                </p:oleObj>
              </mc:Choice>
              <mc:Fallback>
                <p:oleObj name="Equation" r:id="rId3" imgW="49500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1" y="179388"/>
                        <a:ext cx="3332163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372787" y="0"/>
            <a:ext cx="3672591" cy="132343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চিহ্নের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89549"/>
            <a:ext cx="9143999" cy="138499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পাঁচগুণ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তিনগুণ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বিয়োগ</a:t>
            </a:r>
            <a:endParaRPr lang="en-US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400050" indent="-400050"/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সমাধানঃ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5x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3y</a:t>
            </a:r>
          </a:p>
          <a:p>
            <a:pPr marL="400050" indent="-400050"/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নির্ণেয়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বিয়োগ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=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5x-3y.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057401"/>
            <a:ext cx="9144000" cy="138499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 startAt="2"/>
            </a:pP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গুণফল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দ্বিগুণ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00050" indent="-400050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সমাধানঃ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গুণফল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দ্বিগুণ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2c</a:t>
            </a:r>
          </a:p>
          <a:p>
            <a:pPr marL="400050" indent="-400050"/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নির্ণেয়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য়োগ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= 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ab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+2c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" y="3567660"/>
            <a:ext cx="9143999" cy="138499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 startAt="3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যোগফলকে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বিয়োগফল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দ্বার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00050" indent="-400050"/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সমাধানঃ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যোগফল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x+y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বিয়োগফল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	 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x-y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নির্ণেয়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2800" u="sng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066676"/>
            <a:ext cx="9143998" cy="181588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indent="-571500" algn="just">
              <a:buFont typeface="+mj-lt"/>
              <a:buAutoNum type="romanUcPeriod" startAt="4"/>
            </a:pP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পাঁচগুণ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চারগুণ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বিয়োগ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571500" indent="-571500" algn="just"/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সমাধানঃ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,.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5x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4y.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নির্ণেয়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বিয়োগ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=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5x 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4y.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5" grpId="0" animBg="1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174</TotalTime>
  <Words>747</Words>
  <Application>Microsoft Office PowerPoint</Application>
  <PresentationFormat>On-screen Show (4:3)</PresentationFormat>
  <Paragraphs>95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Elemental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MILTON</dc:creator>
  <cp:lastModifiedBy>Windows User</cp:lastModifiedBy>
  <cp:revision>39</cp:revision>
  <dcterms:created xsi:type="dcterms:W3CDTF">2014-02-28T14:16:46Z</dcterms:created>
  <dcterms:modified xsi:type="dcterms:W3CDTF">2022-01-24T15:46:56Z</dcterms:modified>
</cp:coreProperties>
</file>