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0" autoAdjust="0"/>
    <p:restoredTop sz="94660"/>
  </p:normalViewPr>
  <p:slideViewPr>
    <p:cSldViewPr snapToGrid="0">
      <p:cViewPr varScale="1">
        <p:scale>
          <a:sx n="75" d="100"/>
          <a:sy n="75" d="100"/>
        </p:scale>
        <p:origin x="3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21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56000" y="1308100"/>
            <a:ext cx="5334000" cy="1862048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1500" i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GB" sz="115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398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1721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38600" y="1066801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err="1"/>
              <a:t>একক</a:t>
            </a:r>
            <a:r>
              <a:rPr lang="en-US" sz="4800" i="1" dirty="0"/>
              <a:t> </a:t>
            </a:r>
            <a:r>
              <a:rPr lang="en-US" sz="4800" i="1" dirty="0" err="1"/>
              <a:t>কাজঃ</a:t>
            </a:r>
            <a:endParaRPr lang="en-GB" sz="4800" i="1" dirty="0"/>
          </a:p>
        </p:txBody>
      </p:sp>
      <p:pic>
        <p:nvPicPr>
          <p:cNvPr id="4" name="Picture 3" descr="চ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500" y="2133601"/>
            <a:ext cx="3479800" cy="23113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873238" y="4680803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স্থানিক</a:t>
            </a:r>
            <a:r>
              <a:rPr lang="en-US" sz="3200" dirty="0"/>
              <a:t> </a:t>
            </a:r>
            <a:r>
              <a:rPr lang="en-US" sz="3200" dirty="0" err="1"/>
              <a:t>মূলের</a:t>
            </a:r>
            <a:r>
              <a:rPr lang="en-US" sz="3200" dirty="0"/>
              <a:t> </a:t>
            </a:r>
            <a:r>
              <a:rPr lang="en-US" sz="3200" dirty="0" err="1"/>
              <a:t>দুটি</a:t>
            </a:r>
            <a:r>
              <a:rPr lang="en-US" sz="3200" dirty="0"/>
              <a:t> </a:t>
            </a:r>
            <a:r>
              <a:rPr lang="en-US" sz="3200" dirty="0" err="1"/>
              <a:t>বৈশিষ্ট্য</a:t>
            </a:r>
            <a:r>
              <a:rPr lang="en-US" sz="3200" dirty="0"/>
              <a:t> </a:t>
            </a:r>
            <a:r>
              <a:rPr lang="en-US" sz="3200" dirty="0" err="1"/>
              <a:t>লিখ</a:t>
            </a:r>
            <a:r>
              <a:rPr lang="en-US" sz="3200" dirty="0"/>
              <a:t> ।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13108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076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70528" y="1560494"/>
            <a:ext cx="9410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২) </a:t>
            </a:r>
            <a:r>
              <a:rPr lang="en-US" sz="2800" i="1" dirty="0" err="1"/>
              <a:t>অস্থানিক</a:t>
            </a:r>
            <a:r>
              <a:rPr lang="en-US" sz="2800" i="1" dirty="0"/>
              <a:t> </a:t>
            </a:r>
            <a:r>
              <a:rPr lang="en-US" sz="2800" i="1" dirty="0" err="1"/>
              <a:t>মূলঃ</a:t>
            </a:r>
            <a:r>
              <a:rPr lang="en-US" sz="2800" i="1" dirty="0"/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এসব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মূল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ভ্রূণমূল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থেকে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উৎপন্ন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না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হয়ে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কাণ্ড</a:t>
            </a:r>
            <a:r>
              <a:rPr lang="en-US" sz="2800" i="1" dirty="0">
                <a:solidFill>
                  <a:srgbClr val="FF0000"/>
                </a:solidFill>
              </a:rPr>
              <a:t> ও </a:t>
            </a:r>
            <a:r>
              <a:rPr lang="en-US" sz="2800" i="1" dirty="0" err="1">
                <a:solidFill>
                  <a:srgbClr val="FF0000"/>
                </a:solidFill>
              </a:rPr>
              <a:t>পাতা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থেকে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উৎপন্ন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হয়</a:t>
            </a:r>
            <a:r>
              <a:rPr lang="en-US" sz="2800" i="1" dirty="0">
                <a:solidFill>
                  <a:srgbClr val="FF0000"/>
                </a:solidFill>
              </a:rPr>
              <a:t> ।</a:t>
            </a:r>
            <a:endParaRPr lang="en-GB" sz="2800" i="1" dirty="0">
              <a:solidFill>
                <a:srgbClr val="FF0000"/>
              </a:solidFill>
            </a:endParaRPr>
          </a:p>
        </p:txBody>
      </p:sp>
      <p:pic>
        <p:nvPicPr>
          <p:cNvPr id="5" name="Picture 4" descr="ঙ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0106" y="2514601"/>
            <a:ext cx="4326544" cy="3209773"/>
          </a:xfrm>
          <a:prstGeom prst="rect">
            <a:avLst/>
          </a:prstGeom>
        </p:spPr>
      </p:pic>
      <p:pic>
        <p:nvPicPr>
          <p:cNvPr id="6" name="Picture 5" descr="ধ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2514601"/>
            <a:ext cx="3352800" cy="281908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818191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350" y="1"/>
            <a:ext cx="12325349" cy="61531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19174" y="1432334"/>
            <a:ext cx="10020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>
                <a:solidFill>
                  <a:srgbClr val="FF0000"/>
                </a:solidFill>
              </a:rPr>
              <a:t>অস্থানিক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মূল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দুই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ধরনের</a:t>
            </a:r>
            <a:r>
              <a:rPr lang="en-US" sz="3200" i="1" dirty="0">
                <a:solidFill>
                  <a:srgbClr val="FF0000"/>
                </a:solidFill>
              </a:rPr>
              <a:t> । </a:t>
            </a:r>
            <a:r>
              <a:rPr lang="en-US" sz="3200" i="1" dirty="0" err="1">
                <a:solidFill>
                  <a:srgbClr val="FF0000"/>
                </a:solidFill>
              </a:rPr>
              <a:t>যথাঃক</a:t>
            </a:r>
            <a:r>
              <a:rPr lang="en-US" sz="3200" i="1" dirty="0">
                <a:solidFill>
                  <a:srgbClr val="FF0000"/>
                </a:solidFill>
              </a:rPr>
              <a:t>) </a:t>
            </a:r>
            <a:r>
              <a:rPr lang="en-US" sz="3200" i="1" dirty="0" err="1">
                <a:solidFill>
                  <a:srgbClr val="FF0000"/>
                </a:solidFill>
              </a:rPr>
              <a:t>গুচ্ছ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মূল</a:t>
            </a:r>
            <a:r>
              <a:rPr lang="en-US" sz="3200" i="1" dirty="0">
                <a:solidFill>
                  <a:srgbClr val="FF0000"/>
                </a:solidFill>
              </a:rPr>
              <a:t> খ)</a:t>
            </a:r>
            <a:r>
              <a:rPr lang="en-US" sz="3200" i="1" dirty="0" err="1">
                <a:solidFill>
                  <a:srgbClr val="FF0000"/>
                </a:solidFill>
              </a:rPr>
              <a:t>অগুচ্ছ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মূল</a:t>
            </a:r>
            <a:r>
              <a:rPr lang="en-US" sz="3200" i="1" dirty="0">
                <a:solidFill>
                  <a:srgbClr val="FF0000"/>
                </a:solidFill>
              </a:rPr>
              <a:t>  ।</a:t>
            </a:r>
            <a:endParaRPr lang="en-GB" sz="3200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9174" y="2390876"/>
            <a:ext cx="10020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ক) </a:t>
            </a:r>
            <a:r>
              <a:rPr lang="en-US" sz="2800" i="1" dirty="0" err="1">
                <a:solidFill>
                  <a:srgbClr val="FF0000"/>
                </a:solidFill>
              </a:rPr>
              <a:t>গুচ্ছ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মূলঃ</a:t>
            </a:r>
            <a:r>
              <a:rPr lang="en-US" sz="2800" i="1" dirty="0" err="1">
                <a:solidFill>
                  <a:srgbClr val="7030A0"/>
                </a:solidFill>
              </a:rPr>
              <a:t>কাণ্ডের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নিচের</a:t>
            </a:r>
            <a:r>
              <a:rPr lang="en-US" sz="2800" i="1" dirty="0">
                <a:solidFill>
                  <a:srgbClr val="7030A0"/>
                </a:solidFill>
              </a:rPr>
              <a:t>  </a:t>
            </a:r>
            <a:r>
              <a:rPr lang="en-US" sz="2800" i="1" dirty="0" err="1">
                <a:solidFill>
                  <a:srgbClr val="7030A0"/>
                </a:solidFill>
              </a:rPr>
              <a:t>দিকে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এক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গুচ্ছ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সরু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মূল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সৃষ্টি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হয়</a:t>
            </a:r>
            <a:r>
              <a:rPr lang="en-US" sz="2800" i="1" dirty="0">
                <a:solidFill>
                  <a:srgbClr val="7030A0"/>
                </a:solidFill>
              </a:rPr>
              <a:t> । </a:t>
            </a:r>
            <a:r>
              <a:rPr lang="en-US" sz="2800" i="1" dirty="0" err="1">
                <a:solidFill>
                  <a:srgbClr val="7030A0"/>
                </a:solidFill>
              </a:rPr>
              <a:t>যেমন</a:t>
            </a:r>
            <a:r>
              <a:rPr lang="en-US" sz="2800" i="1" dirty="0">
                <a:solidFill>
                  <a:srgbClr val="7030A0"/>
                </a:solidFill>
              </a:rPr>
              <a:t>- </a:t>
            </a:r>
            <a:r>
              <a:rPr lang="en-US" sz="2800" i="1" dirty="0" err="1">
                <a:solidFill>
                  <a:srgbClr val="7030A0"/>
                </a:solidFill>
              </a:rPr>
              <a:t>ধান,ঘাস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বাঁশ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ইত্যাদি</a:t>
            </a:r>
            <a:r>
              <a:rPr lang="en-US" sz="2800" i="1" dirty="0">
                <a:solidFill>
                  <a:srgbClr val="7030A0"/>
                </a:solidFill>
              </a:rPr>
              <a:t> ।</a:t>
            </a:r>
            <a:endParaRPr lang="en-GB" sz="2800" i="1" dirty="0">
              <a:solidFill>
                <a:srgbClr val="7030A0"/>
              </a:solidFill>
            </a:endParaRPr>
          </a:p>
        </p:txBody>
      </p:sp>
      <p:pic>
        <p:nvPicPr>
          <p:cNvPr id="5" name="Picture 4" descr="ধ১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250" y="3076575"/>
            <a:ext cx="3505200" cy="25628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ধ২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7950" y="2924758"/>
            <a:ext cx="3619500" cy="27146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536849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150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8175" y="1303047"/>
            <a:ext cx="109156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খ) </a:t>
            </a:r>
            <a:r>
              <a:rPr lang="en-US" sz="2800" i="1" dirty="0" err="1"/>
              <a:t>অগুচ্ছ</a:t>
            </a:r>
            <a:r>
              <a:rPr lang="en-US" sz="2800" i="1" dirty="0"/>
              <a:t> </a:t>
            </a:r>
            <a:r>
              <a:rPr lang="en-US" sz="2800" i="1" dirty="0" err="1"/>
              <a:t>মূলঃ</a:t>
            </a:r>
            <a:r>
              <a:rPr lang="en-US" sz="2800" i="1" dirty="0"/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এসব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মূল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একত্রে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গাদাগাদি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করে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গুচ্ছকারে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জন্মায়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না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বরংপরস্পর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থেকে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আলাদা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থাকে</a:t>
            </a:r>
            <a:r>
              <a:rPr lang="en-US" sz="2800" i="1" dirty="0">
                <a:solidFill>
                  <a:srgbClr val="FF0000"/>
                </a:solidFill>
              </a:rPr>
              <a:t> । </a:t>
            </a:r>
            <a:r>
              <a:rPr lang="en-US" sz="2800" i="1" dirty="0" err="1">
                <a:solidFill>
                  <a:srgbClr val="FF0000"/>
                </a:solidFill>
              </a:rPr>
              <a:t>যেমন</a:t>
            </a:r>
            <a:r>
              <a:rPr lang="en-US" sz="2800" i="1" dirty="0">
                <a:solidFill>
                  <a:srgbClr val="FF0000"/>
                </a:solidFill>
              </a:rPr>
              <a:t>- </a:t>
            </a:r>
            <a:r>
              <a:rPr lang="en-US" sz="2800" i="1" dirty="0" err="1">
                <a:solidFill>
                  <a:srgbClr val="FF0000"/>
                </a:solidFill>
              </a:rPr>
              <a:t>কেয়া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গাছের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ঠেসমূল,বটের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ঝুরিমূল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ইত্যাদি</a:t>
            </a:r>
            <a:r>
              <a:rPr lang="en-US" sz="2800" i="1" dirty="0">
                <a:solidFill>
                  <a:srgbClr val="FF0000"/>
                </a:solidFill>
              </a:rPr>
              <a:t> ।</a:t>
            </a:r>
            <a:endParaRPr lang="en-GB" sz="2800" i="1" dirty="0">
              <a:solidFill>
                <a:srgbClr val="FF0000"/>
              </a:solidFill>
            </a:endParaRPr>
          </a:p>
        </p:txBody>
      </p:sp>
      <p:pic>
        <p:nvPicPr>
          <p:cNvPr id="6" name="Picture 5" descr="ঙ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700" y="2743200"/>
            <a:ext cx="3810000" cy="2751108"/>
          </a:xfrm>
          <a:prstGeom prst="rect">
            <a:avLst/>
          </a:prstGeom>
        </p:spPr>
      </p:pic>
      <p:pic>
        <p:nvPicPr>
          <p:cNvPr id="7" name="Picture 6" descr="চ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2857500"/>
            <a:ext cx="3505200" cy="263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817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53330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 rot="158705">
            <a:off x="3406402" y="653553"/>
            <a:ext cx="5029200" cy="1676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8747" y="974239"/>
            <a:ext cx="3734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/>
              <a:t>মূলের</a:t>
            </a:r>
            <a:r>
              <a:rPr lang="en-US" sz="4800" i="1" dirty="0"/>
              <a:t> </a:t>
            </a:r>
            <a:r>
              <a:rPr lang="en-US" sz="4800" i="1" dirty="0" err="1"/>
              <a:t>কাজ</a:t>
            </a:r>
            <a:endParaRPr lang="en-GB" sz="4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952500" y="2771501"/>
            <a:ext cx="107632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solidFill>
                  <a:srgbClr val="FF0000"/>
                </a:solidFill>
              </a:rPr>
              <a:t>মূল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উদ্ভিদকে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মাটির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সাথে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আটকে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রাখে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ফলে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ঝড়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বাতাসে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সহজে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হেলে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পড়ে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না</a:t>
            </a:r>
            <a:r>
              <a:rPr lang="en-US" sz="2800" i="1" dirty="0">
                <a:solidFill>
                  <a:srgbClr val="FF0000"/>
                </a:solidFill>
              </a:rPr>
              <a:t> ।</a:t>
            </a:r>
            <a:endParaRPr lang="en-GB" sz="2800" dirty="0"/>
          </a:p>
          <a:p>
            <a:endParaRPr lang="en-GB" sz="2800" dirty="0"/>
          </a:p>
          <a:p>
            <a:endParaRPr lang="en-GB" sz="28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3600" y="3807515"/>
            <a:ext cx="10534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70C0"/>
                </a:solidFill>
              </a:rPr>
              <a:t>মূল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মাটি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থেকে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পানি</a:t>
            </a:r>
            <a:r>
              <a:rPr lang="en-US" sz="2800" dirty="0">
                <a:solidFill>
                  <a:srgbClr val="0070C0"/>
                </a:solidFill>
              </a:rPr>
              <a:t> ও </a:t>
            </a:r>
            <a:r>
              <a:rPr lang="en-US" sz="2800" dirty="0" err="1">
                <a:solidFill>
                  <a:srgbClr val="0070C0"/>
                </a:solidFill>
              </a:rPr>
              <a:t>খনিজ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পদার্থ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শোষণ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করে</a:t>
            </a:r>
            <a:r>
              <a:rPr lang="en-US" sz="2800" dirty="0">
                <a:solidFill>
                  <a:srgbClr val="0070C0"/>
                </a:solidFill>
              </a:rPr>
              <a:t> ।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3600" y="4615429"/>
            <a:ext cx="10763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মূলে</a:t>
            </a:r>
            <a:r>
              <a:rPr lang="en-US" sz="2400" dirty="0"/>
              <a:t> </a:t>
            </a:r>
            <a:r>
              <a:rPr lang="en-US" sz="2400" dirty="0" err="1"/>
              <a:t>মূলরোম</a:t>
            </a:r>
            <a:r>
              <a:rPr lang="en-US" sz="2400" dirty="0"/>
              <a:t> </a:t>
            </a:r>
            <a:r>
              <a:rPr lang="en-US" sz="2400" dirty="0" err="1"/>
              <a:t>অঞ্চল</a:t>
            </a:r>
            <a:r>
              <a:rPr lang="en-US" sz="2400" dirty="0"/>
              <a:t> </a:t>
            </a:r>
            <a:r>
              <a:rPr lang="en-US" sz="2400" dirty="0" err="1"/>
              <a:t>বলে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অংশ</a:t>
            </a:r>
            <a:r>
              <a:rPr lang="en-US" sz="2400" dirty="0"/>
              <a:t> </a:t>
            </a:r>
            <a:r>
              <a:rPr lang="en-US" sz="2400" dirty="0" err="1"/>
              <a:t>থাকে</a:t>
            </a:r>
            <a:r>
              <a:rPr lang="en-US" sz="2400" dirty="0"/>
              <a:t> ।</a:t>
            </a:r>
            <a:r>
              <a:rPr lang="en-US" sz="2400" dirty="0" err="1"/>
              <a:t>এখানে</a:t>
            </a:r>
            <a:r>
              <a:rPr lang="en-US" sz="2400" dirty="0"/>
              <a:t> </a:t>
            </a:r>
            <a:r>
              <a:rPr lang="en-US" sz="2400" dirty="0" err="1"/>
              <a:t>অসংখ্য</a:t>
            </a:r>
            <a:r>
              <a:rPr lang="en-US" sz="2400" dirty="0"/>
              <a:t> </a:t>
            </a:r>
            <a:r>
              <a:rPr lang="en-US" sz="2400" dirty="0" err="1"/>
              <a:t>সূক্ষ্ণ</a:t>
            </a:r>
            <a:r>
              <a:rPr lang="en-US" sz="2400" dirty="0"/>
              <a:t> </a:t>
            </a:r>
            <a:r>
              <a:rPr lang="en-US" sz="2400" dirty="0" err="1"/>
              <a:t>সূক্ষ্ণ</a:t>
            </a:r>
            <a:r>
              <a:rPr lang="en-US" sz="2400" dirty="0"/>
              <a:t> </a:t>
            </a:r>
            <a:r>
              <a:rPr lang="en-US" sz="2400" dirty="0" err="1"/>
              <a:t>রোম</a:t>
            </a:r>
            <a:r>
              <a:rPr lang="en-US" sz="2400" dirty="0"/>
              <a:t> </a:t>
            </a:r>
            <a:r>
              <a:rPr lang="en-US" sz="2400" dirty="0" err="1"/>
              <a:t>উৎপন্ন</a:t>
            </a:r>
            <a:r>
              <a:rPr lang="en-US" sz="2400" dirty="0"/>
              <a:t> </a:t>
            </a:r>
            <a:r>
              <a:rPr lang="en-US" sz="2400" dirty="0" err="1"/>
              <a:t>হয়</a:t>
            </a:r>
            <a:r>
              <a:rPr lang="en-US" sz="2400" dirty="0"/>
              <a:t> </a:t>
            </a:r>
            <a:r>
              <a:rPr lang="en-US" sz="2400" dirty="0" err="1"/>
              <a:t>যার</a:t>
            </a:r>
            <a:r>
              <a:rPr lang="en-US" sz="2400" dirty="0"/>
              <a:t> </a:t>
            </a:r>
            <a:r>
              <a:rPr lang="en-US" sz="2400" dirty="0" err="1"/>
              <a:t>মাধ্যমে</a:t>
            </a:r>
            <a:r>
              <a:rPr lang="en-US" sz="2400" dirty="0"/>
              <a:t> </a:t>
            </a:r>
            <a:r>
              <a:rPr lang="en-US" sz="2400" dirty="0" err="1"/>
              <a:t>উদ্ভিদ</a:t>
            </a:r>
            <a:r>
              <a:rPr lang="en-US" sz="2400" dirty="0"/>
              <a:t> </a:t>
            </a:r>
            <a:r>
              <a:rPr lang="en-US" sz="2400" dirty="0" err="1"/>
              <a:t>পানি</a:t>
            </a:r>
            <a:r>
              <a:rPr lang="en-US" sz="2400" dirty="0"/>
              <a:t> ও </a:t>
            </a:r>
            <a:r>
              <a:rPr lang="en-US" sz="2400" dirty="0" err="1"/>
              <a:t>খনিজ</a:t>
            </a:r>
            <a:r>
              <a:rPr lang="en-US" sz="2400" dirty="0"/>
              <a:t> </a:t>
            </a:r>
            <a:r>
              <a:rPr lang="en-US" sz="2400" dirty="0" err="1"/>
              <a:t>পদার্থ</a:t>
            </a:r>
            <a:r>
              <a:rPr lang="en-US" sz="2400" dirty="0"/>
              <a:t> </a:t>
            </a:r>
            <a:r>
              <a:rPr lang="en-US" sz="2400" dirty="0" err="1"/>
              <a:t>সংগ্রহ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।</a:t>
            </a:r>
            <a:endParaRPr lang="en-GB" sz="24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24000" y="97795"/>
            <a:ext cx="3097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</a:t>
            </a:r>
          </a:p>
        </p:txBody>
      </p:sp>
    </p:spTree>
    <p:extLst>
      <p:ext uri="{BB962C8B-B14F-4D97-AF65-F5344CB8AC3E}">
        <p14:creationId xmlns:p14="http://schemas.microsoft.com/office/powerpoint/2010/main" val="3555190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038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30675" y="979407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err="1">
                <a:solidFill>
                  <a:srgbClr val="FF0000"/>
                </a:solidFill>
              </a:rPr>
              <a:t>জোড়ায়</a:t>
            </a:r>
            <a:r>
              <a:rPr lang="en-US" sz="4000" i="1" dirty="0">
                <a:solidFill>
                  <a:srgbClr val="FF0000"/>
                </a:solidFill>
              </a:rPr>
              <a:t> </a:t>
            </a:r>
            <a:r>
              <a:rPr lang="en-US" sz="4000" i="1" dirty="0" err="1">
                <a:solidFill>
                  <a:srgbClr val="FF0000"/>
                </a:solidFill>
              </a:rPr>
              <a:t>কাজঃ</a:t>
            </a:r>
            <a:endParaRPr lang="en-GB" sz="4000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6600" y="4354293"/>
            <a:ext cx="8972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গুচ্ছ</a:t>
            </a:r>
            <a:r>
              <a:rPr lang="en-US" sz="3600" dirty="0"/>
              <a:t> ও </a:t>
            </a:r>
            <a:r>
              <a:rPr lang="en-US" sz="3600" dirty="0" err="1"/>
              <a:t>অগুচ্ছ</a:t>
            </a:r>
            <a:r>
              <a:rPr lang="en-US" sz="3600" dirty="0"/>
              <a:t> </a:t>
            </a:r>
            <a:r>
              <a:rPr lang="en-US" sz="3600" dirty="0" err="1"/>
              <a:t>মূলের</a:t>
            </a:r>
            <a:r>
              <a:rPr lang="en-US" sz="3600" dirty="0"/>
              <a:t> </a:t>
            </a:r>
            <a:r>
              <a:rPr lang="en-US" sz="3600" dirty="0" err="1"/>
              <a:t>দুটি</a:t>
            </a:r>
            <a:r>
              <a:rPr lang="en-US" sz="3600" dirty="0"/>
              <a:t> </a:t>
            </a:r>
            <a:r>
              <a:rPr lang="en-US" sz="3600" dirty="0" err="1"/>
              <a:t>করে</a:t>
            </a:r>
            <a:r>
              <a:rPr lang="en-US" sz="3600" dirty="0"/>
              <a:t> </a:t>
            </a:r>
            <a:r>
              <a:rPr lang="en-US" sz="3600" dirty="0" err="1"/>
              <a:t>বৈশিষ্ট্য</a:t>
            </a:r>
            <a:r>
              <a:rPr lang="en-US" sz="3600" dirty="0"/>
              <a:t> </a:t>
            </a:r>
            <a:r>
              <a:rPr lang="en-US" sz="3600" dirty="0" err="1"/>
              <a:t>লিখ</a:t>
            </a:r>
            <a:r>
              <a:rPr lang="en-US" sz="3600" dirty="0"/>
              <a:t> ।</a:t>
            </a:r>
            <a:endParaRPr lang="en-GB" sz="3600" dirty="0"/>
          </a:p>
        </p:txBody>
      </p:sp>
      <p:pic>
        <p:nvPicPr>
          <p:cNvPr id="5" name="Picture 4" descr="q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1" y="1687293"/>
            <a:ext cx="4762501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518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72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24400" y="1676401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err="1">
                <a:solidFill>
                  <a:srgbClr val="FF0000"/>
                </a:solidFill>
              </a:rPr>
              <a:t>মূল্যায়নঃ</a:t>
            </a:r>
            <a:endParaRPr lang="en-GB" sz="44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52650" y="3276600"/>
            <a:ext cx="4705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2060"/>
                </a:solidFill>
              </a:rPr>
              <a:t>মূল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কী</a:t>
            </a:r>
            <a:r>
              <a:rPr lang="en-US" sz="2800" dirty="0">
                <a:solidFill>
                  <a:srgbClr val="002060"/>
                </a:solidFill>
              </a:rPr>
              <a:t> ?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2650" y="3962401"/>
            <a:ext cx="6610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গুচ্ছ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মূলের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একটি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উদাহরণ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দাও</a:t>
            </a:r>
            <a:r>
              <a:rPr lang="en-US" sz="2800" dirty="0">
                <a:solidFill>
                  <a:srgbClr val="FF0000"/>
                </a:solidFill>
              </a:rPr>
              <a:t> ।  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52650" y="4648200"/>
            <a:ext cx="5467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মূলের</a:t>
            </a:r>
            <a:r>
              <a:rPr lang="en-US" sz="2800" dirty="0"/>
              <a:t> </a:t>
            </a:r>
            <a:r>
              <a:rPr lang="en-US" sz="2800" dirty="0" err="1"/>
              <a:t>কাজ</a:t>
            </a:r>
            <a:r>
              <a:rPr lang="en-US" sz="2800" dirty="0"/>
              <a:t> </a:t>
            </a:r>
            <a:r>
              <a:rPr lang="en-US" sz="2800" dirty="0" err="1"/>
              <a:t>কী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?</a:t>
            </a:r>
            <a:endParaRPr lang="en-GB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38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z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10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Horizontal Scroll 2"/>
          <p:cNvSpPr/>
          <p:nvPr/>
        </p:nvSpPr>
        <p:spPr>
          <a:xfrm>
            <a:off x="3181350" y="1091444"/>
            <a:ext cx="4476750" cy="1447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" name="TextBox 3"/>
          <p:cNvSpPr txBox="1"/>
          <p:nvPr/>
        </p:nvSpPr>
        <p:spPr>
          <a:xfrm>
            <a:off x="3648075" y="1461283"/>
            <a:ext cx="3543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err="1"/>
              <a:t>বাড়ির</a:t>
            </a:r>
            <a:r>
              <a:rPr lang="en-US" sz="4400" i="1" dirty="0"/>
              <a:t> </a:t>
            </a:r>
            <a:r>
              <a:rPr lang="en-US" sz="4400" i="1" dirty="0" err="1"/>
              <a:t>কাজ</a:t>
            </a:r>
            <a:endParaRPr lang="en-GB" sz="4400" i="1" dirty="0"/>
          </a:p>
        </p:txBody>
      </p:sp>
      <p:pic>
        <p:nvPicPr>
          <p:cNvPr id="5" name="Picture 4" descr="ক৪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3350" y="2243385"/>
            <a:ext cx="3657600" cy="31128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7250" y="3276600"/>
            <a:ext cx="6896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solidFill>
                  <a:srgbClr val="0070C0"/>
                </a:solidFill>
              </a:rPr>
              <a:t>মূলসহ</a:t>
            </a:r>
            <a:r>
              <a:rPr lang="en-US" sz="2800" i="1" dirty="0">
                <a:solidFill>
                  <a:srgbClr val="0070C0"/>
                </a:solidFill>
              </a:rPr>
              <a:t> </a:t>
            </a:r>
            <a:r>
              <a:rPr lang="en-US" sz="2800" i="1" dirty="0" err="1">
                <a:solidFill>
                  <a:srgbClr val="0070C0"/>
                </a:solidFill>
              </a:rPr>
              <a:t>একটি</a:t>
            </a:r>
            <a:r>
              <a:rPr lang="en-US" sz="2800" i="1" dirty="0">
                <a:solidFill>
                  <a:srgbClr val="0070C0"/>
                </a:solidFill>
              </a:rPr>
              <a:t> </a:t>
            </a:r>
            <a:r>
              <a:rPr lang="en-US" sz="2800" i="1" dirty="0" err="1">
                <a:solidFill>
                  <a:srgbClr val="0070C0"/>
                </a:solidFill>
              </a:rPr>
              <a:t>সরিষা</a:t>
            </a:r>
            <a:r>
              <a:rPr lang="en-US" sz="2800" i="1" dirty="0">
                <a:solidFill>
                  <a:srgbClr val="0070C0"/>
                </a:solidFill>
              </a:rPr>
              <a:t> </a:t>
            </a:r>
            <a:r>
              <a:rPr lang="en-US" sz="2800" i="1" dirty="0" err="1">
                <a:solidFill>
                  <a:srgbClr val="0070C0"/>
                </a:solidFill>
              </a:rPr>
              <a:t>চারা</a:t>
            </a:r>
            <a:r>
              <a:rPr lang="en-US" sz="2800" i="1" dirty="0">
                <a:solidFill>
                  <a:srgbClr val="0070C0"/>
                </a:solidFill>
              </a:rPr>
              <a:t> ও </a:t>
            </a:r>
            <a:r>
              <a:rPr lang="en-US" sz="2800" i="1" dirty="0" err="1">
                <a:solidFill>
                  <a:srgbClr val="0070C0"/>
                </a:solidFill>
              </a:rPr>
              <a:t>একটি</a:t>
            </a:r>
            <a:r>
              <a:rPr lang="en-US" sz="2800" i="1" dirty="0">
                <a:solidFill>
                  <a:srgbClr val="0070C0"/>
                </a:solidFill>
              </a:rPr>
              <a:t> </a:t>
            </a:r>
            <a:r>
              <a:rPr lang="en-US" sz="2800" i="1" dirty="0" err="1">
                <a:solidFill>
                  <a:srgbClr val="0070C0"/>
                </a:solidFill>
              </a:rPr>
              <a:t>ধানের</a:t>
            </a:r>
            <a:r>
              <a:rPr lang="en-US" sz="2800" i="1" dirty="0">
                <a:solidFill>
                  <a:srgbClr val="0070C0"/>
                </a:solidFill>
              </a:rPr>
              <a:t> </a:t>
            </a:r>
            <a:r>
              <a:rPr lang="en-US" sz="2800" i="1" dirty="0" err="1">
                <a:solidFill>
                  <a:srgbClr val="0070C0"/>
                </a:solidFill>
              </a:rPr>
              <a:t>চারা</a:t>
            </a:r>
            <a:r>
              <a:rPr lang="en-US" sz="2800" i="1" dirty="0">
                <a:solidFill>
                  <a:srgbClr val="0070C0"/>
                </a:solidFill>
              </a:rPr>
              <a:t> </a:t>
            </a:r>
            <a:r>
              <a:rPr lang="en-US" sz="2800" i="1" dirty="0" err="1">
                <a:solidFill>
                  <a:srgbClr val="0070C0"/>
                </a:solidFill>
              </a:rPr>
              <a:t>সংগ্রহ</a:t>
            </a:r>
            <a:r>
              <a:rPr lang="en-US" sz="2800" i="1" dirty="0">
                <a:solidFill>
                  <a:srgbClr val="0070C0"/>
                </a:solidFill>
              </a:rPr>
              <a:t> </a:t>
            </a:r>
            <a:r>
              <a:rPr lang="en-US" sz="2800" i="1" dirty="0" err="1">
                <a:solidFill>
                  <a:srgbClr val="0070C0"/>
                </a:solidFill>
              </a:rPr>
              <a:t>করে</a:t>
            </a:r>
            <a:r>
              <a:rPr lang="en-US" sz="2800" i="1" dirty="0">
                <a:solidFill>
                  <a:srgbClr val="0070C0"/>
                </a:solidFill>
              </a:rPr>
              <a:t>, </a:t>
            </a:r>
            <a:r>
              <a:rPr lang="en-US" sz="2800" i="1" dirty="0" err="1">
                <a:solidFill>
                  <a:srgbClr val="0070C0"/>
                </a:solidFill>
              </a:rPr>
              <a:t>এদের</a:t>
            </a:r>
            <a:r>
              <a:rPr lang="en-US" sz="2800" i="1" dirty="0">
                <a:solidFill>
                  <a:srgbClr val="0070C0"/>
                </a:solidFill>
              </a:rPr>
              <a:t> </a:t>
            </a:r>
            <a:r>
              <a:rPr lang="en-US" sz="2800" i="1" dirty="0" err="1">
                <a:solidFill>
                  <a:srgbClr val="0070C0"/>
                </a:solidFill>
              </a:rPr>
              <a:t>মধ্যে</a:t>
            </a:r>
            <a:r>
              <a:rPr lang="en-US" sz="2800" i="1" dirty="0">
                <a:solidFill>
                  <a:srgbClr val="0070C0"/>
                </a:solidFill>
              </a:rPr>
              <a:t> </a:t>
            </a:r>
            <a:r>
              <a:rPr lang="en-US" sz="2800" i="1" dirty="0" err="1">
                <a:solidFill>
                  <a:srgbClr val="0070C0"/>
                </a:solidFill>
              </a:rPr>
              <a:t>কী</a:t>
            </a:r>
            <a:r>
              <a:rPr lang="en-US" sz="2800" i="1" dirty="0">
                <a:solidFill>
                  <a:srgbClr val="0070C0"/>
                </a:solidFill>
              </a:rPr>
              <a:t> </a:t>
            </a:r>
            <a:r>
              <a:rPr lang="en-US" sz="2800" i="1" dirty="0" err="1">
                <a:solidFill>
                  <a:srgbClr val="0070C0"/>
                </a:solidFill>
              </a:rPr>
              <a:t>কী</a:t>
            </a:r>
            <a:r>
              <a:rPr lang="en-US" sz="2800" i="1" dirty="0">
                <a:solidFill>
                  <a:srgbClr val="0070C0"/>
                </a:solidFill>
              </a:rPr>
              <a:t> </a:t>
            </a:r>
            <a:r>
              <a:rPr lang="en-US" sz="2800" i="1" dirty="0" err="1">
                <a:solidFill>
                  <a:srgbClr val="0070C0"/>
                </a:solidFill>
              </a:rPr>
              <a:t>পার্থক্য</a:t>
            </a:r>
            <a:r>
              <a:rPr lang="en-US" sz="2800" i="1" dirty="0">
                <a:solidFill>
                  <a:srgbClr val="0070C0"/>
                </a:solidFill>
              </a:rPr>
              <a:t> </a:t>
            </a:r>
            <a:r>
              <a:rPr lang="en-US" sz="2800" i="1" dirty="0" err="1">
                <a:solidFill>
                  <a:srgbClr val="0070C0"/>
                </a:solidFill>
              </a:rPr>
              <a:t>আছে</a:t>
            </a:r>
            <a:r>
              <a:rPr lang="en-US" sz="2800" i="1" dirty="0">
                <a:solidFill>
                  <a:srgbClr val="0070C0"/>
                </a:solidFill>
              </a:rPr>
              <a:t> </a:t>
            </a:r>
            <a:r>
              <a:rPr lang="en-US" sz="2800" i="1" dirty="0" err="1">
                <a:solidFill>
                  <a:srgbClr val="0070C0"/>
                </a:solidFill>
              </a:rPr>
              <a:t>তার</a:t>
            </a:r>
            <a:r>
              <a:rPr lang="en-US" sz="2800" i="1" dirty="0">
                <a:solidFill>
                  <a:srgbClr val="0070C0"/>
                </a:solidFill>
              </a:rPr>
              <a:t> </a:t>
            </a:r>
            <a:r>
              <a:rPr lang="en-US" sz="2800" i="1" dirty="0" err="1">
                <a:solidFill>
                  <a:srgbClr val="0070C0"/>
                </a:solidFill>
              </a:rPr>
              <a:t>তালিকা</a:t>
            </a:r>
            <a:r>
              <a:rPr lang="en-US" sz="2800" i="1" dirty="0">
                <a:solidFill>
                  <a:srgbClr val="0070C0"/>
                </a:solidFill>
              </a:rPr>
              <a:t> </a:t>
            </a:r>
            <a:r>
              <a:rPr lang="en-US" sz="2800" i="1" dirty="0" err="1">
                <a:solidFill>
                  <a:srgbClr val="0070C0"/>
                </a:solidFill>
              </a:rPr>
              <a:t>তৈরি</a:t>
            </a:r>
            <a:r>
              <a:rPr lang="en-US" sz="2800" i="1" dirty="0">
                <a:solidFill>
                  <a:srgbClr val="0070C0"/>
                </a:solidFill>
              </a:rPr>
              <a:t> </a:t>
            </a:r>
            <a:r>
              <a:rPr lang="en-US" sz="2800" i="1" dirty="0" err="1">
                <a:solidFill>
                  <a:srgbClr val="0070C0"/>
                </a:solidFill>
              </a:rPr>
              <a:t>করে</a:t>
            </a:r>
            <a:r>
              <a:rPr lang="en-US" sz="2800" i="1" dirty="0">
                <a:solidFill>
                  <a:srgbClr val="0070C0"/>
                </a:solidFill>
              </a:rPr>
              <a:t> </a:t>
            </a:r>
            <a:r>
              <a:rPr lang="en-US" sz="2800" i="1" dirty="0" err="1">
                <a:solidFill>
                  <a:srgbClr val="0070C0"/>
                </a:solidFill>
              </a:rPr>
              <a:t>আনবে</a:t>
            </a:r>
            <a:r>
              <a:rPr lang="en-US" sz="2800" i="1" dirty="0">
                <a:solidFill>
                  <a:srgbClr val="0070C0"/>
                </a:solidFill>
              </a:rPr>
              <a:t> ।</a:t>
            </a:r>
            <a:endParaRPr lang="en-GB" sz="28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151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34100"/>
          </a:xfrm>
          <a:prstGeom prst="rect">
            <a:avLst/>
          </a:prstGeom>
        </p:spPr>
      </p:pic>
      <p:sp>
        <p:nvSpPr>
          <p:cNvPr id="7" name="Horizontal Scroll 6"/>
          <p:cNvSpPr/>
          <p:nvPr/>
        </p:nvSpPr>
        <p:spPr>
          <a:xfrm>
            <a:off x="5334000" y="762000"/>
            <a:ext cx="3276600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943600" y="914401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err="1">
                <a:solidFill>
                  <a:srgbClr val="FF0000"/>
                </a:solidFill>
              </a:rPr>
              <a:t>ধন্যবাদ</a:t>
            </a:r>
            <a:endParaRPr lang="en-GB" sz="4400" i="1" dirty="0">
              <a:solidFill>
                <a:srgbClr val="FF0000"/>
              </a:solidFill>
            </a:endParaRPr>
          </a:p>
        </p:txBody>
      </p:sp>
      <p:pic>
        <p:nvPicPr>
          <p:cNvPr id="10" name="Picture 9" descr="ক৬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1341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962400" y="1299121"/>
            <a:ext cx="4267200" cy="1107996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rgbClr val="FF0000"/>
                </a:solidFill>
              </a:rPr>
              <a:t>ধন্যবাদ</a:t>
            </a:r>
            <a:endParaRPr lang="en-GB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71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21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71900" y="1347184"/>
            <a:ext cx="4648200" cy="769441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en-US" sz="4400" dirty="0" err="1">
                <a:solidFill>
                  <a:srgbClr val="002060"/>
                </a:solidFill>
              </a:rPr>
              <a:t>শিক্ষক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পরিচিতি</a:t>
            </a:r>
            <a:endParaRPr lang="en-GB" sz="4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1000" y="2679701"/>
            <a:ext cx="4127500" cy="1877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জেসমিন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ফেরদৌসি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as-IN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পাঠান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হাট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রাজারহাট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কুড়িগ্রাম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5377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68750"/>
            <a:ext cx="2124075" cy="2152650"/>
          </a:xfrm>
          <a:prstGeom prst="rect">
            <a:avLst/>
          </a:prstGeom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5299" y="-15299"/>
            <a:ext cx="2274452" cy="230505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053638" y="3954462"/>
            <a:ext cx="2124075" cy="215265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0067925" y="19050"/>
            <a:ext cx="2124075" cy="2194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43175" y="3339580"/>
            <a:ext cx="4572000" cy="23083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i="1" dirty="0" err="1"/>
              <a:t>শ্রেণি-ষষ্ঠ</a:t>
            </a:r>
            <a:endParaRPr lang="en-US" sz="3600" i="1" dirty="0"/>
          </a:p>
          <a:p>
            <a:pPr algn="ctr"/>
            <a:r>
              <a:rPr lang="en-US" sz="3600" i="1" dirty="0" err="1"/>
              <a:t>বিষয়</a:t>
            </a:r>
            <a:r>
              <a:rPr lang="en-US" sz="3600" i="1" dirty="0"/>
              <a:t>- </a:t>
            </a:r>
            <a:r>
              <a:rPr lang="en-US" sz="3600" i="1" dirty="0" err="1"/>
              <a:t>বিজ্ঞান</a:t>
            </a:r>
            <a:endParaRPr lang="en-US" sz="3600" i="1" dirty="0"/>
          </a:p>
          <a:p>
            <a:pPr algn="ctr"/>
            <a:r>
              <a:rPr lang="en-US" sz="3600" i="1" dirty="0" err="1"/>
              <a:t>অধ্যায-চতুর্থ</a:t>
            </a:r>
            <a:endParaRPr lang="en-US" sz="3600" i="1" dirty="0"/>
          </a:p>
          <a:p>
            <a:r>
              <a:rPr lang="en-US" sz="3600" i="1" dirty="0"/>
              <a:t> </a:t>
            </a:r>
            <a:endParaRPr lang="en-GB" sz="3600" i="1" dirty="0"/>
          </a:p>
        </p:txBody>
      </p:sp>
      <p:pic>
        <p:nvPicPr>
          <p:cNvPr id="9" name="Picture 8" descr="ক৫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4250" y="3238500"/>
            <a:ext cx="2733675" cy="2362200"/>
          </a:xfrm>
          <a:prstGeom prst="rect">
            <a:avLst/>
          </a:prstGeom>
        </p:spPr>
      </p:pic>
      <p:sp>
        <p:nvSpPr>
          <p:cNvPr id="11" name="Cloud Callout 10"/>
          <p:cNvSpPr/>
          <p:nvPr/>
        </p:nvSpPr>
        <p:spPr>
          <a:xfrm rot="176575">
            <a:off x="3790952" y="889146"/>
            <a:ext cx="4114800" cy="1758965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 rot="21054448">
            <a:off x="3981452" y="1353129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>
                <a:solidFill>
                  <a:srgbClr val="FF0000"/>
                </a:solidFill>
              </a:rPr>
              <a:t>পাঠ</a:t>
            </a:r>
            <a:r>
              <a:rPr lang="en-US" sz="4800" i="1" dirty="0">
                <a:solidFill>
                  <a:srgbClr val="FF0000"/>
                </a:solidFill>
              </a:rPr>
              <a:t> </a:t>
            </a:r>
            <a:r>
              <a:rPr lang="en-US" sz="4800" i="1" dirty="0" err="1">
                <a:solidFill>
                  <a:srgbClr val="FF0000"/>
                </a:solidFill>
              </a:rPr>
              <a:t>পরিচিতি</a:t>
            </a:r>
            <a:endParaRPr lang="en-GB" sz="4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1264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146800"/>
          </a:xfrm>
          <a:prstGeom prst="rect">
            <a:avLst/>
          </a:prstGeom>
        </p:spPr>
      </p:pic>
      <p:pic>
        <p:nvPicPr>
          <p:cNvPr id="3" name="Picture 2" descr="p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0" y="2522380"/>
            <a:ext cx="3581400" cy="1302183"/>
          </a:xfrm>
          <a:prstGeom prst="rect">
            <a:avLst/>
          </a:prstGeom>
        </p:spPr>
      </p:pic>
      <p:pic>
        <p:nvPicPr>
          <p:cNvPr id="4" name="Picture 3" descr="ম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2597578"/>
            <a:ext cx="3581400" cy="1144622"/>
          </a:xfrm>
          <a:prstGeom prst="rect">
            <a:avLst/>
          </a:prstGeom>
        </p:spPr>
      </p:pic>
      <p:pic>
        <p:nvPicPr>
          <p:cNvPr id="5" name="Picture 4" descr="ম২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500" y="3987800"/>
            <a:ext cx="3581400" cy="1165388"/>
          </a:xfrm>
          <a:prstGeom prst="rect">
            <a:avLst/>
          </a:prstGeom>
        </p:spPr>
      </p:pic>
      <p:pic>
        <p:nvPicPr>
          <p:cNvPr id="6" name="Picture 5" descr="f1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9400" y="3987800"/>
            <a:ext cx="3581400" cy="1422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49500" y="1561852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solidFill>
                  <a:srgbClr val="002060"/>
                </a:solidFill>
              </a:rPr>
              <a:t>বলতো</a:t>
            </a:r>
            <a:r>
              <a:rPr lang="en-US" sz="2800" i="1" dirty="0">
                <a:solidFill>
                  <a:srgbClr val="002060"/>
                </a:solidFill>
              </a:rPr>
              <a:t> </a:t>
            </a:r>
            <a:r>
              <a:rPr lang="en-US" sz="2800" i="1" dirty="0" err="1">
                <a:solidFill>
                  <a:srgbClr val="002060"/>
                </a:solidFill>
              </a:rPr>
              <a:t>একটি</a:t>
            </a:r>
            <a:r>
              <a:rPr lang="en-US" sz="2800" i="1" dirty="0">
                <a:solidFill>
                  <a:srgbClr val="002060"/>
                </a:solidFill>
              </a:rPr>
              <a:t> </a:t>
            </a:r>
            <a:r>
              <a:rPr lang="en-US" sz="2800" i="1" dirty="0" err="1">
                <a:solidFill>
                  <a:srgbClr val="002060"/>
                </a:solidFill>
              </a:rPr>
              <a:t>আদর্শ</a:t>
            </a:r>
            <a:r>
              <a:rPr lang="en-US" sz="2800" i="1" dirty="0">
                <a:solidFill>
                  <a:srgbClr val="002060"/>
                </a:solidFill>
              </a:rPr>
              <a:t> </a:t>
            </a:r>
            <a:r>
              <a:rPr lang="en-US" sz="2800" i="1" dirty="0" err="1">
                <a:solidFill>
                  <a:srgbClr val="002060"/>
                </a:solidFill>
              </a:rPr>
              <a:t>সপুষ্পক</a:t>
            </a:r>
            <a:r>
              <a:rPr lang="en-US" sz="2800" i="1" dirty="0">
                <a:solidFill>
                  <a:srgbClr val="002060"/>
                </a:solidFill>
              </a:rPr>
              <a:t> </a:t>
            </a:r>
            <a:r>
              <a:rPr lang="en-US" sz="2800" i="1" dirty="0" err="1">
                <a:solidFill>
                  <a:srgbClr val="002060"/>
                </a:solidFill>
              </a:rPr>
              <a:t>উদ্ভিদের</a:t>
            </a:r>
            <a:r>
              <a:rPr lang="en-US" sz="2800" i="1" dirty="0">
                <a:solidFill>
                  <a:srgbClr val="002060"/>
                </a:solidFill>
              </a:rPr>
              <a:t> </a:t>
            </a:r>
            <a:r>
              <a:rPr lang="en-US" sz="2800" i="1" dirty="0" err="1">
                <a:solidFill>
                  <a:srgbClr val="002060"/>
                </a:solidFill>
              </a:rPr>
              <a:t>কয়টি</a:t>
            </a:r>
            <a:r>
              <a:rPr lang="en-US" sz="2800" i="1" dirty="0">
                <a:solidFill>
                  <a:srgbClr val="002060"/>
                </a:solidFill>
              </a:rPr>
              <a:t> </a:t>
            </a:r>
            <a:r>
              <a:rPr lang="en-US" sz="2800" i="1" dirty="0" err="1">
                <a:solidFill>
                  <a:srgbClr val="002060"/>
                </a:solidFill>
              </a:rPr>
              <a:t>অংশ</a:t>
            </a:r>
            <a:r>
              <a:rPr lang="en-US" sz="2800" i="1" dirty="0">
                <a:solidFill>
                  <a:srgbClr val="002060"/>
                </a:solidFill>
              </a:rPr>
              <a:t>--------</a:t>
            </a:r>
            <a:endParaRPr lang="en-GB" sz="2800" i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2950" y="5316425"/>
            <a:ext cx="9232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>
                <a:solidFill>
                  <a:srgbClr val="FF0000"/>
                </a:solidFill>
              </a:rPr>
              <a:t>পাঁচটি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অংশ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যেমন-মূল,কাণ্ড,পাতা,ফুল</a:t>
            </a:r>
            <a:r>
              <a:rPr lang="en-US" sz="3200" i="1" dirty="0">
                <a:solidFill>
                  <a:srgbClr val="FF0000"/>
                </a:solidFill>
              </a:rPr>
              <a:t> ও </a:t>
            </a:r>
            <a:r>
              <a:rPr lang="en-US" sz="3200" i="1" dirty="0" err="1">
                <a:solidFill>
                  <a:srgbClr val="FF0000"/>
                </a:solidFill>
              </a:rPr>
              <a:t>ফল</a:t>
            </a:r>
            <a:r>
              <a:rPr lang="en-US" sz="3200" i="1" dirty="0">
                <a:solidFill>
                  <a:srgbClr val="FF0000"/>
                </a:solidFill>
              </a:rPr>
              <a:t> ।</a:t>
            </a:r>
            <a:endParaRPr lang="en-GB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989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2250"/>
            <a:ext cx="12192000" cy="6388100"/>
          </a:xfrm>
          <a:prstGeom prst="rect">
            <a:avLst/>
          </a:prstGeom>
        </p:spPr>
      </p:pic>
      <p:pic>
        <p:nvPicPr>
          <p:cNvPr id="5" name="Picture 4" descr="চ১৮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1" y="1752600"/>
            <a:ext cx="3762375" cy="2895600"/>
          </a:xfrm>
          <a:prstGeom prst="rect">
            <a:avLst/>
          </a:prstGeom>
        </p:spPr>
      </p:pic>
      <p:pic>
        <p:nvPicPr>
          <p:cNvPr id="6" name="Picture 5" descr="ঙ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1524000"/>
            <a:ext cx="3531220" cy="2895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25600" y="1126154"/>
            <a:ext cx="834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>
                <a:solidFill>
                  <a:srgbClr val="FF0000"/>
                </a:solidFill>
              </a:rPr>
              <a:t>চিএ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গুলো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লক্ষ্য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কর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এবং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বল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এগুলো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কী</a:t>
            </a:r>
            <a:r>
              <a:rPr lang="en-US" sz="3200" i="1" dirty="0">
                <a:solidFill>
                  <a:srgbClr val="FF0000"/>
                </a:solidFill>
              </a:rPr>
              <a:t> ?</a:t>
            </a:r>
            <a:endParaRPr lang="en-GB" sz="3200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9988" y="485911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>
                <a:solidFill>
                  <a:srgbClr val="FF0000"/>
                </a:solidFill>
              </a:rPr>
              <a:t>এগুলো</a:t>
            </a:r>
            <a:r>
              <a:rPr lang="en-US" sz="3600" i="1" dirty="0">
                <a:solidFill>
                  <a:srgbClr val="FF0000"/>
                </a:solidFill>
              </a:rPr>
              <a:t> </a:t>
            </a:r>
            <a:r>
              <a:rPr lang="en-US" sz="3600" i="1" dirty="0" err="1">
                <a:solidFill>
                  <a:srgbClr val="FF0000"/>
                </a:solidFill>
              </a:rPr>
              <a:t>উদ্ভিদের</a:t>
            </a:r>
            <a:r>
              <a:rPr lang="en-US" sz="3600" i="1" dirty="0">
                <a:solidFill>
                  <a:srgbClr val="FF0000"/>
                </a:solidFill>
              </a:rPr>
              <a:t> </a:t>
            </a:r>
            <a:r>
              <a:rPr lang="en-US" sz="3600" i="1" dirty="0" err="1">
                <a:solidFill>
                  <a:srgbClr val="FF0000"/>
                </a:solidFill>
              </a:rPr>
              <a:t>মূল</a:t>
            </a:r>
            <a:endParaRPr lang="en-GB" sz="3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846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609601"/>
            <a:ext cx="55626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err="1"/>
              <a:t>পাঠ</a:t>
            </a:r>
            <a:r>
              <a:rPr lang="en-US" sz="4800" i="1" dirty="0"/>
              <a:t>  </a:t>
            </a:r>
            <a:r>
              <a:rPr lang="en-US" sz="4800" i="1" dirty="0" err="1"/>
              <a:t>শিরোনাম</a:t>
            </a:r>
            <a:endParaRPr lang="en-GB" sz="4800" i="1" dirty="0"/>
          </a:p>
        </p:txBody>
      </p:sp>
      <p:pic>
        <p:nvPicPr>
          <p:cNvPr id="3" name="Picture 2" descr="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09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49650" y="1440598"/>
            <a:ext cx="5778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err="1"/>
              <a:t>পাঠ</a:t>
            </a:r>
            <a:r>
              <a:rPr lang="en-US" sz="6000" i="1" dirty="0"/>
              <a:t> </a:t>
            </a:r>
            <a:r>
              <a:rPr lang="en-US" sz="6000" i="1" dirty="0" err="1"/>
              <a:t>শিরোনাম</a:t>
            </a:r>
            <a:endParaRPr lang="en-GB" sz="6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3276600"/>
            <a:ext cx="5486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err="1"/>
              <a:t>মূলের</a:t>
            </a:r>
            <a:r>
              <a:rPr lang="en-US" sz="4400" i="1" dirty="0"/>
              <a:t> </a:t>
            </a:r>
            <a:r>
              <a:rPr lang="en-US" sz="4400" i="1" dirty="0" err="1"/>
              <a:t>প্রকারভেদ</a:t>
            </a:r>
            <a:r>
              <a:rPr lang="en-US" sz="4400" i="1" dirty="0"/>
              <a:t> ও </a:t>
            </a:r>
            <a:r>
              <a:rPr lang="en-US" sz="4400" i="1" dirty="0" err="1"/>
              <a:t>কাজ</a:t>
            </a:r>
            <a:endParaRPr lang="en-GB" sz="4400" i="1" dirty="0"/>
          </a:p>
        </p:txBody>
      </p:sp>
    </p:spTree>
    <p:extLst>
      <p:ext uri="{BB962C8B-B14F-4D97-AF65-F5344CB8AC3E}">
        <p14:creationId xmlns:p14="http://schemas.microsoft.com/office/powerpoint/2010/main" val="24581361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796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62400" y="528935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 err="1">
                <a:solidFill>
                  <a:srgbClr val="0070C0"/>
                </a:solidFill>
              </a:rPr>
              <a:t>শিখনফল</a:t>
            </a:r>
            <a:endParaRPr lang="en-GB" sz="5400" i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954" y="1502777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এই</a:t>
            </a:r>
            <a:r>
              <a:rPr lang="en-US" sz="3200" dirty="0"/>
              <a:t> </a:t>
            </a:r>
            <a:r>
              <a:rPr lang="en-US" sz="3200" dirty="0" err="1"/>
              <a:t>পাঠ</a:t>
            </a:r>
            <a:r>
              <a:rPr lang="en-US" sz="3200" dirty="0"/>
              <a:t> </a:t>
            </a:r>
            <a:r>
              <a:rPr lang="en-US" sz="3200" dirty="0" err="1"/>
              <a:t>শেষে</a:t>
            </a:r>
            <a:r>
              <a:rPr lang="en-US" sz="3200" dirty="0"/>
              <a:t> </a:t>
            </a:r>
            <a:r>
              <a:rPr lang="en-US" sz="3200" dirty="0" err="1"/>
              <a:t>শিক্ষার্থীরা</a:t>
            </a:r>
            <a:r>
              <a:rPr lang="en-US" sz="3200" dirty="0"/>
              <a:t>----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244477" y="2828211"/>
            <a:ext cx="5117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70C0"/>
                </a:solidFill>
              </a:rPr>
              <a:t>মূলের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প্রকারভেদ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বলতে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পারবে</a:t>
            </a:r>
            <a:r>
              <a:rPr lang="en-US" sz="2800" dirty="0">
                <a:solidFill>
                  <a:srgbClr val="0070C0"/>
                </a:solidFill>
              </a:rPr>
              <a:t> ।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75000" y="3502513"/>
            <a:ext cx="6337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2060"/>
                </a:solidFill>
              </a:rPr>
              <a:t>বিভিন্ন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প্রকার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মূলের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চিএ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আঁকতে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পারবে</a:t>
            </a:r>
            <a:r>
              <a:rPr lang="en-US" sz="2800" dirty="0">
                <a:solidFill>
                  <a:srgbClr val="002060"/>
                </a:solidFill>
              </a:rPr>
              <a:t> ।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75000" y="4092090"/>
            <a:ext cx="6033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B0F0"/>
                </a:solidFill>
              </a:rPr>
              <a:t>মূলের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কাজ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উল্লেখ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করতে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পারবে</a:t>
            </a:r>
            <a:r>
              <a:rPr lang="en-US" sz="2800" dirty="0">
                <a:solidFill>
                  <a:srgbClr val="00B0F0"/>
                </a:solidFill>
              </a:rPr>
              <a:t> ।</a:t>
            </a:r>
            <a:endParaRPr lang="en-GB" sz="2800" dirty="0">
              <a:solidFill>
                <a:srgbClr val="00B0F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75000" y="2249990"/>
            <a:ext cx="44958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মুলের</a:t>
            </a:r>
            <a:r>
              <a: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0443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1" grpId="0"/>
      <p:bldP spid="12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08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19400" y="1977132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মূলের</a:t>
            </a:r>
            <a:r>
              <a:rPr lang="en-US" sz="3200" dirty="0"/>
              <a:t> </a:t>
            </a:r>
            <a:r>
              <a:rPr lang="en-US" sz="3200" dirty="0" err="1"/>
              <a:t>সংজ্ঞাঃ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00"/>
                </a:solidFill>
              </a:rPr>
              <a:t>উদ্ভিদের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পর্ব,পর্বমধ্য</a:t>
            </a:r>
            <a:r>
              <a:rPr lang="en-US" sz="3200" dirty="0">
                <a:solidFill>
                  <a:srgbClr val="FF0000"/>
                </a:solidFill>
              </a:rPr>
              <a:t> ও </a:t>
            </a:r>
            <a:r>
              <a:rPr lang="en-US" sz="3200" dirty="0" err="1">
                <a:solidFill>
                  <a:srgbClr val="FF0000"/>
                </a:solidFill>
              </a:rPr>
              <a:t>অগ্রমুকুলবিহীন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অংশকে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মূল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বলে</a:t>
            </a:r>
            <a:r>
              <a:rPr lang="en-US" sz="3200" dirty="0">
                <a:solidFill>
                  <a:srgbClr val="FF0000"/>
                </a:solidFill>
              </a:rPr>
              <a:t> ।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305435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>
                <a:solidFill>
                  <a:srgbClr val="002060"/>
                </a:solidFill>
              </a:rPr>
              <a:t>উৎপত্তি</a:t>
            </a:r>
            <a:r>
              <a:rPr lang="en-US" sz="3200" i="1" dirty="0">
                <a:solidFill>
                  <a:srgbClr val="002060"/>
                </a:solidFill>
              </a:rPr>
              <a:t> ও </a:t>
            </a:r>
            <a:r>
              <a:rPr lang="en-US" sz="3200" i="1" dirty="0" err="1">
                <a:solidFill>
                  <a:srgbClr val="002060"/>
                </a:solidFill>
              </a:rPr>
              <a:t>অবস্থান</a:t>
            </a:r>
            <a:r>
              <a:rPr lang="en-US" sz="3200" i="1" dirty="0">
                <a:solidFill>
                  <a:srgbClr val="002060"/>
                </a:solidFill>
              </a:rPr>
              <a:t> </a:t>
            </a:r>
            <a:r>
              <a:rPr lang="en-US" sz="3200" i="1" dirty="0" err="1">
                <a:solidFill>
                  <a:srgbClr val="002060"/>
                </a:solidFill>
              </a:rPr>
              <a:t>অনুযায়ী</a:t>
            </a:r>
            <a:r>
              <a:rPr lang="en-US" sz="3200" i="1" dirty="0">
                <a:solidFill>
                  <a:srgbClr val="002060"/>
                </a:solidFill>
              </a:rPr>
              <a:t> </a:t>
            </a:r>
            <a:r>
              <a:rPr lang="en-US" sz="3200" i="1" dirty="0" err="1">
                <a:solidFill>
                  <a:srgbClr val="002060"/>
                </a:solidFill>
              </a:rPr>
              <a:t>মূলকে</a:t>
            </a:r>
            <a:r>
              <a:rPr lang="en-US" sz="3200" i="1" dirty="0">
                <a:solidFill>
                  <a:srgbClr val="002060"/>
                </a:solidFill>
              </a:rPr>
              <a:t> </a:t>
            </a:r>
            <a:r>
              <a:rPr lang="en-US" sz="3200" i="1" dirty="0" err="1">
                <a:solidFill>
                  <a:srgbClr val="002060"/>
                </a:solidFill>
              </a:rPr>
              <a:t>প্রধানত</a:t>
            </a:r>
            <a:r>
              <a:rPr lang="en-US" sz="3200" i="1" dirty="0">
                <a:solidFill>
                  <a:srgbClr val="002060"/>
                </a:solidFill>
              </a:rPr>
              <a:t> </a:t>
            </a:r>
            <a:r>
              <a:rPr lang="en-US" sz="3200" i="1" dirty="0" err="1">
                <a:solidFill>
                  <a:srgbClr val="002060"/>
                </a:solidFill>
              </a:rPr>
              <a:t>দুই</a:t>
            </a:r>
            <a:r>
              <a:rPr lang="en-US" sz="3200" i="1" dirty="0">
                <a:solidFill>
                  <a:srgbClr val="002060"/>
                </a:solidFill>
              </a:rPr>
              <a:t> </a:t>
            </a:r>
            <a:r>
              <a:rPr lang="en-US" sz="3200" i="1" dirty="0" err="1">
                <a:solidFill>
                  <a:srgbClr val="002060"/>
                </a:solidFill>
              </a:rPr>
              <a:t>ভাগে</a:t>
            </a:r>
            <a:r>
              <a:rPr lang="en-US" sz="3200" i="1" dirty="0">
                <a:solidFill>
                  <a:srgbClr val="002060"/>
                </a:solidFill>
              </a:rPr>
              <a:t> </a:t>
            </a:r>
            <a:r>
              <a:rPr lang="en-US" sz="3200" i="1" dirty="0" err="1">
                <a:solidFill>
                  <a:srgbClr val="002060"/>
                </a:solidFill>
              </a:rPr>
              <a:t>ভাগ</a:t>
            </a:r>
            <a:r>
              <a:rPr lang="en-US" sz="3200" i="1" dirty="0">
                <a:solidFill>
                  <a:srgbClr val="002060"/>
                </a:solidFill>
              </a:rPr>
              <a:t> </a:t>
            </a:r>
            <a:r>
              <a:rPr lang="en-US" sz="3200" i="1" dirty="0" err="1">
                <a:solidFill>
                  <a:srgbClr val="002060"/>
                </a:solidFill>
              </a:rPr>
              <a:t>করা</a:t>
            </a:r>
            <a:r>
              <a:rPr lang="en-US" sz="3200" i="1" dirty="0">
                <a:solidFill>
                  <a:srgbClr val="002060"/>
                </a:solidFill>
              </a:rPr>
              <a:t> </a:t>
            </a:r>
            <a:r>
              <a:rPr lang="en-US" sz="3200" i="1" dirty="0" err="1">
                <a:solidFill>
                  <a:srgbClr val="002060"/>
                </a:solidFill>
              </a:rPr>
              <a:t>যায়</a:t>
            </a:r>
            <a:r>
              <a:rPr lang="en-US" sz="3200" i="1" dirty="0">
                <a:solidFill>
                  <a:srgbClr val="002060"/>
                </a:solidFill>
              </a:rPr>
              <a:t> । </a:t>
            </a:r>
            <a:r>
              <a:rPr lang="en-US" sz="3200" i="1" dirty="0" err="1">
                <a:solidFill>
                  <a:srgbClr val="002060"/>
                </a:solidFill>
              </a:rPr>
              <a:t>যথা</a:t>
            </a:r>
            <a:r>
              <a:rPr lang="en-US" sz="3200" i="1" dirty="0">
                <a:solidFill>
                  <a:srgbClr val="002060"/>
                </a:solidFill>
              </a:rPr>
              <a:t>- </a:t>
            </a:r>
            <a:r>
              <a:rPr lang="en-US" sz="3200" i="1" dirty="0">
                <a:solidFill>
                  <a:srgbClr val="FF0000"/>
                </a:solidFill>
              </a:rPr>
              <a:t>১) </a:t>
            </a:r>
            <a:r>
              <a:rPr lang="en-US" sz="3200" i="1" dirty="0" err="1">
                <a:solidFill>
                  <a:srgbClr val="FF0000"/>
                </a:solidFill>
              </a:rPr>
              <a:t>স্থানিক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মূল</a:t>
            </a:r>
            <a:r>
              <a:rPr lang="en-GB" sz="3200" i="1" dirty="0">
                <a:solidFill>
                  <a:srgbClr val="FF0000"/>
                </a:solidFill>
              </a:rPr>
              <a:t> </a:t>
            </a:r>
            <a:r>
              <a:rPr lang="en-GB" sz="3200" i="1" dirty="0" smtClean="0">
                <a:solidFill>
                  <a:srgbClr val="002060"/>
                </a:solidFill>
              </a:rPr>
              <a:t>২</a:t>
            </a:r>
            <a:r>
              <a:rPr lang="en-GB" sz="3200" i="1" dirty="0">
                <a:solidFill>
                  <a:srgbClr val="002060"/>
                </a:solidFill>
              </a:rPr>
              <a:t>) </a:t>
            </a:r>
            <a:r>
              <a:rPr lang="en-GB" sz="3200" i="1" dirty="0" err="1"/>
              <a:t>অস্থানিক</a:t>
            </a:r>
            <a:r>
              <a:rPr lang="en-GB" sz="3200" i="1" dirty="0"/>
              <a:t> </a:t>
            </a:r>
            <a:r>
              <a:rPr lang="en-GB" sz="3200" i="1" dirty="0" err="1"/>
              <a:t>মূল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8539264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1999" cy="61340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4250" y="1472505"/>
            <a:ext cx="1051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>
                <a:solidFill>
                  <a:schemeClr val="accent1"/>
                </a:solidFill>
              </a:rPr>
              <a:t>১) </a:t>
            </a:r>
            <a:r>
              <a:rPr lang="en-US" sz="2800" i="1" u="sng" dirty="0" err="1">
                <a:solidFill>
                  <a:schemeClr val="accent1"/>
                </a:solidFill>
              </a:rPr>
              <a:t>স্থানিক</a:t>
            </a:r>
            <a:r>
              <a:rPr lang="en-US" sz="2800" i="1" u="sng" dirty="0">
                <a:solidFill>
                  <a:schemeClr val="accent1"/>
                </a:solidFill>
              </a:rPr>
              <a:t> </a:t>
            </a:r>
            <a:r>
              <a:rPr lang="en-US" sz="2800" i="1" u="sng" dirty="0" err="1">
                <a:solidFill>
                  <a:schemeClr val="accent1"/>
                </a:solidFill>
              </a:rPr>
              <a:t>মূলঃ</a:t>
            </a:r>
            <a:r>
              <a:rPr lang="en-US" sz="2800" i="1" u="sng" dirty="0">
                <a:solidFill>
                  <a:schemeClr val="accent1"/>
                </a:solidFill>
              </a:rPr>
              <a:t> </a:t>
            </a:r>
            <a:r>
              <a:rPr lang="en-US" sz="2800" i="1" u="sng" dirty="0">
                <a:solidFill>
                  <a:srgbClr val="002060"/>
                </a:solidFill>
              </a:rPr>
              <a:t>এ </a:t>
            </a:r>
            <a:r>
              <a:rPr lang="en-US" sz="2800" i="1" u="sng" dirty="0" err="1">
                <a:solidFill>
                  <a:srgbClr val="002060"/>
                </a:solidFill>
              </a:rPr>
              <a:t>ক্ষেত্রেভ্রুণমূল</a:t>
            </a:r>
            <a:r>
              <a:rPr lang="en-US" sz="2800" i="1" u="sng" dirty="0">
                <a:solidFill>
                  <a:srgbClr val="002060"/>
                </a:solidFill>
              </a:rPr>
              <a:t> </a:t>
            </a:r>
            <a:r>
              <a:rPr lang="en-US" sz="2800" i="1" u="sng" dirty="0" err="1">
                <a:solidFill>
                  <a:srgbClr val="002060"/>
                </a:solidFill>
              </a:rPr>
              <a:t>বৃদ্বি</a:t>
            </a:r>
            <a:r>
              <a:rPr lang="en-US" sz="2800" i="1" u="sng" dirty="0">
                <a:solidFill>
                  <a:srgbClr val="002060"/>
                </a:solidFill>
              </a:rPr>
              <a:t> </a:t>
            </a:r>
            <a:r>
              <a:rPr lang="en-US" sz="2800" i="1" u="sng" dirty="0" err="1">
                <a:solidFill>
                  <a:srgbClr val="002060"/>
                </a:solidFill>
              </a:rPr>
              <a:t>পেয়ে</a:t>
            </a:r>
            <a:r>
              <a:rPr lang="en-US" sz="2800" i="1" u="sng" dirty="0">
                <a:solidFill>
                  <a:srgbClr val="002060"/>
                </a:solidFill>
              </a:rPr>
              <a:t> </a:t>
            </a:r>
            <a:r>
              <a:rPr lang="en-US" sz="2800" i="1" u="sng" dirty="0" err="1">
                <a:solidFill>
                  <a:srgbClr val="002060"/>
                </a:solidFill>
              </a:rPr>
              <a:t>সরাসরি</a:t>
            </a:r>
            <a:r>
              <a:rPr lang="en-US" sz="2800" i="1" u="sng" dirty="0">
                <a:solidFill>
                  <a:srgbClr val="002060"/>
                </a:solidFill>
              </a:rPr>
              <a:t> </a:t>
            </a:r>
            <a:r>
              <a:rPr lang="en-US" sz="2800" i="1" u="sng" dirty="0" err="1">
                <a:solidFill>
                  <a:srgbClr val="002060"/>
                </a:solidFill>
              </a:rPr>
              <a:t>মাটির</a:t>
            </a:r>
            <a:r>
              <a:rPr lang="en-US" sz="2800" i="1" u="sng" dirty="0">
                <a:solidFill>
                  <a:srgbClr val="002060"/>
                </a:solidFill>
              </a:rPr>
              <a:t> </a:t>
            </a:r>
            <a:r>
              <a:rPr lang="en-US" sz="2800" i="1" u="sng" dirty="0" err="1">
                <a:solidFill>
                  <a:srgbClr val="002060"/>
                </a:solidFill>
              </a:rPr>
              <a:t>ভিতর</a:t>
            </a:r>
            <a:r>
              <a:rPr lang="en-US" sz="2800" i="1" u="sng" dirty="0">
                <a:solidFill>
                  <a:srgbClr val="002060"/>
                </a:solidFill>
              </a:rPr>
              <a:t> </a:t>
            </a:r>
            <a:r>
              <a:rPr lang="en-US" sz="2800" i="1" u="sng" dirty="0" err="1">
                <a:solidFill>
                  <a:srgbClr val="002060"/>
                </a:solidFill>
              </a:rPr>
              <a:t>প্রবেশ</a:t>
            </a:r>
            <a:r>
              <a:rPr lang="en-US" sz="2800" i="1" u="sng" dirty="0">
                <a:solidFill>
                  <a:srgbClr val="002060"/>
                </a:solidFill>
              </a:rPr>
              <a:t> </a:t>
            </a:r>
            <a:r>
              <a:rPr lang="en-US" sz="2800" i="1" u="sng" dirty="0" err="1">
                <a:solidFill>
                  <a:srgbClr val="002060"/>
                </a:solidFill>
              </a:rPr>
              <a:t>করে</a:t>
            </a:r>
            <a:r>
              <a:rPr lang="en-US" sz="2800" i="1" u="sng" dirty="0">
                <a:solidFill>
                  <a:srgbClr val="002060"/>
                </a:solidFill>
              </a:rPr>
              <a:t> </a:t>
            </a:r>
            <a:r>
              <a:rPr lang="en-US" sz="2800" i="1" u="sng" dirty="0" err="1">
                <a:solidFill>
                  <a:srgbClr val="002060"/>
                </a:solidFill>
              </a:rPr>
              <a:t>শাখা-প্রশাখা</a:t>
            </a:r>
            <a:r>
              <a:rPr lang="en-US" sz="2800" i="1" u="sng" dirty="0">
                <a:solidFill>
                  <a:srgbClr val="002060"/>
                </a:solidFill>
              </a:rPr>
              <a:t> </a:t>
            </a:r>
            <a:r>
              <a:rPr lang="en-US" sz="2800" i="1" u="sng" dirty="0" err="1">
                <a:solidFill>
                  <a:srgbClr val="002060"/>
                </a:solidFill>
              </a:rPr>
              <a:t>বিস্তার</a:t>
            </a:r>
            <a:r>
              <a:rPr lang="en-US" sz="2800" i="1" u="sng" dirty="0">
                <a:solidFill>
                  <a:srgbClr val="002060"/>
                </a:solidFill>
              </a:rPr>
              <a:t> </a:t>
            </a:r>
            <a:r>
              <a:rPr lang="en-US" sz="2800" i="1" u="sng" dirty="0" err="1">
                <a:solidFill>
                  <a:srgbClr val="002060"/>
                </a:solidFill>
              </a:rPr>
              <a:t>করে</a:t>
            </a:r>
            <a:r>
              <a:rPr lang="en-US" sz="2800" i="1" u="sng" dirty="0">
                <a:solidFill>
                  <a:srgbClr val="002060"/>
                </a:solidFill>
              </a:rPr>
              <a:t> । </a:t>
            </a:r>
            <a:r>
              <a:rPr lang="en-US" sz="2800" i="1" u="sng" dirty="0" err="1">
                <a:solidFill>
                  <a:srgbClr val="002060"/>
                </a:solidFill>
              </a:rPr>
              <a:t>স্থানিক</a:t>
            </a:r>
            <a:r>
              <a:rPr lang="en-US" sz="2800" i="1" u="sng" dirty="0">
                <a:solidFill>
                  <a:srgbClr val="002060"/>
                </a:solidFill>
              </a:rPr>
              <a:t> </a:t>
            </a:r>
            <a:r>
              <a:rPr lang="en-US" sz="2800" i="1" u="sng" dirty="0" err="1">
                <a:solidFill>
                  <a:srgbClr val="002060"/>
                </a:solidFill>
              </a:rPr>
              <a:t>মূলে</a:t>
            </a:r>
            <a:r>
              <a:rPr lang="en-US" sz="2800" i="1" u="sng" dirty="0">
                <a:solidFill>
                  <a:srgbClr val="002060"/>
                </a:solidFill>
              </a:rPr>
              <a:t> </a:t>
            </a:r>
            <a:r>
              <a:rPr lang="en-US" sz="2800" i="1" u="sng" dirty="0" err="1">
                <a:solidFill>
                  <a:srgbClr val="002060"/>
                </a:solidFill>
              </a:rPr>
              <a:t>প্রধান</a:t>
            </a:r>
            <a:r>
              <a:rPr lang="en-US" sz="2800" i="1" u="sng" dirty="0">
                <a:solidFill>
                  <a:srgbClr val="002060"/>
                </a:solidFill>
              </a:rPr>
              <a:t> </a:t>
            </a:r>
            <a:r>
              <a:rPr lang="en-US" sz="2800" i="1" u="sng" dirty="0" err="1">
                <a:solidFill>
                  <a:srgbClr val="002060"/>
                </a:solidFill>
              </a:rPr>
              <a:t>মূল</a:t>
            </a:r>
            <a:r>
              <a:rPr lang="en-US" sz="2800" i="1" u="sng" dirty="0">
                <a:solidFill>
                  <a:srgbClr val="002060"/>
                </a:solidFill>
              </a:rPr>
              <a:t> </a:t>
            </a:r>
            <a:r>
              <a:rPr lang="en-US" sz="2800" i="1" u="sng" dirty="0" err="1">
                <a:solidFill>
                  <a:srgbClr val="002060"/>
                </a:solidFill>
              </a:rPr>
              <a:t>থাকে</a:t>
            </a:r>
            <a:r>
              <a:rPr lang="en-US" sz="2800" i="1" u="sng" dirty="0">
                <a:solidFill>
                  <a:srgbClr val="002060"/>
                </a:solidFill>
              </a:rPr>
              <a:t> । </a:t>
            </a:r>
            <a:r>
              <a:rPr lang="en-US" sz="2800" i="1" u="sng" dirty="0" err="1">
                <a:solidFill>
                  <a:srgbClr val="002060"/>
                </a:solidFill>
              </a:rPr>
              <a:t>যথা-মুলা,আম,জাম,মরিচ,সরিষা</a:t>
            </a:r>
            <a:r>
              <a:rPr lang="en-US" sz="2800" i="1" u="sng" dirty="0">
                <a:solidFill>
                  <a:srgbClr val="002060"/>
                </a:solidFill>
              </a:rPr>
              <a:t> </a:t>
            </a:r>
            <a:r>
              <a:rPr lang="en-US" sz="2800" i="1" u="sng" dirty="0" err="1">
                <a:solidFill>
                  <a:srgbClr val="002060"/>
                </a:solidFill>
              </a:rPr>
              <a:t>ইত্যাদি</a:t>
            </a:r>
            <a:r>
              <a:rPr lang="en-US" sz="2800" i="1" u="sng" dirty="0">
                <a:solidFill>
                  <a:srgbClr val="002060"/>
                </a:solidFill>
              </a:rPr>
              <a:t> ।</a:t>
            </a:r>
            <a:endParaRPr lang="en-GB" sz="2800" i="1" u="sng" dirty="0">
              <a:solidFill>
                <a:srgbClr val="002060"/>
              </a:solidFill>
            </a:endParaRPr>
          </a:p>
        </p:txBody>
      </p:sp>
      <p:pic>
        <p:nvPicPr>
          <p:cNvPr id="4" name="Picture 3" descr="চ৬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857500"/>
            <a:ext cx="3417386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চ১০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2857500"/>
            <a:ext cx="3178628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52198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136</TotalTime>
  <Words>326</Words>
  <Application>Microsoft Office PowerPoint</Application>
  <PresentationFormat>Widescreen</PresentationFormat>
  <Paragraphs>48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Gill Sans MT</vt:lpstr>
      <vt:lpstr>NikoshBAN</vt:lpstr>
      <vt:lpstr>Times New Roman</vt:lpstr>
      <vt:lpstr>Wingdings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sujon</dc:creator>
  <cp:lastModifiedBy>sujon</cp:lastModifiedBy>
  <cp:revision>30</cp:revision>
  <dcterms:created xsi:type="dcterms:W3CDTF">2022-01-25T12:23:56Z</dcterms:created>
  <dcterms:modified xsi:type="dcterms:W3CDTF">2022-01-31T13:28:47Z</dcterms:modified>
</cp:coreProperties>
</file>